
<file path=[Content_Types].xml><?xml version="1.0" encoding="utf-8"?>
<Types xmlns="http://schemas.openxmlformats.org/package/2006/content-types">
  <Default Extension="jpeg" ContentType="image/jpeg"/>
  <Default Extension="large"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4"/>
  </p:sldMasterIdLst>
  <p:notesMasterIdLst>
    <p:notesMasterId r:id="rId19"/>
  </p:notesMasterIdLst>
  <p:handoutMasterIdLst>
    <p:handoutMasterId r:id="rId20"/>
  </p:handoutMasterIdLst>
  <p:sldIdLst>
    <p:sldId id="256" r:id="rId5"/>
    <p:sldId id="261" r:id="rId6"/>
    <p:sldId id="267" r:id="rId7"/>
    <p:sldId id="258" r:id="rId8"/>
    <p:sldId id="259" r:id="rId9"/>
    <p:sldId id="273" r:id="rId10"/>
    <p:sldId id="272" r:id="rId11"/>
    <p:sldId id="275" r:id="rId12"/>
    <p:sldId id="262" r:id="rId13"/>
    <p:sldId id="268" r:id="rId14"/>
    <p:sldId id="274" r:id="rId15"/>
    <p:sldId id="271" r:id="rId16"/>
    <p:sldId id="265" r:id="rId17"/>
    <p:sldId id="266"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020" autoAdjust="0"/>
  </p:normalViewPr>
  <p:slideViewPr>
    <p:cSldViewPr snapToGrid="0">
      <p:cViewPr varScale="1">
        <p:scale>
          <a:sx n="78" d="100"/>
          <a:sy n="78" d="100"/>
        </p:scale>
        <p:origin x="878"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4A9BC4-8F2A-4926-9317-99DD7327B324}" type="doc">
      <dgm:prSet loTypeId="urn:microsoft.com/office/officeart/2016/7/layout/RepeatingBendingProcessNew" loCatId="process" qsTypeId="urn:microsoft.com/office/officeart/2005/8/quickstyle/simple2" qsCatId="simple" csTypeId="urn:microsoft.com/office/officeart/2005/8/colors/colorful1" csCatId="colorful"/>
      <dgm:spPr/>
      <dgm:t>
        <a:bodyPr/>
        <a:lstStyle/>
        <a:p>
          <a:endParaRPr lang="en-US"/>
        </a:p>
      </dgm:t>
    </dgm:pt>
    <dgm:pt modelId="{1DFEC833-90BF-4DCC-BE73-408CD4FAC164}">
      <dgm:prSet/>
      <dgm:spPr/>
      <dgm:t>
        <a:bodyPr/>
        <a:lstStyle/>
        <a:p>
          <a:r>
            <a:rPr lang="en-US" b="1" dirty="0">
              <a:latin typeface="+mj-lt"/>
            </a:rPr>
            <a:t>Parallel Page Fetching (Multiprocessing).</a:t>
          </a:r>
          <a:endParaRPr lang="en-US" dirty="0">
            <a:latin typeface="+mj-lt"/>
          </a:endParaRPr>
        </a:p>
      </dgm:t>
    </dgm:pt>
    <dgm:pt modelId="{DF44BA9B-55CA-44C8-9AFB-F9110D853DCF}" type="parTrans" cxnId="{D6C9BFF0-E870-4DDD-9C1C-82EF45B7CD95}">
      <dgm:prSet/>
      <dgm:spPr/>
      <dgm:t>
        <a:bodyPr/>
        <a:lstStyle/>
        <a:p>
          <a:endParaRPr lang="en-US"/>
        </a:p>
      </dgm:t>
    </dgm:pt>
    <dgm:pt modelId="{65A1C87D-6639-426F-A1F3-1292CE40E0D9}" type="sibTrans" cxnId="{D6C9BFF0-E870-4DDD-9C1C-82EF45B7CD95}">
      <dgm:prSet/>
      <dgm:spPr/>
      <dgm:t>
        <a:bodyPr/>
        <a:lstStyle/>
        <a:p>
          <a:endParaRPr lang="en-US"/>
        </a:p>
      </dgm:t>
    </dgm:pt>
    <dgm:pt modelId="{740ACBBE-C500-4700-B5B5-0739D1D676DC}">
      <dgm:prSet/>
      <dgm:spPr/>
      <dgm:t>
        <a:bodyPr/>
        <a:lstStyle/>
        <a:p>
          <a:r>
            <a:rPr lang="en-US" b="1" dirty="0">
              <a:latin typeface="+mj-lt"/>
            </a:rPr>
            <a:t>Concurrent Link Extraction (Multithreading).</a:t>
          </a:r>
          <a:endParaRPr lang="en-US" dirty="0">
            <a:latin typeface="+mj-lt"/>
          </a:endParaRPr>
        </a:p>
      </dgm:t>
    </dgm:pt>
    <dgm:pt modelId="{B9DB06F5-B9D5-4CED-918F-D34934814D25}" type="parTrans" cxnId="{DFAAF5C1-FCE4-4FB4-8EC9-69CF26061960}">
      <dgm:prSet/>
      <dgm:spPr/>
      <dgm:t>
        <a:bodyPr/>
        <a:lstStyle/>
        <a:p>
          <a:endParaRPr lang="en-US"/>
        </a:p>
      </dgm:t>
    </dgm:pt>
    <dgm:pt modelId="{C765C21C-ABCE-421A-B1C1-36FC19AB30E5}" type="sibTrans" cxnId="{DFAAF5C1-FCE4-4FB4-8EC9-69CF26061960}">
      <dgm:prSet/>
      <dgm:spPr/>
      <dgm:t>
        <a:bodyPr/>
        <a:lstStyle/>
        <a:p>
          <a:endParaRPr lang="en-US"/>
        </a:p>
      </dgm:t>
    </dgm:pt>
    <dgm:pt modelId="{0E1BF94F-029E-4FFD-897C-11A11B97ABB2}">
      <dgm:prSet/>
      <dgm:spPr/>
      <dgm:t>
        <a:bodyPr/>
        <a:lstStyle/>
        <a:p>
          <a:r>
            <a:rPr lang="en-US" b="1" dirty="0">
              <a:latin typeface="+mj-lt"/>
            </a:rPr>
            <a:t>A master node will assign URLs to worker nodes (Task Distribution).</a:t>
          </a:r>
          <a:endParaRPr lang="en-US" dirty="0">
            <a:latin typeface="+mj-lt"/>
          </a:endParaRPr>
        </a:p>
      </dgm:t>
    </dgm:pt>
    <dgm:pt modelId="{02F51478-8349-4430-BE58-5D1CC290B3F2}" type="parTrans" cxnId="{3FDEA168-8634-4DA8-B4EB-B76F9F88E57B}">
      <dgm:prSet/>
      <dgm:spPr/>
      <dgm:t>
        <a:bodyPr/>
        <a:lstStyle/>
        <a:p>
          <a:endParaRPr lang="en-US"/>
        </a:p>
      </dgm:t>
    </dgm:pt>
    <dgm:pt modelId="{858424D5-E7A0-4F42-BEF3-D62A69B692E7}" type="sibTrans" cxnId="{3FDEA168-8634-4DA8-B4EB-B76F9F88E57B}">
      <dgm:prSet/>
      <dgm:spPr/>
      <dgm:t>
        <a:bodyPr/>
        <a:lstStyle/>
        <a:p>
          <a:endParaRPr lang="en-US"/>
        </a:p>
      </dgm:t>
    </dgm:pt>
    <dgm:pt modelId="{38042907-78C4-4F34-8FE5-53AFC2BA0735}">
      <dgm:prSet/>
      <dgm:spPr/>
      <dgm:t>
        <a:bodyPr/>
        <a:lstStyle/>
        <a:p>
          <a:r>
            <a:rPr lang="en-US" b="1" dirty="0">
              <a:latin typeface="+mj-lt"/>
            </a:rPr>
            <a:t>Worker nodes will share results using queues or shared memory (IPC).</a:t>
          </a:r>
          <a:endParaRPr lang="en-US" dirty="0">
            <a:latin typeface="+mj-lt"/>
          </a:endParaRPr>
        </a:p>
      </dgm:t>
    </dgm:pt>
    <dgm:pt modelId="{A89E4BF2-08CA-4A3A-8CBA-FA243DA8CC51}" type="parTrans" cxnId="{D9385AE3-286C-4DE0-B0EE-FF64C1238223}">
      <dgm:prSet/>
      <dgm:spPr/>
      <dgm:t>
        <a:bodyPr/>
        <a:lstStyle/>
        <a:p>
          <a:endParaRPr lang="en-US"/>
        </a:p>
      </dgm:t>
    </dgm:pt>
    <dgm:pt modelId="{D9C01219-66A5-4056-97BF-C100335BEBE9}" type="sibTrans" cxnId="{D9385AE3-286C-4DE0-B0EE-FF64C1238223}">
      <dgm:prSet/>
      <dgm:spPr/>
      <dgm:t>
        <a:bodyPr/>
        <a:lstStyle/>
        <a:p>
          <a:endParaRPr lang="en-US"/>
        </a:p>
      </dgm:t>
    </dgm:pt>
    <dgm:pt modelId="{3187CD67-5A18-4A6F-9F16-AF3E77246C0B}">
      <dgm:prSet/>
      <dgm:spPr/>
      <dgm:t>
        <a:bodyPr/>
        <a:lstStyle/>
        <a:p>
          <a:r>
            <a:rPr lang="en-US" b="1" dirty="0">
              <a:latin typeface="+mj-lt"/>
            </a:rPr>
            <a:t>Nodes Share Results to each other (Internode Communication).</a:t>
          </a:r>
          <a:endParaRPr lang="en-US" dirty="0">
            <a:latin typeface="+mj-lt"/>
          </a:endParaRPr>
        </a:p>
      </dgm:t>
    </dgm:pt>
    <dgm:pt modelId="{9EF428A1-00C6-4664-973E-FCB70DB5A773}" type="parTrans" cxnId="{44241E73-F155-4A33-AF6A-4BB00F063163}">
      <dgm:prSet/>
      <dgm:spPr/>
      <dgm:t>
        <a:bodyPr/>
        <a:lstStyle/>
        <a:p>
          <a:endParaRPr lang="en-US"/>
        </a:p>
      </dgm:t>
    </dgm:pt>
    <dgm:pt modelId="{87EF9FDC-CC99-437D-996A-723EF8D49634}" type="sibTrans" cxnId="{44241E73-F155-4A33-AF6A-4BB00F063163}">
      <dgm:prSet/>
      <dgm:spPr/>
      <dgm:t>
        <a:bodyPr/>
        <a:lstStyle/>
        <a:p>
          <a:endParaRPr lang="en-US"/>
        </a:p>
      </dgm:t>
    </dgm:pt>
    <dgm:pt modelId="{836B1D77-F084-433D-B7C2-736C45588FF6}">
      <dgm:prSet/>
      <dgm:spPr/>
      <dgm:t>
        <a:bodyPr/>
        <a:lstStyle/>
        <a:p>
          <a:r>
            <a:rPr lang="en-US" b="1" dirty="0">
              <a:latin typeface="+mj-lt"/>
            </a:rPr>
            <a:t>Multiple machines work together to crawl (Distributed Crawling).</a:t>
          </a:r>
          <a:endParaRPr lang="en-US" dirty="0">
            <a:latin typeface="+mj-lt"/>
          </a:endParaRPr>
        </a:p>
      </dgm:t>
    </dgm:pt>
    <dgm:pt modelId="{EA1231AA-A2E6-4606-8FA1-C827F379938F}" type="parTrans" cxnId="{AFB669F5-A9E1-405C-9509-D43CC1ED99DB}">
      <dgm:prSet/>
      <dgm:spPr/>
      <dgm:t>
        <a:bodyPr/>
        <a:lstStyle/>
        <a:p>
          <a:endParaRPr lang="en-US"/>
        </a:p>
      </dgm:t>
    </dgm:pt>
    <dgm:pt modelId="{4F5AF218-C8AB-4DD7-83DF-E6CF6A2E8BCF}" type="sibTrans" cxnId="{AFB669F5-A9E1-405C-9509-D43CC1ED99DB}">
      <dgm:prSet/>
      <dgm:spPr/>
      <dgm:t>
        <a:bodyPr/>
        <a:lstStyle/>
        <a:p>
          <a:endParaRPr lang="en-US"/>
        </a:p>
      </dgm:t>
    </dgm:pt>
    <dgm:pt modelId="{B712D9C9-C4B1-48C8-900C-B6CF6DF16D17}">
      <dgm:prSet/>
      <dgm:spPr/>
      <dgm:t>
        <a:bodyPr/>
        <a:lstStyle/>
        <a:p>
          <a:r>
            <a:rPr lang="en-US" b="1" dirty="0">
              <a:latin typeface="+mj-lt"/>
            </a:rPr>
            <a:t>System can resume crawling if a node crashes (Failure Recovery).</a:t>
          </a:r>
          <a:endParaRPr lang="en-US" dirty="0">
            <a:latin typeface="+mj-lt"/>
          </a:endParaRPr>
        </a:p>
      </dgm:t>
    </dgm:pt>
    <dgm:pt modelId="{51F8F50E-08E2-4B9F-A06A-AA2E448FC6AF}" type="parTrans" cxnId="{20ACF2EC-EF75-4B03-AE8B-B0804267E0A7}">
      <dgm:prSet/>
      <dgm:spPr/>
      <dgm:t>
        <a:bodyPr/>
        <a:lstStyle/>
        <a:p>
          <a:endParaRPr lang="en-US"/>
        </a:p>
      </dgm:t>
    </dgm:pt>
    <dgm:pt modelId="{3DE2C9DF-F69E-42F0-B482-D100874CD272}" type="sibTrans" cxnId="{20ACF2EC-EF75-4B03-AE8B-B0804267E0A7}">
      <dgm:prSet/>
      <dgm:spPr/>
      <dgm:t>
        <a:bodyPr/>
        <a:lstStyle/>
        <a:p>
          <a:endParaRPr lang="en-US"/>
        </a:p>
      </dgm:t>
    </dgm:pt>
    <dgm:pt modelId="{01389C9F-6142-40B5-8A68-7938E6B76B16}">
      <dgm:prSet/>
      <dgm:spPr/>
      <dgm:t>
        <a:bodyPr/>
        <a:lstStyle/>
        <a:p>
          <a:r>
            <a:rPr lang="en-US" b="1" dirty="0">
              <a:latin typeface="+mj-lt"/>
            </a:rPr>
            <a:t>Worker Nodes can be added to improve performance (Scalability).</a:t>
          </a:r>
          <a:endParaRPr lang="en-US" dirty="0">
            <a:latin typeface="+mj-lt"/>
          </a:endParaRPr>
        </a:p>
      </dgm:t>
    </dgm:pt>
    <dgm:pt modelId="{C409286E-0EDD-4D45-B011-A5A0EE86F09C}" type="parTrans" cxnId="{3B7B9B19-BF4B-4FC2-BDBC-7CBD6E92F856}">
      <dgm:prSet/>
      <dgm:spPr/>
      <dgm:t>
        <a:bodyPr/>
        <a:lstStyle/>
        <a:p>
          <a:endParaRPr lang="en-US"/>
        </a:p>
      </dgm:t>
    </dgm:pt>
    <dgm:pt modelId="{508C5DCF-EC2D-4BB7-ACCB-9B533FAE2F23}" type="sibTrans" cxnId="{3B7B9B19-BF4B-4FC2-BDBC-7CBD6E92F856}">
      <dgm:prSet/>
      <dgm:spPr/>
      <dgm:t>
        <a:bodyPr/>
        <a:lstStyle/>
        <a:p>
          <a:endParaRPr lang="en-US"/>
        </a:p>
      </dgm:t>
    </dgm:pt>
    <dgm:pt modelId="{DAB0821B-7423-4C85-9E0F-17CEBF914E78}">
      <dgm:prSet/>
      <dgm:spPr/>
      <dgm:t>
        <a:bodyPr/>
        <a:lstStyle/>
        <a:p>
          <a:r>
            <a:rPr lang="en-US" b="1" dirty="0">
              <a:latin typeface="+mj-lt"/>
            </a:rPr>
            <a:t>Web Page with Data Summary or Analytics</a:t>
          </a:r>
          <a:endParaRPr lang="en-US" dirty="0">
            <a:latin typeface="+mj-lt"/>
          </a:endParaRPr>
        </a:p>
      </dgm:t>
    </dgm:pt>
    <dgm:pt modelId="{E0B3E339-BF3E-432B-AE94-A65F736B91D9}" type="parTrans" cxnId="{C155F25A-2899-46CD-9F23-7AEB2AE7CC0A}">
      <dgm:prSet/>
      <dgm:spPr/>
      <dgm:t>
        <a:bodyPr/>
        <a:lstStyle/>
        <a:p>
          <a:endParaRPr lang="en-US"/>
        </a:p>
      </dgm:t>
    </dgm:pt>
    <dgm:pt modelId="{2AB107DC-B246-4722-A671-63075E8CCB50}" type="sibTrans" cxnId="{C155F25A-2899-46CD-9F23-7AEB2AE7CC0A}">
      <dgm:prSet/>
      <dgm:spPr/>
      <dgm:t>
        <a:bodyPr/>
        <a:lstStyle/>
        <a:p>
          <a:endParaRPr lang="en-US"/>
        </a:p>
      </dgm:t>
    </dgm:pt>
    <dgm:pt modelId="{C76A79FF-4D4B-4021-8E17-3091C1642A33}" type="pres">
      <dgm:prSet presAssocID="{2E4A9BC4-8F2A-4926-9317-99DD7327B324}" presName="Name0" presStyleCnt="0">
        <dgm:presLayoutVars>
          <dgm:dir/>
          <dgm:resizeHandles val="exact"/>
        </dgm:presLayoutVars>
      </dgm:prSet>
      <dgm:spPr/>
    </dgm:pt>
    <dgm:pt modelId="{8B28A98A-29A6-42EE-81C4-391436908E73}" type="pres">
      <dgm:prSet presAssocID="{1DFEC833-90BF-4DCC-BE73-408CD4FAC164}" presName="node" presStyleLbl="node1" presStyleIdx="0" presStyleCnt="9" custLinFactNeighborX="-1424" custLinFactNeighborY="-1582">
        <dgm:presLayoutVars>
          <dgm:bulletEnabled val="1"/>
        </dgm:presLayoutVars>
      </dgm:prSet>
      <dgm:spPr/>
    </dgm:pt>
    <dgm:pt modelId="{7B0A451E-3D57-4955-AB41-901349F56D5B}" type="pres">
      <dgm:prSet presAssocID="{65A1C87D-6639-426F-A1F3-1292CE40E0D9}" presName="sibTrans" presStyleLbl="sibTrans1D1" presStyleIdx="0" presStyleCnt="8"/>
      <dgm:spPr/>
    </dgm:pt>
    <dgm:pt modelId="{1C4FB8FB-5578-4865-AA48-B01570AAA896}" type="pres">
      <dgm:prSet presAssocID="{65A1C87D-6639-426F-A1F3-1292CE40E0D9}" presName="connectorText" presStyleLbl="sibTrans1D1" presStyleIdx="0" presStyleCnt="8"/>
      <dgm:spPr/>
    </dgm:pt>
    <dgm:pt modelId="{DD3625FD-7553-4CCF-B0D4-35B12E230279}" type="pres">
      <dgm:prSet presAssocID="{740ACBBE-C500-4700-B5B5-0739D1D676DC}" presName="node" presStyleLbl="node1" presStyleIdx="1" presStyleCnt="9">
        <dgm:presLayoutVars>
          <dgm:bulletEnabled val="1"/>
        </dgm:presLayoutVars>
      </dgm:prSet>
      <dgm:spPr/>
    </dgm:pt>
    <dgm:pt modelId="{F60E9E62-9769-429E-B94B-EF7FE47DDBD7}" type="pres">
      <dgm:prSet presAssocID="{C765C21C-ABCE-421A-B1C1-36FC19AB30E5}" presName="sibTrans" presStyleLbl="sibTrans1D1" presStyleIdx="1" presStyleCnt="8"/>
      <dgm:spPr/>
    </dgm:pt>
    <dgm:pt modelId="{6E841340-6F85-4ACB-88D8-8F46CF8296BE}" type="pres">
      <dgm:prSet presAssocID="{C765C21C-ABCE-421A-B1C1-36FC19AB30E5}" presName="connectorText" presStyleLbl="sibTrans1D1" presStyleIdx="1" presStyleCnt="8"/>
      <dgm:spPr/>
    </dgm:pt>
    <dgm:pt modelId="{C81C0EE4-CEAE-4376-BAED-5CB01F3ECA93}" type="pres">
      <dgm:prSet presAssocID="{0E1BF94F-029E-4FFD-897C-11A11B97ABB2}" presName="node" presStyleLbl="node1" presStyleIdx="2" presStyleCnt="9">
        <dgm:presLayoutVars>
          <dgm:bulletEnabled val="1"/>
        </dgm:presLayoutVars>
      </dgm:prSet>
      <dgm:spPr/>
    </dgm:pt>
    <dgm:pt modelId="{586F9DDA-3499-48AD-BCF6-03FC8B1A9B52}" type="pres">
      <dgm:prSet presAssocID="{858424D5-E7A0-4F42-BEF3-D62A69B692E7}" presName="sibTrans" presStyleLbl="sibTrans1D1" presStyleIdx="2" presStyleCnt="8"/>
      <dgm:spPr/>
    </dgm:pt>
    <dgm:pt modelId="{C1337A38-E99F-4C71-9F41-411C2C0C6CFF}" type="pres">
      <dgm:prSet presAssocID="{858424D5-E7A0-4F42-BEF3-D62A69B692E7}" presName="connectorText" presStyleLbl="sibTrans1D1" presStyleIdx="2" presStyleCnt="8"/>
      <dgm:spPr/>
    </dgm:pt>
    <dgm:pt modelId="{E3FD0977-D028-4F8B-B636-CD4AB9CE8338}" type="pres">
      <dgm:prSet presAssocID="{38042907-78C4-4F34-8FE5-53AFC2BA0735}" presName="node" presStyleLbl="node1" presStyleIdx="3" presStyleCnt="9">
        <dgm:presLayoutVars>
          <dgm:bulletEnabled val="1"/>
        </dgm:presLayoutVars>
      </dgm:prSet>
      <dgm:spPr/>
    </dgm:pt>
    <dgm:pt modelId="{395AD4F1-511F-470A-8B01-766025A31304}" type="pres">
      <dgm:prSet presAssocID="{D9C01219-66A5-4056-97BF-C100335BEBE9}" presName="sibTrans" presStyleLbl="sibTrans1D1" presStyleIdx="3" presStyleCnt="8"/>
      <dgm:spPr/>
    </dgm:pt>
    <dgm:pt modelId="{7CCA0F99-BD4C-4869-A66E-C1D94EB8E44F}" type="pres">
      <dgm:prSet presAssocID="{D9C01219-66A5-4056-97BF-C100335BEBE9}" presName="connectorText" presStyleLbl="sibTrans1D1" presStyleIdx="3" presStyleCnt="8"/>
      <dgm:spPr/>
    </dgm:pt>
    <dgm:pt modelId="{A181FDB0-2513-4CEE-A5C2-284833218563}" type="pres">
      <dgm:prSet presAssocID="{3187CD67-5A18-4A6F-9F16-AF3E77246C0B}" presName="node" presStyleLbl="node1" presStyleIdx="4" presStyleCnt="9">
        <dgm:presLayoutVars>
          <dgm:bulletEnabled val="1"/>
        </dgm:presLayoutVars>
      </dgm:prSet>
      <dgm:spPr/>
    </dgm:pt>
    <dgm:pt modelId="{5C7384AC-D908-4E49-9C25-76CC827822A1}" type="pres">
      <dgm:prSet presAssocID="{87EF9FDC-CC99-437D-996A-723EF8D49634}" presName="sibTrans" presStyleLbl="sibTrans1D1" presStyleIdx="4" presStyleCnt="8"/>
      <dgm:spPr/>
    </dgm:pt>
    <dgm:pt modelId="{2152969F-BEF9-47F5-A2E4-BC1556346EB7}" type="pres">
      <dgm:prSet presAssocID="{87EF9FDC-CC99-437D-996A-723EF8D49634}" presName="connectorText" presStyleLbl="sibTrans1D1" presStyleIdx="4" presStyleCnt="8"/>
      <dgm:spPr/>
    </dgm:pt>
    <dgm:pt modelId="{004CAD81-9446-42C3-BDBE-085F71DD5AD9}" type="pres">
      <dgm:prSet presAssocID="{836B1D77-F084-433D-B7C2-736C45588FF6}" presName="node" presStyleLbl="node1" presStyleIdx="5" presStyleCnt="9">
        <dgm:presLayoutVars>
          <dgm:bulletEnabled val="1"/>
        </dgm:presLayoutVars>
      </dgm:prSet>
      <dgm:spPr/>
    </dgm:pt>
    <dgm:pt modelId="{34D1F96C-93C2-460E-877E-769DADA3677B}" type="pres">
      <dgm:prSet presAssocID="{4F5AF218-C8AB-4DD7-83DF-E6CF6A2E8BCF}" presName="sibTrans" presStyleLbl="sibTrans1D1" presStyleIdx="5" presStyleCnt="8"/>
      <dgm:spPr/>
    </dgm:pt>
    <dgm:pt modelId="{E04DC6A9-9B7F-45E2-A722-D9405FD9FB7B}" type="pres">
      <dgm:prSet presAssocID="{4F5AF218-C8AB-4DD7-83DF-E6CF6A2E8BCF}" presName="connectorText" presStyleLbl="sibTrans1D1" presStyleIdx="5" presStyleCnt="8"/>
      <dgm:spPr/>
    </dgm:pt>
    <dgm:pt modelId="{26E2DF1F-E330-4BF2-8F68-6454CF5BBD1F}" type="pres">
      <dgm:prSet presAssocID="{B712D9C9-C4B1-48C8-900C-B6CF6DF16D17}" presName="node" presStyleLbl="node1" presStyleIdx="6" presStyleCnt="9">
        <dgm:presLayoutVars>
          <dgm:bulletEnabled val="1"/>
        </dgm:presLayoutVars>
      </dgm:prSet>
      <dgm:spPr/>
    </dgm:pt>
    <dgm:pt modelId="{40A1963E-49EE-40F7-A7B4-462FE0A8F20C}" type="pres">
      <dgm:prSet presAssocID="{3DE2C9DF-F69E-42F0-B482-D100874CD272}" presName="sibTrans" presStyleLbl="sibTrans1D1" presStyleIdx="6" presStyleCnt="8"/>
      <dgm:spPr/>
    </dgm:pt>
    <dgm:pt modelId="{2F57D112-2995-43CD-8004-06467097F42E}" type="pres">
      <dgm:prSet presAssocID="{3DE2C9DF-F69E-42F0-B482-D100874CD272}" presName="connectorText" presStyleLbl="sibTrans1D1" presStyleIdx="6" presStyleCnt="8"/>
      <dgm:spPr/>
    </dgm:pt>
    <dgm:pt modelId="{86FA17D2-2CAA-4416-A4BD-F9C3072B6F20}" type="pres">
      <dgm:prSet presAssocID="{01389C9F-6142-40B5-8A68-7938E6B76B16}" presName="node" presStyleLbl="node1" presStyleIdx="7" presStyleCnt="9">
        <dgm:presLayoutVars>
          <dgm:bulletEnabled val="1"/>
        </dgm:presLayoutVars>
      </dgm:prSet>
      <dgm:spPr/>
    </dgm:pt>
    <dgm:pt modelId="{6E874B5F-3757-44F7-B536-9106CCFC245D}" type="pres">
      <dgm:prSet presAssocID="{508C5DCF-EC2D-4BB7-ACCB-9B533FAE2F23}" presName="sibTrans" presStyleLbl="sibTrans1D1" presStyleIdx="7" presStyleCnt="8"/>
      <dgm:spPr/>
    </dgm:pt>
    <dgm:pt modelId="{095CBCC7-8DC5-4C26-A706-4B4FA3DF2204}" type="pres">
      <dgm:prSet presAssocID="{508C5DCF-EC2D-4BB7-ACCB-9B533FAE2F23}" presName="connectorText" presStyleLbl="sibTrans1D1" presStyleIdx="7" presStyleCnt="8"/>
      <dgm:spPr/>
    </dgm:pt>
    <dgm:pt modelId="{F44F9FAD-2C41-47A8-B2B2-523FBB79C855}" type="pres">
      <dgm:prSet presAssocID="{DAB0821B-7423-4C85-9E0F-17CEBF914E78}" presName="node" presStyleLbl="node1" presStyleIdx="8" presStyleCnt="9">
        <dgm:presLayoutVars>
          <dgm:bulletEnabled val="1"/>
        </dgm:presLayoutVars>
      </dgm:prSet>
      <dgm:spPr/>
    </dgm:pt>
  </dgm:ptLst>
  <dgm:cxnLst>
    <dgm:cxn modelId="{B3729D16-1CEE-42CE-81E0-69C2F1F98BC2}" type="presOf" srcId="{858424D5-E7A0-4F42-BEF3-D62A69B692E7}" destId="{586F9DDA-3499-48AD-BCF6-03FC8B1A9B52}" srcOrd="0" destOrd="0" presId="urn:microsoft.com/office/officeart/2016/7/layout/RepeatingBendingProcessNew"/>
    <dgm:cxn modelId="{3B7B9B19-BF4B-4FC2-BDBC-7CBD6E92F856}" srcId="{2E4A9BC4-8F2A-4926-9317-99DD7327B324}" destId="{01389C9F-6142-40B5-8A68-7938E6B76B16}" srcOrd="7" destOrd="0" parTransId="{C409286E-0EDD-4D45-B011-A5A0EE86F09C}" sibTransId="{508C5DCF-EC2D-4BB7-ACCB-9B533FAE2F23}"/>
    <dgm:cxn modelId="{25D98931-A1B4-4F68-B243-5BAC10B54631}" type="presOf" srcId="{87EF9FDC-CC99-437D-996A-723EF8D49634}" destId="{5C7384AC-D908-4E49-9C25-76CC827822A1}" srcOrd="0" destOrd="0" presId="urn:microsoft.com/office/officeart/2016/7/layout/RepeatingBendingProcessNew"/>
    <dgm:cxn modelId="{98B05964-F5F9-4FB6-B3EC-B3E0C6D4F096}" type="presOf" srcId="{87EF9FDC-CC99-437D-996A-723EF8D49634}" destId="{2152969F-BEF9-47F5-A2E4-BC1556346EB7}" srcOrd="1" destOrd="0" presId="urn:microsoft.com/office/officeart/2016/7/layout/RepeatingBendingProcessNew"/>
    <dgm:cxn modelId="{3FDEA168-8634-4DA8-B4EB-B76F9F88E57B}" srcId="{2E4A9BC4-8F2A-4926-9317-99DD7327B324}" destId="{0E1BF94F-029E-4FFD-897C-11A11B97ABB2}" srcOrd="2" destOrd="0" parTransId="{02F51478-8349-4430-BE58-5D1CC290B3F2}" sibTransId="{858424D5-E7A0-4F42-BEF3-D62A69B692E7}"/>
    <dgm:cxn modelId="{A1674972-59F7-4229-B48F-A9CEB690B604}" type="presOf" srcId="{D9C01219-66A5-4056-97BF-C100335BEBE9}" destId="{395AD4F1-511F-470A-8B01-766025A31304}" srcOrd="0" destOrd="0" presId="urn:microsoft.com/office/officeart/2016/7/layout/RepeatingBendingProcessNew"/>
    <dgm:cxn modelId="{44241E73-F155-4A33-AF6A-4BB00F063163}" srcId="{2E4A9BC4-8F2A-4926-9317-99DD7327B324}" destId="{3187CD67-5A18-4A6F-9F16-AF3E77246C0B}" srcOrd="4" destOrd="0" parTransId="{9EF428A1-00C6-4664-973E-FCB70DB5A773}" sibTransId="{87EF9FDC-CC99-437D-996A-723EF8D49634}"/>
    <dgm:cxn modelId="{3CAD967A-A992-4B25-9DA8-B3C1CC9019A5}" type="presOf" srcId="{D9C01219-66A5-4056-97BF-C100335BEBE9}" destId="{7CCA0F99-BD4C-4869-A66E-C1D94EB8E44F}" srcOrd="1" destOrd="0" presId="urn:microsoft.com/office/officeart/2016/7/layout/RepeatingBendingProcessNew"/>
    <dgm:cxn modelId="{C155F25A-2899-46CD-9F23-7AEB2AE7CC0A}" srcId="{2E4A9BC4-8F2A-4926-9317-99DD7327B324}" destId="{DAB0821B-7423-4C85-9E0F-17CEBF914E78}" srcOrd="8" destOrd="0" parTransId="{E0B3E339-BF3E-432B-AE94-A65F736B91D9}" sibTransId="{2AB107DC-B246-4722-A671-63075E8CCB50}"/>
    <dgm:cxn modelId="{2CABA386-D722-4530-AF4E-166192EDBC82}" type="presOf" srcId="{3187CD67-5A18-4A6F-9F16-AF3E77246C0B}" destId="{A181FDB0-2513-4CEE-A5C2-284833218563}" srcOrd="0" destOrd="0" presId="urn:microsoft.com/office/officeart/2016/7/layout/RepeatingBendingProcessNew"/>
    <dgm:cxn modelId="{2F8EF790-0697-4073-8EF0-60C89BE76C79}" type="presOf" srcId="{C765C21C-ABCE-421A-B1C1-36FC19AB30E5}" destId="{6E841340-6F85-4ACB-88D8-8F46CF8296BE}" srcOrd="1" destOrd="0" presId="urn:microsoft.com/office/officeart/2016/7/layout/RepeatingBendingProcessNew"/>
    <dgm:cxn modelId="{B527F494-925E-44E1-998D-83ED510BBE10}" type="presOf" srcId="{C765C21C-ABCE-421A-B1C1-36FC19AB30E5}" destId="{F60E9E62-9769-429E-B94B-EF7FE47DDBD7}" srcOrd="0" destOrd="0" presId="urn:microsoft.com/office/officeart/2016/7/layout/RepeatingBendingProcessNew"/>
    <dgm:cxn modelId="{42EA789B-F51C-4FD4-818B-8A4DB42FB5B6}" type="presOf" srcId="{858424D5-E7A0-4F42-BEF3-D62A69B692E7}" destId="{C1337A38-E99F-4C71-9F41-411C2C0C6CFF}" srcOrd="1" destOrd="0" presId="urn:microsoft.com/office/officeart/2016/7/layout/RepeatingBendingProcessNew"/>
    <dgm:cxn modelId="{327FE0A8-12B0-4F8A-A637-07DE3CA418FD}" type="presOf" srcId="{4F5AF218-C8AB-4DD7-83DF-E6CF6A2E8BCF}" destId="{E04DC6A9-9B7F-45E2-A722-D9405FD9FB7B}" srcOrd="1" destOrd="0" presId="urn:microsoft.com/office/officeart/2016/7/layout/RepeatingBendingProcessNew"/>
    <dgm:cxn modelId="{EF22CFA9-33BF-4A2B-9AA6-2125253A28B0}" type="presOf" srcId="{3DE2C9DF-F69E-42F0-B482-D100874CD272}" destId="{2F57D112-2995-43CD-8004-06467097F42E}" srcOrd="1" destOrd="0" presId="urn:microsoft.com/office/officeart/2016/7/layout/RepeatingBendingProcessNew"/>
    <dgm:cxn modelId="{4C56D8AE-845A-4647-B7D3-8B91029B600F}" type="presOf" srcId="{65A1C87D-6639-426F-A1F3-1292CE40E0D9}" destId="{1C4FB8FB-5578-4865-AA48-B01570AAA896}" srcOrd="1" destOrd="0" presId="urn:microsoft.com/office/officeart/2016/7/layout/RepeatingBendingProcessNew"/>
    <dgm:cxn modelId="{4DB1D6B0-EDEB-43E3-A2B3-C3F71842B7C7}" type="presOf" srcId="{508C5DCF-EC2D-4BB7-ACCB-9B533FAE2F23}" destId="{6E874B5F-3757-44F7-B536-9106CCFC245D}" srcOrd="0" destOrd="0" presId="urn:microsoft.com/office/officeart/2016/7/layout/RepeatingBendingProcessNew"/>
    <dgm:cxn modelId="{F4152BB3-6E79-462C-BFC0-3CA874C784D0}" type="presOf" srcId="{2E4A9BC4-8F2A-4926-9317-99DD7327B324}" destId="{C76A79FF-4D4B-4021-8E17-3091C1642A33}" srcOrd="0" destOrd="0" presId="urn:microsoft.com/office/officeart/2016/7/layout/RepeatingBendingProcessNew"/>
    <dgm:cxn modelId="{82EB96B3-AAD3-419F-9A84-D58F6C907C02}" type="presOf" srcId="{65A1C87D-6639-426F-A1F3-1292CE40E0D9}" destId="{7B0A451E-3D57-4955-AB41-901349F56D5B}" srcOrd="0" destOrd="0" presId="urn:microsoft.com/office/officeart/2016/7/layout/RepeatingBendingProcessNew"/>
    <dgm:cxn modelId="{76E820B5-CA23-43DE-8C53-0F8EDE750CA3}" type="presOf" srcId="{DAB0821B-7423-4C85-9E0F-17CEBF914E78}" destId="{F44F9FAD-2C41-47A8-B2B2-523FBB79C855}" srcOrd="0" destOrd="0" presId="urn:microsoft.com/office/officeart/2016/7/layout/RepeatingBendingProcessNew"/>
    <dgm:cxn modelId="{424C0EBC-ED8E-4B6C-BDDC-8CB16D8576FF}" type="presOf" srcId="{740ACBBE-C500-4700-B5B5-0739D1D676DC}" destId="{DD3625FD-7553-4CCF-B0D4-35B12E230279}" srcOrd="0" destOrd="0" presId="urn:microsoft.com/office/officeart/2016/7/layout/RepeatingBendingProcessNew"/>
    <dgm:cxn modelId="{3F5CCBBC-83B9-49AD-9FC7-F67D634F324E}" type="presOf" srcId="{01389C9F-6142-40B5-8A68-7938E6B76B16}" destId="{86FA17D2-2CAA-4416-A4BD-F9C3072B6F20}" srcOrd="0" destOrd="0" presId="urn:microsoft.com/office/officeart/2016/7/layout/RepeatingBendingProcessNew"/>
    <dgm:cxn modelId="{8BF232BE-AAD6-4124-A702-88BB395039BA}" type="presOf" srcId="{1DFEC833-90BF-4DCC-BE73-408CD4FAC164}" destId="{8B28A98A-29A6-42EE-81C4-391436908E73}" srcOrd="0" destOrd="0" presId="urn:microsoft.com/office/officeart/2016/7/layout/RepeatingBendingProcessNew"/>
    <dgm:cxn modelId="{DFAAF5C1-FCE4-4FB4-8EC9-69CF26061960}" srcId="{2E4A9BC4-8F2A-4926-9317-99DD7327B324}" destId="{740ACBBE-C500-4700-B5B5-0739D1D676DC}" srcOrd="1" destOrd="0" parTransId="{B9DB06F5-B9D5-4CED-918F-D34934814D25}" sibTransId="{C765C21C-ABCE-421A-B1C1-36FC19AB30E5}"/>
    <dgm:cxn modelId="{EFEDA5CA-460C-4D46-BC4D-41A10FB1C7D8}" type="presOf" srcId="{4F5AF218-C8AB-4DD7-83DF-E6CF6A2E8BCF}" destId="{34D1F96C-93C2-460E-877E-769DADA3677B}" srcOrd="0" destOrd="0" presId="urn:microsoft.com/office/officeart/2016/7/layout/RepeatingBendingProcessNew"/>
    <dgm:cxn modelId="{43FED0D3-4C0D-4720-9A26-46F522281DD4}" type="presOf" srcId="{B712D9C9-C4B1-48C8-900C-B6CF6DF16D17}" destId="{26E2DF1F-E330-4BF2-8F68-6454CF5BBD1F}" srcOrd="0" destOrd="0" presId="urn:microsoft.com/office/officeart/2016/7/layout/RepeatingBendingProcessNew"/>
    <dgm:cxn modelId="{DD8F27D7-65CE-4016-A2DF-F1978C9B17C9}" type="presOf" srcId="{508C5DCF-EC2D-4BB7-ACCB-9B533FAE2F23}" destId="{095CBCC7-8DC5-4C26-A706-4B4FA3DF2204}" srcOrd="1" destOrd="0" presId="urn:microsoft.com/office/officeart/2016/7/layout/RepeatingBendingProcessNew"/>
    <dgm:cxn modelId="{407EE1D7-171A-4F9B-B081-929E8DE91A53}" type="presOf" srcId="{38042907-78C4-4F34-8FE5-53AFC2BA0735}" destId="{E3FD0977-D028-4F8B-B636-CD4AB9CE8338}" srcOrd="0" destOrd="0" presId="urn:microsoft.com/office/officeart/2016/7/layout/RepeatingBendingProcessNew"/>
    <dgm:cxn modelId="{D9385AE3-286C-4DE0-B0EE-FF64C1238223}" srcId="{2E4A9BC4-8F2A-4926-9317-99DD7327B324}" destId="{38042907-78C4-4F34-8FE5-53AFC2BA0735}" srcOrd="3" destOrd="0" parTransId="{A89E4BF2-08CA-4A3A-8CBA-FA243DA8CC51}" sibTransId="{D9C01219-66A5-4056-97BF-C100335BEBE9}"/>
    <dgm:cxn modelId="{F61391E7-B8BB-4A9A-A776-70136F5124C8}" type="presOf" srcId="{836B1D77-F084-433D-B7C2-736C45588FF6}" destId="{004CAD81-9446-42C3-BDBE-085F71DD5AD9}" srcOrd="0" destOrd="0" presId="urn:microsoft.com/office/officeart/2016/7/layout/RepeatingBendingProcessNew"/>
    <dgm:cxn modelId="{20ACF2EC-EF75-4B03-AE8B-B0804267E0A7}" srcId="{2E4A9BC4-8F2A-4926-9317-99DD7327B324}" destId="{B712D9C9-C4B1-48C8-900C-B6CF6DF16D17}" srcOrd="6" destOrd="0" parTransId="{51F8F50E-08E2-4B9F-A06A-AA2E448FC6AF}" sibTransId="{3DE2C9DF-F69E-42F0-B482-D100874CD272}"/>
    <dgm:cxn modelId="{D6C9BFF0-E870-4DDD-9C1C-82EF45B7CD95}" srcId="{2E4A9BC4-8F2A-4926-9317-99DD7327B324}" destId="{1DFEC833-90BF-4DCC-BE73-408CD4FAC164}" srcOrd="0" destOrd="0" parTransId="{DF44BA9B-55CA-44C8-9AFB-F9110D853DCF}" sibTransId="{65A1C87D-6639-426F-A1F3-1292CE40E0D9}"/>
    <dgm:cxn modelId="{9768E4F0-5E41-443E-9DAD-BD1DFE0133A6}" type="presOf" srcId="{0E1BF94F-029E-4FFD-897C-11A11B97ABB2}" destId="{C81C0EE4-CEAE-4376-BAED-5CB01F3ECA93}" srcOrd="0" destOrd="0" presId="urn:microsoft.com/office/officeart/2016/7/layout/RepeatingBendingProcessNew"/>
    <dgm:cxn modelId="{2F3B78F2-01C4-4D97-9CE3-FA150CE6AB7C}" type="presOf" srcId="{3DE2C9DF-F69E-42F0-B482-D100874CD272}" destId="{40A1963E-49EE-40F7-A7B4-462FE0A8F20C}" srcOrd="0" destOrd="0" presId="urn:microsoft.com/office/officeart/2016/7/layout/RepeatingBendingProcessNew"/>
    <dgm:cxn modelId="{AFB669F5-A9E1-405C-9509-D43CC1ED99DB}" srcId="{2E4A9BC4-8F2A-4926-9317-99DD7327B324}" destId="{836B1D77-F084-433D-B7C2-736C45588FF6}" srcOrd="5" destOrd="0" parTransId="{EA1231AA-A2E6-4606-8FA1-C827F379938F}" sibTransId="{4F5AF218-C8AB-4DD7-83DF-E6CF6A2E8BCF}"/>
    <dgm:cxn modelId="{D883B601-D74E-4E69-89FE-3F595A0457C7}" type="presParOf" srcId="{C76A79FF-4D4B-4021-8E17-3091C1642A33}" destId="{8B28A98A-29A6-42EE-81C4-391436908E73}" srcOrd="0" destOrd="0" presId="urn:microsoft.com/office/officeart/2016/7/layout/RepeatingBendingProcessNew"/>
    <dgm:cxn modelId="{7F8C20C6-7D70-48C7-A111-AD37CCA0E3AB}" type="presParOf" srcId="{C76A79FF-4D4B-4021-8E17-3091C1642A33}" destId="{7B0A451E-3D57-4955-AB41-901349F56D5B}" srcOrd="1" destOrd="0" presId="urn:microsoft.com/office/officeart/2016/7/layout/RepeatingBendingProcessNew"/>
    <dgm:cxn modelId="{395B0B6E-CBA3-45D4-BF42-87DD851FE6F0}" type="presParOf" srcId="{7B0A451E-3D57-4955-AB41-901349F56D5B}" destId="{1C4FB8FB-5578-4865-AA48-B01570AAA896}" srcOrd="0" destOrd="0" presId="urn:microsoft.com/office/officeart/2016/7/layout/RepeatingBendingProcessNew"/>
    <dgm:cxn modelId="{16ED15D0-61C2-45CF-A918-CC7FA0955A24}" type="presParOf" srcId="{C76A79FF-4D4B-4021-8E17-3091C1642A33}" destId="{DD3625FD-7553-4CCF-B0D4-35B12E230279}" srcOrd="2" destOrd="0" presId="urn:microsoft.com/office/officeart/2016/7/layout/RepeatingBendingProcessNew"/>
    <dgm:cxn modelId="{8CEC9F2E-8E22-4C1D-9943-1836375D69AC}" type="presParOf" srcId="{C76A79FF-4D4B-4021-8E17-3091C1642A33}" destId="{F60E9E62-9769-429E-B94B-EF7FE47DDBD7}" srcOrd="3" destOrd="0" presId="urn:microsoft.com/office/officeart/2016/7/layout/RepeatingBendingProcessNew"/>
    <dgm:cxn modelId="{9FC82DC4-3935-4E40-BB5C-E5978706B57A}" type="presParOf" srcId="{F60E9E62-9769-429E-B94B-EF7FE47DDBD7}" destId="{6E841340-6F85-4ACB-88D8-8F46CF8296BE}" srcOrd="0" destOrd="0" presId="urn:microsoft.com/office/officeart/2016/7/layout/RepeatingBendingProcessNew"/>
    <dgm:cxn modelId="{125140CD-5E56-4E0A-A2AB-48762DCE070C}" type="presParOf" srcId="{C76A79FF-4D4B-4021-8E17-3091C1642A33}" destId="{C81C0EE4-CEAE-4376-BAED-5CB01F3ECA93}" srcOrd="4" destOrd="0" presId="urn:microsoft.com/office/officeart/2016/7/layout/RepeatingBendingProcessNew"/>
    <dgm:cxn modelId="{8C6FC9F6-C6C8-4B66-80CB-07883AB5B37F}" type="presParOf" srcId="{C76A79FF-4D4B-4021-8E17-3091C1642A33}" destId="{586F9DDA-3499-48AD-BCF6-03FC8B1A9B52}" srcOrd="5" destOrd="0" presId="urn:microsoft.com/office/officeart/2016/7/layout/RepeatingBendingProcessNew"/>
    <dgm:cxn modelId="{DFA56261-173F-42AA-96B2-59EF4D5F8232}" type="presParOf" srcId="{586F9DDA-3499-48AD-BCF6-03FC8B1A9B52}" destId="{C1337A38-E99F-4C71-9F41-411C2C0C6CFF}" srcOrd="0" destOrd="0" presId="urn:microsoft.com/office/officeart/2016/7/layout/RepeatingBendingProcessNew"/>
    <dgm:cxn modelId="{A201A723-223F-4573-B614-2DA01D0F946D}" type="presParOf" srcId="{C76A79FF-4D4B-4021-8E17-3091C1642A33}" destId="{E3FD0977-D028-4F8B-B636-CD4AB9CE8338}" srcOrd="6" destOrd="0" presId="urn:microsoft.com/office/officeart/2016/7/layout/RepeatingBendingProcessNew"/>
    <dgm:cxn modelId="{1272A4A2-C78E-4B8D-8BE9-4F3842841C28}" type="presParOf" srcId="{C76A79FF-4D4B-4021-8E17-3091C1642A33}" destId="{395AD4F1-511F-470A-8B01-766025A31304}" srcOrd="7" destOrd="0" presId="urn:microsoft.com/office/officeart/2016/7/layout/RepeatingBendingProcessNew"/>
    <dgm:cxn modelId="{4C1CE0FA-C800-49F6-9B1F-297F2AB40785}" type="presParOf" srcId="{395AD4F1-511F-470A-8B01-766025A31304}" destId="{7CCA0F99-BD4C-4869-A66E-C1D94EB8E44F}" srcOrd="0" destOrd="0" presId="urn:microsoft.com/office/officeart/2016/7/layout/RepeatingBendingProcessNew"/>
    <dgm:cxn modelId="{01BD4DAD-2DF0-4C74-8220-0CE328D86E1D}" type="presParOf" srcId="{C76A79FF-4D4B-4021-8E17-3091C1642A33}" destId="{A181FDB0-2513-4CEE-A5C2-284833218563}" srcOrd="8" destOrd="0" presId="urn:microsoft.com/office/officeart/2016/7/layout/RepeatingBendingProcessNew"/>
    <dgm:cxn modelId="{F22DD693-9380-41B5-BF8A-A2C85CE69313}" type="presParOf" srcId="{C76A79FF-4D4B-4021-8E17-3091C1642A33}" destId="{5C7384AC-D908-4E49-9C25-76CC827822A1}" srcOrd="9" destOrd="0" presId="urn:microsoft.com/office/officeart/2016/7/layout/RepeatingBendingProcessNew"/>
    <dgm:cxn modelId="{56A7BB2C-9F50-4F80-B113-80DDE187F87A}" type="presParOf" srcId="{5C7384AC-D908-4E49-9C25-76CC827822A1}" destId="{2152969F-BEF9-47F5-A2E4-BC1556346EB7}" srcOrd="0" destOrd="0" presId="urn:microsoft.com/office/officeart/2016/7/layout/RepeatingBendingProcessNew"/>
    <dgm:cxn modelId="{C1B81AC5-2B20-416A-AF5F-518573665627}" type="presParOf" srcId="{C76A79FF-4D4B-4021-8E17-3091C1642A33}" destId="{004CAD81-9446-42C3-BDBE-085F71DD5AD9}" srcOrd="10" destOrd="0" presId="urn:microsoft.com/office/officeart/2016/7/layout/RepeatingBendingProcessNew"/>
    <dgm:cxn modelId="{4262C038-9752-4E57-9B4A-AD77876C84F9}" type="presParOf" srcId="{C76A79FF-4D4B-4021-8E17-3091C1642A33}" destId="{34D1F96C-93C2-460E-877E-769DADA3677B}" srcOrd="11" destOrd="0" presId="urn:microsoft.com/office/officeart/2016/7/layout/RepeatingBendingProcessNew"/>
    <dgm:cxn modelId="{CA5C7829-D163-473E-AC7E-4E885265BC4E}" type="presParOf" srcId="{34D1F96C-93C2-460E-877E-769DADA3677B}" destId="{E04DC6A9-9B7F-45E2-A722-D9405FD9FB7B}" srcOrd="0" destOrd="0" presId="urn:microsoft.com/office/officeart/2016/7/layout/RepeatingBendingProcessNew"/>
    <dgm:cxn modelId="{3F657530-C919-44B0-9F8F-49905F41DB8A}" type="presParOf" srcId="{C76A79FF-4D4B-4021-8E17-3091C1642A33}" destId="{26E2DF1F-E330-4BF2-8F68-6454CF5BBD1F}" srcOrd="12" destOrd="0" presId="urn:microsoft.com/office/officeart/2016/7/layout/RepeatingBendingProcessNew"/>
    <dgm:cxn modelId="{DA516EB8-393A-4C41-A8E0-1F23EAD494D3}" type="presParOf" srcId="{C76A79FF-4D4B-4021-8E17-3091C1642A33}" destId="{40A1963E-49EE-40F7-A7B4-462FE0A8F20C}" srcOrd="13" destOrd="0" presId="urn:microsoft.com/office/officeart/2016/7/layout/RepeatingBendingProcessNew"/>
    <dgm:cxn modelId="{6C189E0C-3CEB-4FCB-9E9A-75FA2EF19228}" type="presParOf" srcId="{40A1963E-49EE-40F7-A7B4-462FE0A8F20C}" destId="{2F57D112-2995-43CD-8004-06467097F42E}" srcOrd="0" destOrd="0" presId="urn:microsoft.com/office/officeart/2016/7/layout/RepeatingBendingProcessNew"/>
    <dgm:cxn modelId="{5D4DDBF2-E0E7-4C40-8DA0-659A369507E4}" type="presParOf" srcId="{C76A79FF-4D4B-4021-8E17-3091C1642A33}" destId="{86FA17D2-2CAA-4416-A4BD-F9C3072B6F20}" srcOrd="14" destOrd="0" presId="urn:microsoft.com/office/officeart/2016/7/layout/RepeatingBendingProcessNew"/>
    <dgm:cxn modelId="{867884A6-FF61-4A01-8D8E-6029A9578B91}" type="presParOf" srcId="{C76A79FF-4D4B-4021-8E17-3091C1642A33}" destId="{6E874B5F-3757-44F7-B536-9106CCFC245D}" srcOrd="15" destOrd="0" presId="urn:microsoft.com/office/officeart/2016/7/layout/RepeatingBendingProcessNew"/>
    <dgm:cxn modelId="{F5451C99-E96F-491B-A64A-49F8234B15BC}" type="presParOf" srcId="{6E874B5F-3757-44F7-B536-9106CCFC245D}" destId="{095CBCC7-8DC5-4C26-A706-4B4FA3DF2204}" srcOrd="0" destOrd="0" presId="urn:microsoft.com/office/officeart/2016/7/layout/RepeatingBendingProcessNew"/>
    <dgm:cxn modelId="{5A60A80A-3DDE-44EE-AE21-396C662629D4}" type="presParOf" srcId="{C76A79FF-4D4B-4021-8E17-3091C1642A33}" destId="{F44F9FAD-2C41-47A8-B2B2-523FBB79C855}" srcOrd="16"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0A451E-3D57-4955-AB41-901349F56D5B}">
      <dsp:nvSpPr>
        <dsp:cNvPr id="0" name=""/>
        <dsp:cNvSpPr/>
      </dsp:nvSpPr>
      <dsp:spPr>
        <a:xfrm>
          <a:off x="2658047" y="589421"/>
          <a:ext cx="486489" cy="91440"/>
        </a:xfrm>
        <a:custGeom>
          <a:avLst/>
          <a:gdLst/>
          <a:ahLst/>
          <a:cxnLst/>
          <a:rect l="0" t="0" r="0" b="0"/>
          <a:pathLst>
            <a:path>
              <a:moveTo>
                <a:pt x="0" y="45720"/>
              </a:moveTo>
              <a:lnTo>
                <a:pt x="260344" y="45720"/>
              </a:lnTo>
              <a:lnTo>
                <a:pt x="260344" y="47972"/>
              </a:lnTo>
              <a:lnTo>
                <a:pt x="486489" y="47972"/>
              </a:lnTo>
            </a:path>
          </a:pathLst>
        </a:custGeom>
        <a:noFill/>
        <a:ln w="12700"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88364" y="632706"/>
        <a:ext cx="25854" cy="4869"/>
      </dsp:txXfrm>
    </dsp:sp>
    <dsp:sp modelId="{8B28A98A-29A6-42EE-81C4-391436908E73}">
      <dsp:nvSpPr>
        <dsp:cNvPr id="0" name=""/>
        <dsp:cNvSpPr/>
      </dsp:nvSpPr>
      <dsp:spPr>
        <a:xfrm>
          <a:off x="542709" y="0"/>
          <a:ext cx="2117137" cy="1270282"/>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3742" tIns="108895" rIns="103742" bIns="108895" numCol="1" spcCol="1270" anchor="ctr" anchorCtr="0">
          <a:noAutofit/>
        </a:bodyPr>
        <a:lstStyle/>
        <a:p>
          <a:pPr marL="0" lvl="0" indent="0" algn="ctr" defTabSz="666750">
            <a:lnSpc>
              <a:spcPct val="90000"/>
            </a:lnSpc>
            <a:spcBef>
              <a:spcPct val="0"/>
            </a:spcBef>
            <a:spcAft>
              <a:spcPct val="35000"/>
            </a:spcAft>
            <a:buNone/>
          </a:pPr>
          <a:r>
            <a:rPr lang="en-US" sz="1500" b="1" kern="1200" dirty="0">
              <a:latin typeface="+mj-lt"/>
            </a:rPr>
            <a:t>Parallel Page Fetching (Multiprocessing).</a:t>
          </a:r>
          <a:endParaRPr lang="en-US" sz="1500" kern="1200" dirty="0">
            <a:latin typeface="+mj-lt"/>
          </a:endParaRPr>
        </a:p>
      </dsp:txBody>
      <dsp:txXfrm>
        <a:off x="542709" y="0"/>
        <a:ext cx="2117137" cy="1270282"/>
      </dsp:txXfrm>
    </dsp:sp>
    <dsp:sp modelId="{F60E9E62-9769-429E-B94B-EF7FE47DDBD7}">
      <dsp:nvSpPr>
        <dsp:cNvPr id="0" name=""/>
        <dsp:cNvSpPr/>
      </dsp:nvSpPr>
      <dsp:spPr>
        <a:xfrm>
          <a:off x="5292274" y="591673"/>
          <a:ext cx="456341" cy="91440"/>
        </a:xfrm>
        <a:custGeom>
          <a:avLst/>
          <a:gdLst/>
          <a:ahLst/>
          <a:cxnLst/>
          <a:rect l="0" t="0" r="0" b="0"/>
          <a:pathLst>
            <a:path>
              <a:moveTo>
                <a:pt x="0" y="45720"/>
              </a:moveTo>
              <a:lnTo>
                <a:pt x="456341" y="45720"/>
              </a:lnTo>
            </a:path>
          </a:pathLst>
        </a:custGeom>
        <a:noFill/>
        <a:ln w="12700"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508271" y="634958"/>
        <a:ext cx="24347" cy="4869"/>
      </dsp:txXfrm>
    </dsp:sp>
    <dsp:sp modelId="{DD3625FD-7553-4CCF-B0D4-35B12E230279}">
      <dsp:nvSpPr>
        <dsp:cNvPr id="0" name=""/>
        <dsp:cNvSpPr/>
      </dsp:nvSpPr>
      <dsp:spPr>
        <a:xfrm>
          <a:off x="3176936" y="2252"/>
          <a:ext cx="2117137" cy="1270282"/>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3742" tIns="108895" rIns="103742" bIns="108895" numCol="1" spcCol="1270" anchor="ctr" anchorCtr="0">
          <a:noAutofit/>
        </a:bodyPr>
        <a:lstStyle/>
        <a:p>
          <a:pPr marL="0" lvl="0" indent="0" algn="ctr" defTabSz="666750">
            <a:lnSpc>
              <a:spcPct val="90000"/>
            </a:lnSpc>
            <a:spcBef>
              <a:spcPct val="0"/>
            </a:spcBef>
            <a:spcAft>
              <a:spcPct val="35000"/>
            </a:spcAft>
            <a:buNone/>
          </a:pPr>
          <a:r>
            <a:rPr lang="en-US" sz="1500" b="1" kern="1200" dirty="0">
              <a:latin typeface="+mj-lt"/>
            </a:rPr>
            <a:t>Concurrent Link Extraction (Multithreading).</a:t>
          </a:r>
          <a:endParaRPr lang="en-US" sz="1500" kern="1200" dirty="0">
            <a:latin typeface="+mj-lt"/>
          </a:endParaRPr>
        </a:p>
      </dsp:txBody>
      <dsp:txXfrm>
        <a:off x="3176936" y="2252"/>
        <a:ext cx="2117137" cy="1270282"/>
      </dsp:txXfrm>
    </dsp:sp>
    <dsp:sp modelId="{586F9DDA-3499-48AD-BCF6-03FC8B1A9B52}">
      <dsp:nvSpPr>
        <dsp:cNvPr id="0" name=""/>
        <dsp:cNvSpPr/>
      </dsp:nvSpPr>
      <dsp:spPr>
        <a:xfrm>
          <a:off x="7896354" y="591673"/>
          <a:ext cx="456341" cy="91440"/>
        </a:xfrm>
        <a:custGeom>
          <a:avLst/>
          <a:gdLst/>
          <a:ahLst/>
          <a:cxnLst/>
          <a:rect l="0" t="0" r="0" b="0"/>
          <a:pathLst>
            <a:path>
              <a:moveTo>
                <a:pt x="0" y="45720"/>
              </a:moveTo>
              <a:lnTo>
                <a:pt x="456341" y="45720"/>
              </a:lnTo>
            </a:path>
          </a:pathLst>
        </a:custGeom>
        <a:noFill/>
        <a:ln w="12700"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112351" y="634958"/>
        <a:ext cx="24347" cy="4869"/>
      </dsp:txXfrm>
    </dsp:sp>
    <dsp:sp modelId="{C81C0EE4-CEAE-4376-BAED-5CB01F3ECA93}">
      <dsp:nvSpPr>
        <dsp:cNvPr id="0" name=""/>
        <dsp:cNvSpPr/>
      </dsp:nvSpPr>
      <dsp:spPr>
        <a:xfrm>
          <a:off x="5781016" y="2252"/>
          <a:ext cx="2117137" cy="1270282"/>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3742" tIns="108895" rIns="103742" bIns="108895" numCol="1" spcCol="1270" anchor="ctr" anchorCtr="0">
          <a:noAutofit/>
        </a:bodyPr>
        <a:lstStyle/>
        <a:p>
          <a:pPr marL="0" lvl="0" indent="0" algn="ctr" defTabSz="666750">
            <a:lnSpc>
              <a:spcPct val="90000"/>
            </a:lnSpc>
            <a:spcBef>
              <a:spcPct val="0"/>
            </a:spcBef>
            <a:spcAft>
              <a:spcPct val="35000"/>
            </a:spcAft>
            <a:buNone/>
          </a:pPr>
          <a:r>
            <a:rPr lang="en-US" sz="1500" b="1" kern="1200" dirty="0">
              <a:latin typeface="+mj-lt"/>
            </a:rPr>
            <a:t>A master node will assign URLs to worker nodes (Task Distribution).</a:t>
          </a:r>
          <a:endParaRPr lang="en-US" sz="1500" kern="1200" dirty="0">
            <a:latin typeface="+mj-lt"/>
          </a:endParaRPr>
        </a:p>
      </dsp:txBody>
      <dsp:txXfrm>
        <a:off x="5781016" y="2252"/>
        <a:ext cx="2117137" cy="1270282"/>
      </dsp:txXfrm>
    </dsp:sp>
    <dsp:sp modelId="{395AD4F1-511F-470A-8B01-766025A31304}">
      <dsp:nvSpPr>
        <dsp:cNvPr id="0" name=""/>
        <dsp:cNvSpPr/>
      </dsp:nvSpPr>
      <dsp:spPr>
        <a:xfrm>
          <a:off x="1631426" y="1270734"/>
          <a:ext cx="7812238" cy="456341"/>
        </a:xfrm>
        <a:custGeom>
          <a:avLst/>
          <a:gdLst/>
          <a:ahLst/>
          <a:cxnLst/>
          <a:rect l="0" t="0" r="0" b="0"/>
          <a:pathLst>
            <a:path>
              <a:moveTo>
                <a:pt x="7812238" y="0"/>
              </a:moveTo>
              <a:lnTo>
                <a:pt x="7812238" y="245270"/>
              </a:lnTo>
              <a:lnTo>
                <a:pt x="0" y="245270"/>
              </a:lnTo>
              <a:lnTo>
                <a:pt x="0" y="456341"/>
              </a:lnTo>
            </a:path>
          </a:pathLst>
        </a:custGeom>
        <a:noFill/>
        <a:ln w="12700"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341860" y="1496471"/>
        <a:ext cx="391369" cy="4869"/>
      </dsp:txXfrm>
    </dsp:sp>
    <dsp:sp modelId="{E3FD0977-D028-4F8B-B636-CD4AB9CE8338}">
      <dsp:nvSpPr>
        <dsp:cNvPr id="0" name=""/>
        <dsp:cNvSpPr/>
      </dsp:nvSpPr>
      <dsp:spPr>
        <a:xfrm>
          <a:off x="8385095" y="2252"/>
          <a:ext cx="2117137" cy="1270282"/>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3742" tIns="108895" rIns="103742" bIns="108895" numCol="1" spcCol="1270" anchor="ctr" anchorCtr="0">
          <a:noAutofit/>
        </a:bodyPr>
        <a:lstStyle/>
        <a:p>
          <a:pPr marL="0" lvl="0" indent="0" algn="ctr" defTabSz="666750">
            <a:lnSpc>
              <a:spcPct val="90000"/>
            </a:lnSpc>
            <a:spcBef>
              <a:spcPct val="0"/>
            </a:spcBef>
            <a:spcAft>
              <a:spcPct val="35000"/>
            </a:spcAft>
            <a:buNone/>
          </a:pPr>
          <a:r>
            <a:rPr lang="en-US" sz="1500" b="1" kern="1200" dirty="0">
              <a:latin typeface="+mj-lt"/>
            </a:rPr>
            <a:t>Worker nodes will share results using queues or shared memory (IPC).</a:t>
          </a:r>
          <a:endParaRPr lang="en-US" sz="1500" kern="1200" dirty="0">
            <a:latin typeface="+mj-lt"/>
          </a:endParaRPr>
        </a:p>
      </dsp:txBody>
      <dsp:txXfrm>
        <a:off x="8385095" y="2252"/>
        <a:ext cx="2117137" cy="1270282"/>
      </dsp:txXfrm>
    </dsp:sp>
    <dsp:sp modelId="{5C7384AC-D908-4E49-9C25-76CC827822A1}">
      <dsp:nvSpPr>
        <dsp:cNvPr id="0" name=""/>
        <dsp:cNvSpPr/>
      </dsp:nvSpPr>
      <dsp:spPr>
        <a:xfrm>
          <a:off x="2688195" y="2348898"/>
          <a:ext cx="456341" cy="91440"/>
        </a:xfrm>
        <a:custGeom>
          <a:avLst/>
          <a:gdLst/>
          <a:ahLst/>
          <a:cxnLst/>
          <a:rect l="0" t="0" r="0" b="0"/>
          <a:pathLst>
            <a:path>
              <a:moveTo>
                <a:pt x="0" y="45720"/>
              </a:moveTo>
              <a:lnTo>
                <a:pt x="456341" y="45720"/>
              </a:lnTo>
            </a:path>
          </a:pathLst>
        </a:custGeom>
        <a:noFill/>
        <a:ln w="12700"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04192" y="2392183"/>
        <a:ext cx="24347" cy="4869"/>
      </dsp:txXfrm>
    </dsp:sp>
    <dsp:sp modelId="{A181FDB0-2513-4CEE-A5C2-284833218563}">
      <dsp:nvSpPr>
        <dsp:cNvPr id="0" name=""/>
        <dsp:cNvSpPr/>
      </dsp:nvSpPr>
      <dsp:spPr>
        <a:xfrm>
          <a:off x="572857" y="1759476"/>
          <a:ext cx="2117137" cy="1270282"/>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3742" tIns="108895" rIns="103742" bIns="108895" numCol="1" spcCol="1270" anchor="ctr" anchorCtr="0">
          <a:noAutofit/>
        </a:bodyPr>
        <a:lstStyle/>
        <a:p>
          <a:pPr marL="0" lvl="0" indent="0" algn="ctr" defTabSz="666750">
            <a:lnSpc>
              <a:spcPct val="90000"/>
            </a:lnSpc>
            <a:spcBef>
              <a:spcPct val="0"/>
            </a:spcBef>
            <a:spcAft>
              <a:spcPct val="35000"/>
            </a:spcAft>
            <a:buNone/>
          </a:pPr>
          <a:r>
            <a:rPr lang="en-US" sz="1500" b="1" kern="1200" dirty="0">
              <a:latin typeface="+mj-lt"/>
            </a:rPr>
            <a:t>Nodes Share Results to each other (Internode Communication).</a:t>
          </a:r>
          <a:endParaRPr lang="en-US" sz="1500" kern="1200" dirty="0">
            <a:latin typeface="+mj-lt"/>
          </a:endParaRPr>
        </a:p>
      </dsp:txBody>
      <dsp:txXfrm>
        <a:off x="572857" y="1759476"/>
        <a:ext cx="2117137" cy="1270282"/>
      </dsp:txXfrm>
    </dsp:sp>
    <dsp:sp modelId="{34D1F96C-93C2-460E-877E-769DADA3677B}">
      <dsp:nvSpPr>
        <dsp:cNvPr id="0" name=""/>
        <dsp:cNvSpPr/>
      </dsp:nvSpPr>
      <dsp:spPr>
        <a:xfrm>
          <a:off x="5292274" y="2348898"/>
          <a:ext cx="456341" cy="91440"/>
        </a:xfrm>
        <a:custGeom>
          <a:avLst/>
          <a:gdLst/>
          <a:ahLst/>
          <a:cxnLst/>
          <a:rect l="0" t="0" r="0" b="0"/>
          <a:pathLst>
            <a:path>
              <a:moveTo>
                <a:pt x="0" y="45720"/>
              </a:moveTo>
              <a:lnTo>
                <a:pt x="456341" y="45720"/>
              </a:lnTo>
            </a:path>
          </a:pathLst>
        </a:custGeom>
        <a:noFill/>
        <a:ln w="12700"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508271" y="2392183"/>
        <a:ext cx="24347" cy="4869"/>
      </dsp:txXfrm>
    </dsp:sp>
    <dsp:sp modelId="{004CAD81-9446-42C3-BDBE-085F71DD5AD9}">
      <dsp:nvSpPr>
        <dsp:cNvPr id="0" name=""/>
        <dsp:cNvSpPr/>
      </dsp:nvSpPr>
      <dsp:spPr>
        <a:xfrm>
          <a:off x="3176936" y="1759476"/>
          <a:ext cx="2117137" cy="1270282"/>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3742" tIns="108895" rIns="103742" bIns="108895" numCol="1" spcCol="1270" anchor="ctr" anchorCtr="0">
          <a:noAutofit/>
        </a:bodyPr>
        <a:lstStyle/>
        <a:p>
          <a:pPr marL="0" lvl="0" indent="0" algn="ctr" defTabSz="666750">
            <a:lnSpc>
              <a:spcPct val="90000"/>
            </a:lnSpc>
            <a:spcBef>
              <a:spcPct val="0"/>
            </a:spcBef>
            <a:spcAft>
              <a:spcPct val="35000"/>
            </a:spcAft>
            <a:buNone/>
          </a:pPr>
          <a:r>
            <a:rPr lang="en-US" sz="1500" b="1" kern="1200" dirty="0">
              <a:latin typeface="+mj-lt"/>
            </a:rPr>
            <a:t>Multiple machines work together to crawl (Distributed Crawling).</a:t>
          </a:r>
          <a:endParaRPr lang="en-US" sz="1500" kern="1200" dirty="0">
            <a:latin typeface="+mj-lt"/>
          </a:endParaRPr>
        </a:p>
      </dsp:txBody>
      <dsp:txXfrm>
        <a:off x="3176936" y="1759476"/>
        <a:ext cx="2117137" cy="1270282"/>
      </dsp:txXfrm>
    </dsp:sp>
    <dsp:sp modelId="{40A1963E-49EE-40F7-A7B4-462FE0A8F20C}">
      <dsp:nvSpPr>
        <dsp:cNvPr id="0" name=""/>
        <dsp:cNvSpPr/>
      </dsp:nvSpPr>
      <dsp:spPr>
        <a:xfrm>
          <a:off x="7896354" y="2348898"/>
          <a:ext cx="456341" cy="91440"/>
        </a:xfrm>
        <a:custGeom>
          <a:avLst/>
          <a:gdLst/>
          <a:ahLst/>
          <a:cxnLst/>
          <a:rect l="0" t="0" r="0" b="0"/>
          <a:pathLst>
            <a:path>
              <a:moveTo>
                <a:pt x="0" y="45720"/>
              </a:moveTo>
              <a:lnTo>
                <a:pt x="456341" y="45720"/>
              </a:lnTo>
            </a:path>
          </a:pathLst>
        </a:custGeom>
        <a:noFill/>
        <a:ln w="12700"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112351" y="2392183"/>
        <a:ext cx="24347" cy="4869"/>
      </dsp:txXfrm>
    </dsp:sp>
    <dsp:sp modelId="{26E2DF1F-E330-4BF2-8F68-6454CF5BBD1F}">
      <dsp:nvSpPr>
        <dsp:cNvPr id="0" name=""/>
        <dsp:cNvSpPr/>
      </dsp:nvSpPr>
      <dsp:spPr>
        <a:xfrm>
          <a:off x="5781016" y="1759476"/>
          <a:ext cx="2117137" cy="1270282"/>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3742" tIns="108895" rIns="103742" bIns="108895" numCol="1" spcCol="1270" anchor="ctr" anchorCtr="0">
          <a:noAutofit/>
        </a:bodyPr>
        <a:lstStyle/>
        <a:p>
          <a:pPr marL="0" lvl="0" indent="0" algn="ctr" defTabSz="666750">
            <a:lnSpc>
              <a:spcPct val="90000"/>
            </a:lnSpc>
            <a:spcBef>
              <a:spcPct val="0"/>
            </a:spcBef>
            <a:spcAft>
              <a:spcPct val="35000"/>
            </a:spcAft>
            <a:buNone/>
          </a:pPr>
          <a:r>
            <a:rPr lang="en-US" sz="1500" b="1" kern="1200" dirty="0">
              <a:latin typeface="+mj-lt"/>
            </a:rPr>
            <a:t>System can resume crawling if a node crashes (Failure Recovery).</a:t>
          </a:r>
          <a:endParaRPr lang="en-US" sz="1500" kern="1200" dirty="0">
            <a:latin typeface="+mj-lt"/>
          </a:endParaRPr>
        </a:p>
      </dsp:txBody>
      <dsp:txXfrm>
        <a:off x="5781016" y="1759476"/>
        <a:ext cx="2117137" cy="1270282"/>
      </dsp:txXfrm>
    </dsp:sp>
    <dsp:sp modelId="{6E874B5F-3757-44F7-B536-9106CCFC245D}">
      <dsp:nvSpPr>
        <dsp:cNvPr id="0" name=""/>
        <dsp:cNvSpPr/>
      </dsp:nvSpPr>
      <dsp:spPr>
        <a:xfrm>
          <a:off x="1631426" y="3027959"/>
          <a:ext cx="7812238" cy="456341"/>
        </a:xfrm>
        <a:custGeom>
          <a:avLst/>
          <a:gdLst/>
          <a:ahLst/>
          <a:cxnLst/>
          <a:rect l="0" t="0" r="0" b="0"/>
          <a:pathLst>
            <a:path>
              <a:moveTo>
                <a:pt x="7812238" y="0"/>
              </a:moveTo>
              <a:lnTo>
                <a:pt x="7812238" y="245270"/>
              </a:lnTo>
              <a:lnTo>
                <a:pt x="0" y="245270"/>
              </a:lnTo>
              <a:lnTo>
                <a:pt x="0" y="456341"/>
              </a:lnTo>
            </a:path>
          </a:pathLst>
        </a:custGeom>
        <a:noFill/>
        <a:ln w="12700"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341860" y="3253695"/>
        <a:ext cx="391369" cy="4869"/>
      </dsp:txXfrm>
    </dsp:sp>
    <dsp:sp modelId="{86FA17D2-2CAA-4416-A4BD-F9C3072B6F20}">
      <dsp:nvSpPr>
        <dsp:cNvPr id="0" name=""/>
        <dsp:cNvSpPr/>
      </dsp:nvSpPr>
      <dsp:spPr>
        <a:xfrm>
          <a:off x="8385095" y="1759476"/>
          <a:ext cx="2117137" cy="1270282"/>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3742" tIns="108895" rIns="103742" bIns="108895" numCol="1" spcCol="1270" anchor="ctr" anchorCtr="0">
          <a:noAutofit/>
        </a:bodyPr>
        <a:lstStyle/>
        <a:p>
          <a:pPr marL="0" lvl="0" indent="0" algn="ctr" defTabSz="666750">
            <a:lnSpc>
              <a:spcPct val="90000"/>
            </a:lnSpc>
            <a:spcBef>
              <a:spcPct val="0"/>
            </a:spcBef>
            <a:spcAft>
              <a:spcPct val="35000"/>
            </a:spcAft>
            <a:buNone/>
          </a:pPr>
          <a:r>
            <a:rPr lang="en-US" sz="1500" b="1" kern="1200" dirty="0">
              <a:latin typeface="+mj-lt"/>
            </a:rPr>
            <a:t>Worker Nodes can be added to improve performance (Scalability).</a:t>
          </a:r>
          <a:endParaRPr lang="en-US" sz="1500" kern="1200" dirty="0">
            <a:latin typeface="+mj-lt"/>
          </a:endParaRPr>
        </a:p>
      </dsp:txBody>
      <dsp:txXfrm>
        <a:off x="8385095" y="1759476"/>
        <a:ext cx="2117137" cy="1270282"/>
      </dsp:txXfrm>
    </dsp:sp>
    <dsp:sp modelId="{F44F9FAD-2C41-47A8-B2B2-523FBB79C855}">
      <dsp:nvSpPr>
        <dsp:cNvPr id="0" name=""/>
        <dsp:cNvSpPr/>
      </dsp:nvSpPr>
      <dsp:spPr>
        <a:xfrm>
          <a:off x="572857" y="3516701"/>
          <a:ext cx="2117137" cy="1270282"/>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03742" tIns="108895" rIns="103742" bIns="108895" numCol="1" spcCol="1270" anchor="ctr" anchorCtr="0">
          <a:noAutofit/>
        </a:bodyPr>
        <a:lstStyle/>
        <a:p>
          <a:pPr marL="0" lvl="0" indent="0" algn="ctr" defTabSz="666750">
            <a:lnSpc>
              <a:spcPct val="90000"/>
            </a:lnSpc>
            <a:spcBef>
              <a:spcPct val="0"/>
            </a:spcBef>
            <a:spcAft>
              <a:spcPct val="35000"/>
            </a:spcAft>
            <a:buNone/>
          </a:pPr>
          <a:r>
            <a:rPr lang="en-US" sz="1500" b="1" kern="1200" dirty="0">
              <a:latin typeface="+mj-lt"/>
            </a:rPr>
            <a:t>Web Page with Data Summary or Analytics</a:t>
          </a:r>
          <a:endParaRPr lang="en-US" sz="1500" kern="1200" dirty="0">
            <a:latin typeface="+mj-lt"/>
          </a:endParaRPr>
        </a:p>
      </dsp:txBody>
      <dsp:txXfrm>
        <a:off x="572857" y="3516701"/>
        <a:ext cx="2117137" cy="1270282"/>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4/28/2025</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4/28/2025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2</a:t>
            </a:fld>
            <a:endParaRPr lang="en-US" dirty="0"/>
          </a:p>
        </p:txBody>
      </p:sp>
    </p:spTree>
    <p:extLst>
      <p:ext uri="{BB962C8B-B14F-4D97-AF65-F5344CB8AC3E}">
        <p14:creationId xmlns:p14="http://schemas.microsoft.com/office/powerpoint/2010/main" val="431927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5</a:t>
            </a:fld>
            <a:endParaRPr lang="en-US" dirty="0"/>
          </a:p>
        </p:txBody>
      </p:sp>
    </p:spTree>
    <p:extLst>
      <p:ext uri="{BB962C8B-B14F-4D97-AF65-F5344CB8AC3E}">
        <p14:creationId xmlns:p14="http://schemas.microsoft.com/office/powerpoint/2010/main" val="3505115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C2D295-9EB8-8E24-AE66-4EE2417859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E0883C-2B57-D42F-73E9-C00E9299FCB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A06B3C6-62F3-78E9-09BD-1824B60478E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CB8272D-4CB0-2078-C9D8-FBB21C426E2A}"/>
              </a:ext>
            </a:extLst>
          </p:cNvPr>
          <p:cNvSpPr>
            <a:spLocks noGrp="1"/>
          </p:cNvSpPr>
          <p:nvPr>
            <p:ph type="sldNum" sz="quarter" idx="5"/>
          </p:nvPr>
        </p:nvSpPr>
        <p:spPr/>
        <p:txBody>
          <a:bodyPr/>
          <a:lstStyle/>
          <a:p>
            <a:fld id="{C6B3AB32-59DF-41F1-9618-EDFBF5049629}" type="slidenum">
              <a:rPr lang="en-US" smtClean="0"/>
              <a:t>10</a:t>
            </a:fld>
            <a:endParaRPr lang="en-US" dirty="0"/>
          </a:p>
        </p:txBody>
      </p:sp>
    </p:spTree>
    <p:extLst>
      <p:ext uri="{BB962C8B-B14F-4D97-AF65-F5344CB8AC3E}">
        <p14:creationId xmlns:p14="http://schemas.microsoft.com/office/powerpoint/2010/main" val="4617056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6CB0EC-59EB-6F56-5B84-3D25F887138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A44866A-0BF6-59B5-4BF6-F91539A2EAF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07905BC-51ED-06FB-37FA-6357B8C1C30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5720094-88B7-5D4D-74F0-2B31902CFBB4}"/>
              </a:ext>
            </a:extLst>
          </p:cNvPr>
          <p:cNvSpPr>
            <a:spLocks noGrp="1"/>
          </p:cNvSpPr>
          <p:nvPr>
            <p:ph type="sldNum" sz="quarter" idx="5"/>
          </p:nvPr>
        </p:nvSpPr>
        <p:spPr/>
        <p:txBody>
          <a:bodyPr/>
          <a:lstStyle/>
          <a:p>
            <a:fld id="{C6B3AB32-59DF-41F1-9618-EDFBF5049629}" type="slidenum">
              <a:rPr lang="en-US" smtClean="0"/>
              <a:t>11</a:t>
            </a:fld>
            <a:endParaRPr lang="en-US" dirty="0"/>
          </a:p>
        </p:txBody>
      </p:sp>
    </p:spTree>
    <p:extLst>
      <p:ext uri="{BB962C8B-B14F-4D97-AF65-F5344CB8AC3E}">
        <p14:creationId xmlns:p14="http://schemas.microsoft.com/office/powerpoint/2010/main" val="1344402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97000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63939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727138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56774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327582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4/28/2025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11489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4/28/2025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229415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522530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03286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34020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16229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25715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4/28/2025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4524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4/28/2025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99922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4/28/2025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7936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8307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77594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61BEF0D-F0BB-DE4B-95CE-6DB70DBA9567}" type="datetimeFigureOut">
              <a:rPr lang="en-US" smtClean="0"/>
              <a:pPr/>
              <a:t>4/28/2025</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92823916"/>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geeksforgeeks.org/what-is-a-webcrawler-and-where-is-it-used/" TargetMode="External"/><Relationship Id="rId2" Type="http://schemas.openxmlformats.org/officeDocument/2006/relationships/hyperlink" Target="https://www.cloudflare.com/learning/bots/what-is-a-web-crawler/'" TargetMode="External"/><Relationship Id="rId1" Type="http://schemas.openxmlformats.org/officeDocument/2006/relationships/slideLayout" Target="../slideLayouts/slideLayout2.xml"/><Relationship Id="rId5" Type="http://schemas.openxmlformats.org/officeDocument/2006/relationships/hyperlink" Target="https://www.techtarget.com/whatis/definition/crawler#:~:text=Web%20crawlers%20systematically%20browse%20webpages,updating%20their%20own%20web%20content." TargetMode="External"/><Relationship Id="rId4" Type="http://schemas.openxmlformats.org/officeDocument/2006/relationships/hyperlink" Target="https://www.elastic.co/what-is/web-crawler"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large"/><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dirty="0"/>
              <a:t>Recipe Web Crawler </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lnSpcReduction="10000"/>
          </a:bodyPr>
          <a:lstStyle/>
          <a:p>
            <a:r>
              <a:rPr lang="en-US" dirty="0">
                <a:solidFill>
                  <a:srgbClr val="7CEBFF"/>
                </a:solidFill>
                <a:latin typeface="+mj-lt"/>
              </a:rPr>
              <a:t>Hunter Smith, Isaac Watts, Kiara Wilson &amp; Taniyah Epps</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03FADD-EA6D-475C-1288-C6CFF67FBF54}"/>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CD58CA06-B503-F41B-B11F-2726B3B11064}"/>
              </a:ext>
            </a:extLst>
          </p:cNvPr>
          <p:cNvSpPr>
            <a:spLocks noGrp="1"/>
          </p:cNvSpPr>
          <p:nvPr>
            <p:ph type="title"/>
          </p:nvPr>
        </p:nvSpPr>
        <p:spPr>
          <a:xfrm>
            <a:off x="919119" y="-56474"/>
            <a:ext cx="10353761" cy="1326321"/>
          </a:xfrm>
        </p:spPr>
        <p:txBody>
          <a:bodyPr/>
          <a:lstStyle/>
          <a:p>
            <a:r>
              <a:rPr lang="en-US" dirty="0"/>
              <a:t>Database Integration with SQL</a:t>
            </a:r>
          </a:p>
        </p:txBody>
      </p:sp>
      <p:sp>
        <p:nvSpPr>
          <p:cNvPr id="10" name="TextBox 9">
            <a:extLst>
              <a:ext uri="{FF2B5EF4-FFF2-40B4-BE49-F238E27FC236}">
                <a16:creationId xmlns:a16="http://schemas.microsoft.com/office/drawing/2014/main" id="{28BF1421-09A5-BC5E-73DB-FBF23E58AA25}"/>
              </a:ext>
            </a:extLst>
          </p:cNvPr>
          <p:cNvSpPr txBox="1"/>
          <p:nvPr/>
        </p:nvSpPr>
        <p:spPr>
          <a:xfrm>
            <a:off x="270388" y="1636335"/>
            <a:ext cx="8667757" cy="584775"/>
          </a:xfrm>
          <a:prstGeom prst="rect">
            <a:avLst/>
          </a:prstGeom>
          <a:noFill/>
        </p:spPr>
        <p:txBody>
          <a:bodyPr wrap="none">
            <a:spAutoFit/>
          </a:bodyPr>
          <a:lstStyle/>
          <a:p>
            <a:r>
              <a:rPr lang="en-US" sz="1600" b="1" dirty="0">
                <a:latin typeface="+mj-lt"/>
              </a:rPr>
              <a:t>Purpose:
Handles persistent storage of crawled recipe data using a PostgreSQL database.</a:t>
            </a:r>
          </a:p>
        </p:txBody>
      </p:sp>
      <p:sp>
        <p:nvSpPr>
          <p:cNvPr id="11" name="TextBox 10">
            <a:extLst>
              <a:ext uri="{FF2B5EF4-FFF2-40B4-BE49-F238E27FC236}">
                <a16:creationId xmlns:a16="http://schemas.microsoft.com/office/drawing/2014/main" id="{1D3C33F6-0124-4688-CA6C-57CE173890C8}"/>
              </a:ext>
            </a:extLst>
          </p:cNvPr>
          <p:cNvSpPr txBox="1"/>
          <p:nvPr/>
        </p:nvSpPr>
        <p:spPr>
          <a:xfrm>
            <a:off x="270388" y="2532315"/>
            <a:ext cx="6462025" cy="738664"/>
          </a:xfrm>
          <a:prstGeom prst="rect">
            <a:avLst/>
          </a:prstGeom>
          <a:noFill/>
        </p:spPr>
        <p:txBody>
          <a:bodyPr wrap="none">
            <a:spAutoFit/>
          </a:bodyPr>
          <a:lstStyle/>
          <a:p>
            <a:r>
              <a:rPr lang="en-US" sz="1400" dirty="0">
                <a:latin typeface="+mj-lt"/>
              </a:rPr>
              <a:t>Main Components:
- Uses psycopg2 for PostgreSQL connection
- Uses </a:t>
            </a:r>
            <a:r>
              <a:rPr lang="en-US" sz="1400" dirty="0" err="1">
                <a:latin typeface="+mj-lt"/>
              </a:rPr>
              <a:t>dotenv</a:t>
            </a:r>
            <a:r>
              <a:rPr lang="en-US" sz="1400" dirty="0">
                <a:latin typeface="+mj-lt"/>
              </a:rPr>
              <a:t> to manage credentials securely via environment variables</a:t>
            </a:r>
          </a:p>
        </p:txBody>
      </p:sp>
      <p:sp>
        <p:nvSpPr>
          <p:cNvPr id="12" name="TextBox 4">
            <a:extLst>
              <a:ext uri="{FF2B5EF4-FFF2-40B4-BE49-F238E27FC236}">
                <a16:creationId xmlns:a16="http://schemas.microsoft.com/office/drawing/2014/main" id="{0B2884D7-5FCF-7001-288A-193B4CEFB224}"/>
              </a:ext>
            </a:extLst>
          </p:cNvPr>
          <p:cNvSpPr txBox="1"/>
          <p:nvPr/>
        </p:nvSpPr>
        <p:spPr>
          <a:xfrm>
            <a:off x="270388" y="3265291"/>
            <a:ext cx="6316153" cy="1169551"/>
          </a:xfrm>
          <a:prstGeom prst="rect">
            <a:avLst/>
          </a:prstGeom>
          <a:noFill/>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sz="1400" b="0" dirty="0">
                <a:latin typeface="+mj-lt"/>
              </a:rPr>
              <a:t>Functions:
- `</a:t>
            </a:r>
            <a:r>
              <a:rPr sz="1400" b="0" dirty="0" err="1">
                <a:latin typeface="+mj-lt"/>
              </a:rPr>
              <a:t>get_connection</a:t>
            </a:r>
            <a:r>
              <a:rPr sz="1400" b="0" dirty="0">
                <a:latin typeface="+mj-lt"/>
              </a:rPr>
              <a:t>()`: Establishes DB connection using .env credentials
- `</a:t>
            </a:r>
            <a:r>
              <a:rPr sz="1400" b="0" dirty="0" err="1">
                <a:latin typeface="+mj-lt"/>
              </a:rPr>
              <a:t>create_table</a:t>
            </a:r>
            <a:r>
              <a:rPr sz="1400" b="0" dirty="0">
                <a:latin typeface="+mj-lt"/>
              </a:rPr>
              <a:t>()`: Ensures `recipes` table exists
- `</a:t>
            </a:r>
            <a:r>
              <a:rPr sz="1400" b="0" dirty="0" err="1">
                <a:latin typeface="+mj-lt"/>
              </a:rPr>
              <a:t>insert_or_update_recipe</a:t>
            </a:r>
            <a:r>
              <a:rPr sz="1400" b="0" dirty="0">
                <a:latin typeface="+mj-lt"/>
              </a:rPr>
              <a:t>()`: Adds or updates recipes by URL
- `</a:t>
            </a:r>
            <a:r>
              <a:rPr sz="1400" b="0" dirty="0" err="1">
                <a:latin typeface="+mj-lt"/>
              </a:rPr>
              <a:t>read_recipe</a:t>
            </a:r>
            <a:r>
              <a:rPr sz="1400" b="0" dirty="0">
                <a:latin typeface="+mj-lt"/>
              </a:rPr>
              <a:t>(</a:t>
            </a:r>
            <a:r>
              <a:rPr sz="1400" b="0" dirty="0" err="1">
                <a:latin typeface="+mj-lt"/>
              </a:rPr>
              <a:t>url</a:t>
            </a:r>
            <a:r>
              <a:rPr sz="1400" b="0" dirty="0">
                <a:latin typeface="+mj-lt"/>
              </a:rPr>
              <a:t>)`: Retrieves recipe data by URL</a:t>
            </a:r>
          </a:p>
        </p:txBody>
      </p:sp>
      <p:sp>
        <p:nvSpPr>
          <p:cNvPr id="14" name="TextBox 5">
            <a:extLst>
              <a:ext uri="{FF2B5EF4-FFF2-40B4-BE49-F238E27FC236}">
                <a16:creationId xmlns:a16="http://schemas.microsoft.com/office/drawing/2014/main" id="{A1A5D0D5-B7B5-C936-A984-B44B216579B9}"/>
              </a:ext>
            </a:extLst>
          </p:cNvPr>
          <p:cNvSpPr txBox="1"/>
          <p:nvPr/>
        </p:nvSpPr>
        <p:spPr>
          <a:xfrm>
            <a:off x="388374" y="4485945"/>
            <a:ext cx="2658100" cy="954107"/>
          </a:xfrm>
          <a:prstGeom prst="rect">
            <a:avLst/>
          </a:prstGeom>
          <a:noFill/>
        </p:spPr>
        <p:txBody>
          <a:bodyPr wrap="non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sz="1400" b="0" dirty="0">
                <a:latin typeface="+mj-lt"/>
              </a:rPr>
              <a:t>Table Schema:
- </a:t>
            </a:r>
            <a:r>
              <a:rPr sz="1400" b="0" dirty="0" err="1">
                <a:latin typeface="+mj-lt"/>
              </a:rPr>
              <a:t>url</a:t>
            </a:r>
            <a:r>
              <a:rPr sz="1400" b="0" dirty="0">
                <a:latin typeface="+mj-lt"/>
              </a:rPr>
              <a:t> (TEXT, PRIMARY KEY)
- </a:t>
            </a:r>
            <a:r>
              <a:rPr sz="1400" b="0" dirty="0" err="1">
                <a:latin typeface="+mj-lt"/>
              </a:rPr>
              <a:t>recipe_data</a:t>
            </a:r>
            <a:r>
              <a:rPr sz="1400" b="0" dirty="0">
                <a:latin typeface="+mj-lt"/>
              </a:rPr>
              <a:t> (TEXT)
- </a:t>
            </a:r>
            <a:r>
              <a:rPr sz="1400" b="0" dirty="0" err="1">
                <a:latin typeface="+mj-lt"/>
              </a:rPr>
              <a:t>last_crawled</a:t>
            </a:r>
            <a:r>
              <a:rPr sz="1400" b="0" dirty="0">
                <a:latin typeface="+mj-lt"/>
              </a:rPr>
              <a:t> (TIMESTAMP)</a:t>
            </a:r>
          </a:p>
        </p:txBody>
      </p:sp>
    </p:spTree>
    <p:extLst>
      <p:ext uri="{BB962C8B-B14F-4D97-AF65-F5344CB8AC3E}">
        <p14:creationId xmlns:p14="http://schemas.microsoft.com/office/powerpoint/2010/main" val="2830647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9ECD718-18D8-251B-56EA-ADDEDF13A001}"/>
            </a:ext>
          </a:extLst>
        </p:cNvPr>
        <p:cNvGrpSpPr/>
        <p:nvPr/>
      </p:nvGrpSpPr>
      <p:grpSpPr>
        <a:xfrm>
          <a:off x="0" y="0"/>
          <a:ext cx="0" cy="0"/>
          <a:chOff x="0" y="0"/>
          <a:chExt cx="0" cy="0"/>
        </a:xfrm>
      </p:grpSpPr>
      <p:sp>
        <p:nvSpPr>
          <p:cNvPr id="13" name="Rectangle 12">
            <a:extLst>
              <a:ext uri="{FF2B5EF4-FFF2-40B4-BE49-F238E27FC236}">
                <a16:creationId xmlns:a16="http://schemas.microsoft.com/office/drawing/2014/main" id="{5C821777-3A3B-437E-B5C1-FBC7B0F48C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6E2FC352-081E-E0E1-406A-4C7773BF84C9}"/>
              </a:ext>
            </a:extLst>
          </p:cNvPr>
          <p:cNvSpPr>
            <a:spLocks noGrp="1"/>
          </p:cNvSpPr>
          <p:nvPr>
            <p:ph type="title"/>
          </p:nvPr>
        </p:nvSpPr>
        <p:spPr>
          <a:xfrm>
            <a:off x="7599459" y="2828872"/>
            <a:ext cx="4657720" cy="1200255"/>
          </a:xfrm>
        </p:spPr>
        <p:txBody>
          <a:bodyPr vert="horz" lIns="91440" tIns="45720" rIns="91440" bIns="45720" rtlCol="0" anchor="b">
            <a:normAutofit/>
          </a:bodyPr>
          <a:lstStyle/>
          <a:p>
            <a:r>
              <a:rPr lang="en-US" sz="4000" dirty="0">
                <a:solidFill>
                  <a:srgbClr val="FFFFFF"/>
                </a:solidFill>
              </a:rPr>
              <a:t>Database ARCHITECTURE</a:t>
            </a:r>
          </a:p>
        </p:txBody>
      </p:sp>
      <p:sp>
        <p:nvSpPr>
          <p:cNvPr id="16" name="Rectangle 15">
            <a:extLst>
              <a:ext uri="{FF2B5EF4-FFF2-40B4-BE49-F238E27FC236}">
                <a16:creationId xmlns:a16="http://schemas.microsoft.com/office/drawing/2014/main" id="{A31AD40C-CE73-4162-8681-421B8AF94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6696075" cy="5391150"/>
          </a:xfrm>
          <a:prstGeom prst="rect">
            <a:avLst/>
          </a:prstGeom>
          <a:solidFill>
            <a:schemeClr val="bg1"/>
          </a:solidFill>
          <a:ln w="190500" cap="sq">
            <a:solidFill>
              <a:schemeClr val="bg1"/>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diagram of a database&#10;&#10;AI-generated content may be incorrect.">
            <a:extLst>
              <a:ext uri="{FF2B5EF4-FFF2-40B4-BE49-F238E27FC236}">
                <a16:creationId xmlns:a16="http://schemas.microsoft.com/office/drawing/2014/main" id="{9DA44FC4-1A6B-C4B2-2692-784EC0B069E6}"/>
              </a:ext>
            </a:extLst>
          </p:cNvPr>
          <p:cNvPicPr>
            <a:picLocks noChangeAspect="1"/>
          </p:cNvPicPr>
          <p:nvPr/>
        </p:nvPicPr>
        <p:blipFill>
          <a:blip r:embed="rId3"/>
          <a:stretch>
            <a:fillRect/>
          </a:stretch>
        </p:blipFill>
        <p:spPr>
          <a:xfrm>
            <a:off x="1786380" y="1114868"/>
            <a:ext cx="4628265" cy="4628265"/>
          </a:xfrm>
          <a:prstGeom prst="rect">
            <a:avLst/>
          </a:prstGeom>
        </p:spPr>
      </p:pic>
      <p:sp>
        <p:nvSpPr>
          <p:cNvPr id="18" name="Rectangle 17">
            <a:extLst>
              <a:ext uri="{FF2B5EF4-FFF2-40B4-BE49-F238E27FC236}">
                <a16:creationId xmlns:a16="http://schemas.microsoft.com/office/drawing/2014/main" id="{707A3B9D-B1BA-4989-A535-1A6D8D402C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654" y="799817"/>
            <a:ext cx="6565717" cy="5258367"/>
          </a:xfrm>
          <a:prstGeom prst="rect">
            <a:avLst/>
          </a:prstGeom>
          <a:noFill/>
          <a:ln w="12700">
            <a:solidFill>
              <a:srgbClr val="2A5B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4843297"/>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82FC9C-D42B-D964-9857-5775ACAA57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CB51F6-AC7E-B80E-3B8D-3363F30A8D0A}"/>
              </a:ext>
            </a:extLst>
          </p:cNvPr>
          <p:cNvSpPr>
            <a:spLocks noGrp="1"/>
          </p:cNvSpPr>
          <p:nvPr>
            <p:ph type="title"/>
          </p:nvPr>
        </p:nvSpPr>
        <p:spPr>
          <a:xfrm>
            <a:off x="4812557" y="0"/>
            <a:ext cx="3236174" cy="847411"/>
          </a:xfrm>
        </p:spPr>
        <p:txBody>
          <a:bodyPr>
            <a:normAutofit/>
          </a:bodyPr>
          <a:lstStyle/>
          <a:p>
            <a:r>
              <a:rPr lang="en-US" sz="4000" dirty="0"/>
              <a:t>client</a:t>
            </a:r>
          </a:p>
        </p:txBody>
      </p:sp>
      <p:pic>
        <p:nvPicPr>
          <p:cNvPr id="7" name="Picture 6" descr="A diagram of a software system&#10;&#10;AI-generated content may be incorrect.">
            <a:extLst>
              <a:ext uri="{FF2B5EF4-FFF2-40B4-BE49-F238E27FC236}">
                <a16:creationId xmlns:a16="http://schemas.microsoft.com/office/drawing/2014/main" id="{6D29527F-3BFD-E3DB-C113-CD5BF0FF39C5}"/>
              </a:ext>
            </a:extLst>
          </p:cNvPr>
          <p:cNvPicPr>
            <a:picLocks noChangeAspect="1"/>
          </p:cNvPicPr>
          <p:nvPr/>
        </p:nvPicPr>
        <p:blipFill>
          <a:blip r:embed="rId2"/>
          <a:stretch>
            <a:fillRect/>
          </a:stretch>
        </p:blipFill>
        <p:spPr>
          <a:xfrm>
            <a:off x="6430644" y="1216742"/>
            <a:ext cx="4876800" cy="4876800"/>
          </a:xfrm>
          <a:prstGeom prst="rect">
            <a:avLst/>
          </a:prstGeom>
        </p:spPr>
      </p:pic>
      <p:sp>
        <p:nvSpPr>
          <p:cNvPr id="8" name="Rectangle 1">
            <a:extLst>
              <a:ext uri="{FF2B5EF4-FFF2-40B4-BE49-F238E27FC236}">
                <a16:creationId xmlns:a16="http://schemas.microsoft.com/office/drawing/2014/main" id="{2F1BC3F6-101D-9627-E54A-0434F3D13B31}"/>
              </a:ext>
            </a:extLst>
          </p:cNvPr>
          <p:cNvSpPr>
            <a:spLocks noChangeArrowheads="1"/>
          </p:cNvSpPr>
          <p:nvPr/>
        </p:nvSpPr>
        <p:spPr bwMode="auto">
          <a:xfrm>
            <a:off x="673769" y="461656"/>
            <a:ext cx="10057561"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mj-lt"/>
              </a:rPr>
              <a:t> Purpose</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chemeClr val="tx1"/>
                </a:solidFill>
                <a:effectLst/>
                <a:latin typeface="+mj-lt"/>
              </a:rPr>
              <a:t>A command-line client to interact with a web-based </a:t>
            </a:r>
            <a:r>
              <a:rPr kumimoji="0" lang="en-US" altLang="en-US" sz="1400" b="1" i="0" u="none" strike="noStrike" cap="none" normalizeH="0" baseline="0" dirty="0">
                <a:ln>
                  <a:noFill/>
                </a:ln>
                <a:solidFill>
                  <a:schemeClr val="tx1"/>
                </a:solidFill>
                <a:effectLst/>
                <a:latin typeface="+mj-lt"/>
              </a:rPr>
              <a:t>URL crawler controller</a:t>
            </a:r>
            <a:r>
              <a:rPr kumimoji="0" lang="en-US" altLang="en-US" sz="1400" b="0" i="0" u="none" strike="noStrike" cap="none" normalizeH="0" baseline="0" dirty="0">
                <a:ln>
                  <a:noFill/>
                </a:ln>
                <a:solidFill>
                  <a:schemeClr val="tx1"/>
                </a:solidFill>
                <a:effectLst/>
                <a:latin typeface="+mj-lt"/>
              </a:rPr>
              <a:t> running at http://127.0.0.1:8000.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mj-lt"/>
            </a:endParaRPr>
          </a:p>
        </p:txBody>
      </p:sp>
      <p:sp>
        <p:nvSpPr>
          <p:cNvPr id="9" name="Rectangle 2">
            <a:extLst>
              <a:ext uri="{FF2B5EF4-FFF2-40B4-BE49-F238E27FC236}">
                <a16:creationId xmlns:a16="http://schemas.microsoft.com/office/drawing/2014/main" id="{A96B81B2-583B-67C4-E494-36E23481C8DB}"/>
              </a:ext>
            </a:extLst>
          </p:cNvPr>
          <p:cNvSpPr>
            <a:spLocks noChangeArrowheads="1"/>
          </p:cNvSpPr>
          <p:nvPr/>
        </p:nvSpPr>
        <p:spPr bwMode="auto">
          <a:xfrm>
            <a:off x="385011" y="1216742"/>
            <a:ext cx="6040436"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i="0" u="none" strike="noStrike" cap="none" normalizeH="0" baseline="0" dirty="0">
                <a:ln>
                  <a:noFill/>
                </a:ln>
                <a:solidFill>
                  <a:schemeClr val="tx1"/>
                </a:solidFill>
                <a:effectLst/>
                <a:latin typeface="+mj-lt"/>
              </a:rPr>
              <a:t> Key Components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err="1">
                <a:ln>
                  <a:noFill/>
                </a:ln>
                <a:solidFill>
                  <a:schemeClr val="tx1"/>
                </a:solidFill>
                <a:effectLst/>
                <a:latin typeface="+mj-lt"/>
              </a:rPr>
              <a:t>do_status</a:t>
            </a:r>
            <a:r>
              <a:rPr kumimoji="0" lang="en-US" altLang="en-US" sz="1400" i="0" u="none" strike="noStrike" cap="none" normalizeH="0" baseline="0" dirty="0">
                <a:ln>
                  <a:noFill/>
                </a:ln>
                <a:solidFill>
                  <a:schemeClr val="tx1"/>
                </a:solidFill>
                <a:effectLst/>
                <a:latin typeface="+mj-lt"/>
              </a:rPr>
              <a:t>()</a:t>
            </a:r>
            <a:br>
              <a:rPr kumimoji="0" lang="en-US" altLang="en-US" sz="1400" i="0" u="none" strike="noStrike" cap="none" normalizeH="0" baseline="0" dirty="0">
                <a:ln>
                  <a:noFill/>
                </a:ln>
                <a:solidFill>
                  <a:schemeClr val="tx1"/>
                </a:solidFill>
                <a:effectLst/>
                <a:latin typeface="+mj-lt"/>
              </a:rPr>
            </a:br>
            <a:r>
              <a:rPr kumimoji="0" lang="en-US" altLang="en-US" sz="1400" i="0" u="none" strike="noStrike" cap="none" normalizeH="0" baseline="0" dirty="0">
                <a:ln>
                  <a:noFill/>
                </a:ln>
                <a:solidFill>
                  <a:schemeClr val="tx1"/>
                </a:solidFill>
                <a:effectLst/>
                <a:latin typeface="+mj-lt"/>
              </a:rPr>
              <a:t>→ Sends a GET request to /status and prints queue/visited info.</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err="1">
                <a:ln>
                  <a:noFill/>
                </a:ln>
                <a:solidFill>
                  <a:schemeClr val="tx1"/>
                </a:solidFill>
                <a:effectLst/>
                <a:latin typeface="+mj-lt"/>
              </a:rPr>
              <a:t>do_add</a:t>
            </a:r>
            <a:r>
              <a:rPr kumimoji="0" lang="en-US" altLang="en-US" sz="1400" i="0" u="none" strike="noStrike" cap="none" normalizeH="0" baseline="0" dirty="0">
                <a:ln>
                  <a:noFill/>
                </a:ln>
                <a:solidFill>
                  <a:schemeClr val="tx1"/>
                </a:solidFill>
                <a:effectLst/>
                <a:latin typeface="+mj-lt"/>
              </a:rPr>
              <a:t>(</a:t>
            </a:r>
            <a:r>
              <a:rPr kumimoji="0" lang="en-US" altLang="en-US" sz="1400" i="0" u="none" strike="noStrike" cap="none" normalizeH="0" baseline="0" dirty="0" err="1">
                <a:ln>
                  <a:noFill/>
                </a:ln>
                <a:solidFill>
                  <a:schemeClr val="tx1"/>
                </a:solidFill>
                <a:effectLst/>
                <a:latin typeface="+mj-lt"/>
              </a:rPr>
              <a:t>url</a:t>
            </a:r>
            <a:r>
              <a:rPr kumimoji="0" lang="en-US" altLang="en-US" sz="1400" i="0" u="none" strike="noStrike" cap="none" normalizeH="0" baseline="0" dirty="0">
                <a:ln>
                  <a:noFill/>
                </a:ln>
                <a:solidFill>
                  <a:schemeClr val="tx1"/>
                </a:solidFill>
                <a:effectLst/>
                <a:latin typeface="+mj-lt"/>
              </a:rPr>
              <a:t>)</a:t>
            </a:r>
            <a:br>
              <a:rPr kumimoji="0" lang="en-US" altLang="en-US" sz="1400" i="0" u="none" strike="noStrike" cap="none" normalizeH="0" baseline="0" dirty="0">
                <a:ln>
                  <a:noFill/>
                </a:ln>
                <a:solidFill>
                  <a:schemeClr val="tx1"/>
                </a:solidFill>
                <a:effectLst/>
                <a:latin typeface="+mj-lt"/>
              </a:rPr>
            </a:br>
            <a:r>
              <a:rPr kumimoji="0" lang="en-US" altLang="en-US" sz="1400" i="0" u="none" strike="noStrike" cap="none" normalizeH="0" baseline="0" dirty="0">
                <a:ln>
                  <a:noFill/>
                </a:ln>
                <a:solidFill>
                  <a:schemeClr val="tx1"/>
                </a:solidFill>
                <a:effectLst/>
                <a:latin typeface="+mj-lt"/>
              </a:rPr>
              <a:t>→ Sends a POST request to /</a:t>
            </a:r>
            <a:r>
              <a:rPr kumimoji="0" lang="en-US" altLang="en-US" sz="1400" i="0" u="none" strike="noStrike" cap="none" normalizeH="0" baseline="0" dirty="0" err="1">
                <a:ln>
                  <a:noFill/>
                </a:ln>
                <a:solidFill>
                  <a:schemeClr val="tx1"/>
                </a:solidFill>
                <a:effectLst/>
                <a:latin typeface="+mj-lt"/>
              </a:rPr>
              <a:t>add_url</a:t>
            </a:r>
            <a:r>
              <a:rPr kumimoji="0" lang="en-US" altLang="en-US" sz="1400" i="0" u="none" strike="noStrike" cap="none" normalizeH="0" baseline="0" dirty="0">
                <a:ln>
                  <a:noFill/>
                </a:ln>
                <a:solidFill>
                  <a:schemeClr val="tx1"/>
                </a:solidFill>
                <a:effectLst/>
                <a:latin typeface="+mj-lt"/>
              </a:rPr>
              <a:t> with a URL to crawl.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err="1">
                <a:ln>
                  <a:noFill/>
                </a:ln>
                <a:solidFill>
                  <a:schemeClr val="tx1"/>
                </a:solidFill>
                <a:effectLst/>
                <a:latin typeface="+mj-lt"/>
              </a:rPr>
              <a:t>do_visited</a:t>
            </a:r>
            <a:r>
              <a:rPr kumimoji="0" lang="en-US" altLang="en-US" sz="1400" i="0" u="none" strike="noStrike" cap="none" normalizeH="0" baseline="0" dirty="0">
                <a:ln>
                  <a:noFill/>
                </a:ln>
                <a:solidFill>
                  <a:schemeClr val="tx1"/>
                </a:solidFill>
                <a:effectLst/>
                <a:latin typeface="+mj-lt"/>
              </a:rPr>
              <a:t>()</a:t>
            </a:r>
            <a:br>
              <a:rPr kumimoji="0" lang="en-US" altLang="en-US" sz="1400" i="0" u="none" strike="noStrike" cap="none" normalizeH="0" baseline="0" dirty="0">
                <a:ln>
                  <a:noFill/>
                </a:ln>
                <a:solidFill>
                  <a:schemeClr val="tx1"/>
                </a:solidFill>
                <a:effectLst/>
                <a:latin typeface="+mj-lt"/>
              </a:rPr>
            </a:br>
            <a:r>
              <a:rPr kumimoji="0" lang="en-US" altLang="en-US" sz="1400" i="0" u="none" strike="noStrike" cap="none" normalizeH="0" baseline="0" dirty="0">
                <a:ln>
                  <a:noFill/>
                </a:ln>
                <a:solidFill>
                  <a:schemeClr val="tx1"/>
                </a:solidFill>
                <a:effectLst/>
                <a:latin typeface="+mj-lt"/>
              </a:rPr>
              <a:t>→ Retrieves and prints all visited URLs from the /visited endpoint.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err="1">
                <a:ln>
                  <a:noFill/>
                </a:ln>
                <a:solidFill>
                  <a:schemeClr val="tx1"/>
                </a:solidFill>
                <a:effectLst/>
                <a:latin typeface="+mj-lt"/>
              </a:rPr>
              <a:t>do_shutdown</a:t>
            </a:r>
            <a:r>
              <a:rPr kumimoji="0" lang="en-US" altLang="en-US" sz="1400" i="0" u="none" strike="noStrike" cap="none" normalizeH="0" baseline="0" dirty="0">
                <a:ln>
                  <a:noFill/>
                </a:ln>
                <a:solidFill>
                  <a:schemeClr val="tx1"/>
                </a:solidFill>
                <a:effectLst/>
                <a:latin typeface="+mj-lt"/>
              </a:rPr>
              <a:t>()</a:t>
            </a:r>
            <a:br>
              <a:rPr kumimoji="0" lang="en-US" altLang="en-US" sz="1400" i="0" u="none" strike="noStrike" cap="none" normalizeH="0" baseline="0" dirty="0">
                <a:ln>
                  <a:noFill/>
                </a:ln>
                <a:solidFill>
                  <a:schemeClr val="tx1"/>
                </a:solidFill>
                <a:effectLst/>
                <a:latin typeface="+mj-lt"/>
              </a:rPr>
            </a:br>
            <a:r>
              <a:rPr kumimoji="0" lang="en-US" altLang="en-US" sz="1400" i="0" u="none" strike="noStrike" cap="none" normalizeH="0" baseline="0" dirty="0">
                <a:ln>
                  <a:noFill/>
                </a:ln>
                <a:solidFill>
                  <a:schemeClr val="tx1"/>
                </a:solidFill>
                <a:effectLst/>
                <a:latin typeface="+mj-lt"/>
              </a:rPr>
              <a:t>→ Sends a POST to /shutdown to stop the controller.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mj-lt"/>
            </a:endParaRPr>
          </a:p>
        </p:txBody>
      </p:sp>
      <p:sp>
        <p:nvSpPr>
          <p:cNvPr id="10" name="Rectangle 3">
            <a:extLst>
              <a:ext uri="{FF2B5EF4-FFF2-40B4-BE49-F238E27FC236}">
                <a16:creationId xmlns:a16="http://schemas.microsoft.com/office/drawing/2014/main" id="{F91F23F3-1A7F-E212-37F8-8132E80A10D0}"/>
              </a:ext>
            </a:extLst>
          </p:cNvPr>
          <p:cNvSpPr>
            <a:spLocks noChangeArrowheads="1"/>
          </p:cNvSpPr>
          <p:nvPr/>
        </p:nvSpPr>
        <p:spPr bwMode="auto">
          <a:xfrm>
            <a:off x="524550" y="3429000"/>
            <a:ext cx="5761357"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i="0" u="none" strike="noStrike" cap="none" normalizeH="0" baseline="0" dirty="0">
                <a:ln>
                  <a:noFill/>
                </a:ln>
                <a:solidFill>
                  <a:schemeClr val="tx1"/>
                </a:solidFill>
                <a:effectLst/>
                <a:latin typeface="+mj-lt"/>
              </a:rPr>
              <a:t>How to Use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i="0" u="none" strike="noStrike" cap="none" normalizeH="0" baseline="0" dirty="0">
                <a:ln>
                  <a:noFill/>
                </a:ln>
                <a:solidFill>
                  <a:schemeClr val="tx1"/>
                </a:solidFill>
                <a:effectLst/>
                <a:latin typeface="+mj-lt"/>
              </a:rPr>
              <a:t>bash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i="0" u="none" strike="noStrike" cap="none" normalizeH="0" baseline="0" dirty="0">
                <a:ln>
                  <a:noFill/>
                </a:ln>
                <a:solidFill>
                  <a:schemeClr val="tx1"/>
                </a:solidFill>
                <a:effectLst/>
                <a:latin typeface="+mj-lt"/>
              </a:rPr>
              <a:t>python client.py status python client.py add http://example.com python client.py visited python client.py shutdown</a:t>
            </a:r>
          </a:p>
        </p:txBody>
      </p:sp>
      <p:sp>
        <p:nvSpPr>
          <p:cNvPr id="11" name="Rectangle 4">
            <a:extLst>
              <a:ext uri="{FF2B5EF4-FFF2-40B4-BE49-F238E27FC236}">
                <a16:creationId xmlns:a16="http://schemas.microsoft.com/office/drawing/2014/main" id="{4B2FE205-65E4-B880-0334-E68EDE277AE4}"/>
              </a:ext>
            </a:extLst>
          </p:cNvPr>
          <p:cNvSpPr>
            <a:spLocks noChangeArrowheads="1"/>
          </p:cNvSpPr>
          <p:nvPr/>
        </p:nvSpPr>
        <p:spPr bwMode="auto">
          <a:xfrm>
            <a:off x="385011" y="4721662"/>
            <a:ext cx="586731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i="0" u="none" strike="noStrike" cap="none" normalizeH="0" baseline="0" dirty="0">
                <a:ln>
                  <a:noFill/>
                </a:ln>
                <a:solidFill>
                  <a:schemeClr val="tx1"/>
                </a:solidFill>
                <a:effectLst/>
                <a:latin typeface="+mj-lt"/>
              </a:rPr>
              <a:t>Error Handling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mj-lt"/>
              </a:rPr>
              <a:t>Uses </a:t>
            </a:r>
            <a:r>
              <a:rPr kumimoji="0" lang="en-US" altLang="en-US" sz="1400" i="0" u="none" strike="noStrike" cap="none" normalizeH="0" baseline="0" dirty="0" err="1">
                <a:ln>
                  <a:noFill/>
                </a:ln>
                <a:solidFill>
                  <a:schemeClr val="tx1"/>
                </a:solidFill>
                <a:effectLst/>
                <a:latin typeface="+mj-lt"/>
              </a:rPr>
              <a:t>raise_for_status</a:t>
            </a:r>
            <a:r>
              <a:rPr kumimoji="0" lang="en-US" altLang="en-US" sz="1400" i="0" u="none" strike="noStrike" cap="none" normalizeH="0" baseline="0" dirty="0">
                <a:ln>
                  <a:noFill/>
                </a:ln>
                <a:solidFill>
                  <a:schemeClr val="tx1"/>
                </a:solidFill>
                <a:effectLst/>
                <a:latin typeface="+mj-lt"/>
              </a:rPr>
              <a:t>() to detect HTTP errors.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mj-lt"/>
              </a:rPr>
              <a:t>Gracefully prints and exits on request errors or bad commands</a:t>
            </a:r>
            <a:r>
              <a:rPr kumimoji="0" lang="en-US" altLang="en-US" sz="1400" b="0" i="0" u="none" strike="noStrike" cap="none" normalizeH="0" baseline="0" dirty="0">
                <a:ln>
                  <a:noFill/>
                </a:ln>
                <a:solidFill>
                  <a:schemeClr val="tx1"/>
                </a:solidFill>
                <a:effectLst/>
                <a:latin typeface="+mj-lt"/>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2384590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E3ACD-8638-C6C7-D75B-4F759595C4DC}"/>
              </a:ext>
            </a:extLst>
          </p:cNvPr>
          <p:cNvSpPr>
            <a:spLocks noGrp="1"/>
          </p:cNvSpPr>
          <p:nvPr>
            <p:ph type="title"/>
          </p:nvPr>
        </p:nvSpPr>
        <p:spPr>
          <a:xfrm>
            <a:off x="4202988" y="117987"/>
            <a:ext cx="4011350" cy="658761"/>
          </a:xfrm>
        </p:spPr>
        <p:txBody>
          <a:bodyPr>
            <a:normAutofit/>
          </a:bodyPr>
          <a:lstStyle/>
          <a:p>
            <a:r>
              <a:rPr lang="en-US" sz="4000" dirty="0"/>
              <a:t>References</a:t>
            </a:r>
          </a:p>
        </p:txBody>
      </p:sp>
      <p:sp>
        <p:nvSpPr>
          <p:cNvPr id="4" name="Content Placeholder 2">
            <a:extLst>
              <a:ext uri="{FF2B5EF4-FFF2-40B4-BE49-F238E27FC236}">
                <a16:creationId xmlns:a16="http://schemas.microsoft.com/office/drawing/2014/main" id="{52991DF9-229F-8171-6EF2-4F64459B6187}"/>
              </a:ext>
            </a:extLst>
          </p:cNvPr>
          <p:cNvSpPr>
            <a:spLocks noGrp="1"/>
          </p:cNvSpPr>
          <p:nvPr>
            <p:ph idx="1"/>
          </p:nvPr>
        </p:nvSpPr>
        <p:spPr>
          <a:xfrm>
            <a:off x="919119" y="1581432"/>
            <a:ext cx="10353762" cy="4435910"/>
          </a:xfrm>
        </p:spPr>
        <p:txBody>
          <a:bodyPr>
            <a:normAutofit fontScale="70000" lnSpcReduction="20000"/>
          </a:bodyPr>
          <a:lstStyle/>
          <a:p>
            <a:r>
              <a:rPr lang="en-US" sz="3200" i="1" dirty="0">
                <a:effectLst/>
                <a:latin typeface="+mj-lt"/>
              </a:rPr>
              <a:t>What Is a Web Crawler? | How Web Spiders Work | Cloudflare</a:t>
            </a:r>
            <a:r>
              <a:rPr lang="en-US" sz="3200" dirty="0">
                <a:effectLst/>
                <a:latin typeface="+mj-lt"/>
              </a:rPr>
              <a:t>, </a:t>
            </a:r>
            <a:r>
              <a:rPr lang="en-US" sz="3200" dirty="0">
                <a:effectLst/>
                <a:latin typeface="+mj-lt"/>
                <a:hlinkClick r:id="rId2"/>
              </a:rPr>
              <a:t>www.cloudflare.com/learning/bots/what-is-a-web-crawler/. </a:t>
            </a:r>
            <a:r>
              <a:rPr lang="en-US" sz="3200" dirty="0">
                <a:effectLst/>
                <a:latin typeface="+mj-lt"/>
              </a:rPr>
              <a:t>Accessed 26 Feb. 2025. </a:t>
            </a:r>
          </a:p>
          <a:p>
            <a:r>
              <a:rPr lang="en-US" sz="3200" dirty="0">
                <a:effectLst/>
                <a:latin typeface="+mj-lt"/>
              </a:rPr>
              <a:t>“What Is a </a:t>
            </a:r>
            <a:r>
              <a:rPr lang="en-US" sz="3200" dirty="0" err="1">
                <a:effectLst/>
                <a:latin typeface="+mj-lt"/>
              </a:rPr>
              <a:t>Webcrawler</a:t>
            </a:r>
            <a:r>
              <a:rPr lang="en-US" sz="3200" dirty="0">
                <a:effectLst/>
                <a:latin typeface="+mj-lt"/>
              </a:rPr>
              <a:t> and Where Is It Used?” </a:t>
            </a:r>
            <a:r>
              <a:rPr lang="en-US" sz="3200" i="1" dirty="0" err="1">
                <a:effectLst/>
                <a:latin typeface="+mj-lt"/>
              </a:rPr>
              <a:t>GeeksforGeeks</a:t>
            </a:r>
            <a:r>
              <a:rPr lang="en-US" sz="3200" dirty="0">
                <a:effectLst/>
                <a:latin typeface="+mj-lt"/>
              </a:rPr>
              <a:t>, </a:t>
            </a:r>
            <a:r>
              <a:rPr lang="en-US" sz="3200" dirty="0" err="1">
                <a:effectLst/>
                <a:latin typeface="+mj-lt"/>
              </a:rPr>
              <a:t>GeeksforGeeks</a:t>
            </a:r>
            <a:r>
              <a:rPr lang="en-US" sz="3200" dirty="0">
                <a:effectLst/>
                <a:latin typeface="+mj-lt"/>
              </a:rPr>
              <a:t>, 3 Oct. 2022, </a:t>
            </a:r>
            <a:r>
              <a:rPr lang="en-US" sz="3200" dirty="0">
                <a:effectLst/>
                <a:latin typeface="+mj-lt"/>
                <a:hlinkClick r:id="rId3"/>
              </a:rPr>
              <a:t>www.geeksforgeeks.org/what-is-a-webcrawler-and-where-is-it-used/</a:t>
            </a:r>
            <a:r>
              <a:rPr lang="en-US" sz="3200" dirty="0">
                <a:effectLst/>
                <a:latin typeface="+mj-lt"/>
              </a:rPr>
              <a:t>. </a:t>
            </a:r>
          </a:p>
          <a:p>
            <a:r>
              <a:rPr lang="en-US" sz="3200" dirty="0">
                <a:effectLst/>
                <a:latin typeface="+mj-lt"/>
              </a:rPr>
              <a:t>“What Is a Web Crawler?: A Comprehensive Web Crawling Guide.” </a:t>
            </a:r>
            <a:r>
              <a:rPr lang="en-US" sz="3200" i="1" dirty="0">
                <a:effectLst/>
                <a:latin typeface="+mj-lt"/>
              </a:rPr>
              <a:t>Elastic</a:t>
            </a:r>
            <a:r>
              <a:rPr lang="en-US" sz="3200" dirty="0">
                <a:effectLst/>
                <a:latin typeface="+mj-lt"/>
              </a:rPr>
              <a:t>, </a:t>
            </a:r>
            <a:r>
              <a:rPr lang="en-US" sz="3200" dirty="0">
                <a:effectLst/>
                <a:latin typeface="+mj-lt"/>
                <a:hlinkClick r:id="rId4"/>
              </a:rPr>
              <a:t>www.elastic.co/what-is/web-crawler</a:t>
            </a:r>
            <a:r>
              <a:rPr lang="en-US" sz="3200" dirty="0">
                <a:effectLst/>
                <a:latin typeface="+mj-lt"/>
              </a:rPr>
              <a:t>. Accessed 26 Feb. 2025. </a:t>
            </a:r>
          </a:p>
          <a:p>
            <a:r>
              <a:rPr lang="en-US" sz="3200" dirty="0">
                <a:effectLst/>
                <a:latin typeface="+mj-lt"/>
              </a:rPr>
              <a:t>Gillis, Alexander S. “What Is a Web Crawler? Everything You Need to Know from </a:t>
            </a:r>
            <a:r>
              <a:rPr lang="en-US" sz="3200" dirty="0" err="1">
                <a:effectLst/>
                <a:latin typeface="+mj-lt"/>
              </a:rPr>
              <a:t>Techtarget.Com</a:t>
            </a:r>
            <a:r>
              <a:rPr lang="en-US" sz="3200" dirty="0">
                <a:effectLst/>
                <a:latin typeface="+mj-lt"/>
              </a:rPr>
              <a:t>.” </a:t>
            </a:r>
            <a:r>
              <a:rPr lang="en-US" sz="3200" i="1" dirty="0" err="1">
                <a:effectLst/>
                <a:latin typeface="+mj-lt"/>
              </a:rPr>
              <a:t>WhatIs</a:t>
            </a:r>
            <a:r>
              <a:rPr lang="en-US" sz="3200" dirty="0">
                <a:effectLst/>
                <a:latin typeface="+mj-lt"/>
              </a:rPr>
              <a:t>, TechTarget, 30 Sept. 2022, </a:t>
            </a:r>
            <a:r>
              <a:rPr lang="en-US" sz="3200" dirty="0">
                <a:solidFill>
                  <a:srgbClr val="F0532B"/>
                </a:solidFill>
                <a:effectLst/>
                <a:latin typeface="+mj-lt"/>
                <a:hlinkClick r:id="rId5">
                  <a:extLst>
                    <a:ext uri="{A12FA001-AC4F-418D-AE19-62706E023703}">
                      <ahyp:hlinkClr xmlns:ahyp="http://schemas.microsoft.com/office/drawing/2018/hyperlinkcolor" val="tx"/>
                    </a:ext>
                  </a:extLst>
                </a:hlinkClick>
              </a:rPr>
              <a:t>www.techtarget.com/</a:t>
            </a:r>
            <a:r>
              <a:rPr lang="en-US" sz="3200" dirty="0">
                <a:effectLst/>
                <a:latin typeface="+mj-lt"/>
                <a:hlinkClick r:id="rId5">
                  <a:extLst>
                    <a:ext uri="{A12FA001-AC4F-418D-AE19-62706E023703}">
                      <ahyp:hlinkClr xmlns:ahyp="http://schemas.microsoft.com/office/drawing/2018/hyperlinkcolor" val="tx"/>
                    </a:ext>
                  </a:extLst>
                </a:hlinkClick>
              </a:rPr>
              <a:t>.</a:t>
            </a:r>
            <a:r>
              <a:rPr lang="en-US" sz="3200" dirty="0">
                <a:solidFill>
                  <a:srgbClr val="F0532B"/>
                </a:solidFill>
                <a:effectLst/>
                <a:latin typeface="+mj-lt"/>
                <a:hlinkClick r:id="rId5">
                  <a:extLst>
                    <a:ext uri="{A12FA001-AC4F-418D-AE19-62706E023703}">
                      <ahyp:hlinkClr xmlns:ahyp="http://schemas.microsoft.com/office/drawing/2018/hyperlinkcolor" val="tx"/>
                    </a:ext>
                  </a:extLst>
                </a:hlinkClick>
              </a:rPr>
              <a:t> </a:t>
            </a:r>
            <a:endParaRPr lang="en-US" sz="3200" dirty="0">
              <a:effectLst/>
              <a:latin typeface="+mj-lt"/>
            </a:endParaRPr>
          </a:p>
          <a:p>
            <a:endParaRPr lang="en-US" dirty="0">
              <a:effectLst/>
            </a:endParaRPr>
          </a:p>
          <a:p>
            <a:endParaRPr lang="en-US" dirty="0">
              <a:effectLst/>
            </a:endParaRPr>
          </a:p>
        </p:txBody>
      </p:sp>
    </p:spTree>
    <p:extLst>
      <p:ext uri="{BB962C8B-B14F-4D97-AF65-F5344CB8AC3E}">
        <p14:creationId xmlns:p14="http://schemas.microsoft.com/office/powerpoint/2010/main" val="4113840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E96B8F7B-5703-4020-98EE-CABA4AD678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040416-4D92-35AE-C6E9-9B3AE8FB1D05}"/>
              </a:ext>
            </a:extLst>
          </p:cNvPr>
          <p:cNvSpPr>
            <a:spLocks noGrp="1"/>
          </p:cNvSpPr>
          <p:nvPr>
            <p:ph type="title"/>
          </p:nvPr>
        </p:nvSpPr>
        <p:spPr>
          <a:xfrm>
            <a:off x="913794" y="1122362"/>
            <a:ext cx="7859545" cy="3574369"/>
          </a:xfrm>
        </p:spPr>
        <p:txBody>
          <a:bodyPr vert="horz" lIns="91440" tIns="45720" rIns="91440" bIns="45720" rtlCol="0" anchor="b">
            <a:normAutofit/>
          </a:bodyPr>
          <a:lstStyle/>
          <a:p>
            <a:pPr algn="l"/>
            <a:r>
              <a:rPr lang="en-US" sz="8800" dirty="0"/>
              <a:t>DEMO</a:t>
            </a:r>
          </a:p>
        </p:txBody>
      </p:sp>
    </p:spTree>
    <p:extLst>
      <p:ext uri="{BB962C8B-B14F-4D97-AF65-F5344CB8AC3E}">
        <p14:creationId xmlns:p14="http://schemas.microsoft.com/office/powerpoint/2010/main" val="2961068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564ACC6-8D69-9BE1-934E-E0925084CEB2}"/>
              </a:ext>
            </a:extLst>
          </p:cNvPr>
          <p:cNvSpPr txBox="1">
            <a:spLocks/>
          </p:cNvSpPr>
          <p:nvPr/>
        </p:nvSpPr>
        <p:spPr>
          <a:xfrm>
            <a:off x="3608471" y="92877"/>
            <a:ext cx="6351639" cy="648001"/>
          </a:xfrm>
          <a:prstGeom prst="rect">
            <a:avLst/>
          </a:prstGeom>
        </p:spPr>
        <p:txBody>
          <a:bodyPr vert="horz" lIns="91440" tIns="45720" rIns="91440" bIns="45720" rtlCol="0" anchor="b">
            <a:no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solidFill>
                  <a:srgbClr val="FFFFFF"/>
                </a:solidFill>
              </a:rPr>
              <a:t>Project Overview</a:t>
            </a:r>
          </a:p>
        </p:txBody>
      </p:sp>
      <p:sp>
        <p:nvSpPr>
          <p:cNvPr id="9" name="Content Placeholder 2">
            <a:extLst>
              <a:ext uri="{FF2B5EF4-FFF2-40B4-BE49-F238E27FC236}">
                <a16:creationId xmlns:a16="http://schemas.microsoft.com/office/drawing/2014/main" id="{DB847769-4D02-A1EB-1C2A-1B43AD4C410D}"/>
              </a:ext>
            </a:extLst>
          </p:cNvPr>
          <p:cNvSpPr>
            <a:spLocks noGrp="1"/>
          </p:cNvSpPr>
          <p:nvPr>
            <p:ph idx="1"/>
          </p:nvPr>
        </p:nvSpPr>
        <p:spPr>
          <a:xfrm>
            <a:off x="354729" y="2569034"/>
            <a:ext cx="6188402" cy="3541714"/>
          </a:xfrm>
        </p:spPr>
        <p:txBody>
          <a:bodyPr vert="horz" lIns="91440" tIns="45720" rIns="91440" bIns="45720" rtlCol="0">
            <a:normAutofit lnSpcReduction="10000"/>
          </a:bodyPr>
          <a:lstStyle/>
          <a:p>
            <a:pPr marL="0" indent="0">
              <a:lnSpc>
                <a:spcPct val="110000"/>
              </a:lnSpc>
              <a:buNone/>
            </a:pPr>
            <a:r>
              <a:rPr lang="en-US" sz="2200" dirty="0">
                <a:solidFill>
                  <a:srgbClr val="FFFFFF"/>
                </a:solidFill>
                <a:latin typeface="+mj-lt"/>
              </a:rPr>
              <a:t>The Distributed Web Crawler is a system being designed to efficiently fetch and process web pages. The web crawler should pull recipes for people located in food deserts. The purpose of building this app is to show the use of using Multiprocessing, Multithreading, and Interprocess (and node) communication to create an efficient run-time program. The data gained will be analyzed and summarized for use. </a:t>
            </a:r>
          </a:p>
        </p:txBody>
      </p:sp>
      <p:pic>
        <p:nvPicPr>
          <p:cNvPr id="11" name="Picture 10" descr="A computer screen with a spider and a folder&#10;&#10;AI-generated content may be incorrect.">
            <a:extLst>
              <a:ext uri="{FF2B5EF4-FFF2-40B4-BE49-F238E27FC236}">
                <a16:creationId xmlns:a16="http://schemas.microsoft.com/office/drawing/2014/main" id="{14B44FCC-35B9-FD99-D584-614B5BDD7785}"/>
              </a:ext>
            </a:extLst>
          </p:cNvPr>
          <p:cNvPicPr>
            <a:picLocks noChangeAspect="1"/>
          </p:cNvPicPr>
          <p:nvPr/>
        </p:nvPicPr>
        <p:blipFill>
          <a:blip r:embed="rId3"/>
          <a:stretch>
            <a:fillRect/>
          </a:stretch>
        </p:blipFill>
        <p:spPr>
          <a:xfrm>
            <a:off x="6543131" y="1502055"/>
            <a:ext cx="5067564" cy="2837836"/>
          </a:xfrm>
          <a:prstGeom prst="rect">
            <a:avLst/>
          </a:prstGeom>
        </p:spPr>
      </p:pic>
    </p:spTree>
    <p:extLst>
      <p:ext uri="{BB962C8B-B14F-4D97-AF65-F5344CB8AC3E}">
        <p14:creationId xmlns:p14="http://schemas.microsoft.com/office/powerpoint/2010/main" val="1703342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8116E-CCBE-FA16-6B01-051E35FB6D3A}"/>
              </a:ext>
            </a:extLst>
          </p:cNvPr>
          <p:cNvSpPr>
            <a:spLocks noGrp="1"/>
          </p:cNvSpPr>
          <p:nvPr>
            <p:ph type="title"/>
          </p:nvPr>
        </p:nvSpPr>
        <p:spPr>
          <a:xfrm>
            <a:off x="4328773" y="0"/>
            <a:ext cx="4117257" cy="777663"/>
          </a:xfrm>
        </p:spPr>
        <p:txBody>
          <a:bodyPr vert="horz" lIns="91440" tIns="45720" rIns="91440" bIns="45720" rtlCol="0" anchor="ctr">
            <a:normAutofit/>
          </a:bodyPr>
          <a:lstStyle/>
          <a:p>
            <a:pPr algn="ctr"/>
            <a:r>
              <a:rPr lang="en-US" sz="4000" dirty="0"/>
              <a:t>Features</a:t>
            </a:r>
          </a:p>
        </p:txBody>
      </p:sp>
      <p:sp>
        <p:nvSpPr>
          <p:cNvPr id="5" name="Content Placeholder 2">
            <a:extLst>
              <a:ext uri="{FF2B5EF4-FFF2-40B4-BE49-F238E27FC236}">
                <a16:creationId xmlns:a16="http://schemas.microsoft.com/office/drawing/2014/main" id="{75339CC3-A8E8-FC47-C385-24D41E030E1A}"/>
              </a:ext>
            </a:extLst>
          </p:cNvPr>
          <p:cNvSpPr txBox="1">
            <a:spLocks/>
          </p:cNvSpPr>
          <p:nvPr/>
        </p:nvSpPr>
        <p:spPr>
          <a:xfrm>
            <a:off x="6267450" y="2215357"/>
            <a:ext cx="5924550" cy="4024125"/>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a:buFont typeface="Wingdings,Sans-Serif" panose="020B0604020202020204" pitchFamily="34" charset="0"/>
              <a:buChar char="§"/>
            </a:pPr>
            <a:endParaRPr lang="en-US" sz="1600" b="1" dirty="0"/>
          </a:p>
        </p:txBody>
      </p:sp>
      <p:graphicFrame>
        <p:nvGraphicFramePr>
          <p:cNvPr id="13" name="Content Placeholder 2">
            <a:extLst>
              <a:ext uri="{FF2B5EF4-FFF2-40B4-BE49-F238E27FC236}">
                <a16:creationId xmlns:a16="http://schemas.microsoft.com/office/drawing/2014/main" id="{64AABEA1-04C1-1DC8-7E03-87E74166BCBE}"/>
              </a:ext>
            </a:extLst>
          </p:cNvPr>
          <p:cNvGraphicFramePr/>
          <p:nvPr>
            <p:extLst>
              <p:ext uri="{D42A27DB-BD31-4B8C-83A1-F6EECF244321}">
                <p14:modId xmlns:p14="http://schemas.microsoft.com/office/powerpoint/2010/main" val="1818914118"/>
              </p:ext>
            </p:extLst>
          </p:nvPr>
        </p:nvGraphicFramePr>
        <p:xfrm>
          <a:off x="671432" y="1356528"/>
          <a:ext cx="11075091" cy="47892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36726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a:xfrm>
            <a:off x="3033203" y="0"/>
            <a:ext cx="6475609" cy="800896"/>
          </a:xfrm>
        </p:spPr>
        <p:txBody>
          <a:bodyPr>
            <a:normAutofit/>
          </a:bodyPr>
          <a:lstStyle/>
          <a:p>
            <a:r>
              <a:rPr lang="en-US" sz="4000" dirty="0"/>
              <a:t>Controller</a:t>
            </a:r>
          </a:p>
        </p:txBody>
      </p:sp>
      <p:sp>
        <p:nvSpPr>
          <p:cNvPr id="9" name="TextBox 8">
            <a:extLst>
              <a:ext uri="{FF2B5EF4-FFF2-40B4-BE49-F238E27FC236}">
                <a16:creationId xmlns:a16="http://schemas.microsoft.com/office/drawing/2014/main" id="{DEAEC390-45A9-3F23-DF15-E58A9B27399C}"/>
              </a:ext>
            </a:extLst>
          </p:cNvPr>
          <p:cNvSpPr txBox="1"/>
          <p:nvPr/>
        </p:nvSpPr>
        <p:spPr>
          <a:xfrm>
            <a:off x="432260" y="800896"/>
            <a:ext cx="11513934" cy="830997"/>
          </a:xfrm>
          <a:prstGeom prst="rect">
            <a:avLst/>
          </a:prstGeom>
          <a:noFill/>
        </p:spPr>
        <p:txBody>
          <a:bodyPr wrap="square">
            <a:spAutoFit/>
          </a:bodyPr>
          <a:lstStyle/>
          <a:p>
            <a:r>
              <a:rPr sz="1600" b="1" dirty="0">
                <a:latin typeface="+mj-lt"/>
              </a:rPr>
              <a:t>Purpose:
Coordinates a distributed web crawling system by managing URL distribution and collecting results from worker clients.</a:t>
            </a:r>
          </a:p>
        </p:txBody>
      </p:sp>
      <p:sp>
        <p:nvSpPr>
          <p:cNvPr id="10" name="TextBox 9">
            <a:extLst>
              <a:ext uri="{FF2B5EF4-FFF2-40B4-BE49-F238E27FC236}">
                <a16:creationId xmlns:a16="http://schemas.microsoft.com/office/drawing/2014/main" id="{66E57548-7FEA-5A00-619B-41CF92AFF5B1}"/>
              </a:ext>
            </a:extLst>
          </p:cNvPr>
          <p:cNvSpPr txBox="1"/>
          <p:nvPr/>
        </p:nvSpPr>
        <p:spPr>
          <a:xfrm>
            <a:off x="377758" y="2290904"/>
            <a:ext cx="5614037" cy="1169551"/>
          </a:xfrm>
          <a:prstGeom prst="rect">
            <a:avLst/>
          </a:prstGeom>
          <a:noFill/>
        </p:spPr>
        <p:txBody>
          <a:bodyPr wrap="none">
            <a:spAutoFit/>
          </a:bodyPr>
          <a:lstStyle/>
          <a:p>
            <a:r>
              <a:rPr sz="1400" dirty="0">
                <a:latin typeface="+mj-lt"/>
              </a:rPr>
              <a:t>Main Components:
- Flask Web Server (Port 8000):
   • Serves static pages and provides API endpoints
- Worker Communication Server (Port 5000):
   • Accepts TCP connections, assigns URLs, processes results</a:t>
            </a:r>
          </a:p>
        </p:txBody>
      </p:sp>
      <p:sp>
        <p:nvSpPr>
          <p:cNvPr id="12" name="TextBox 11">
            <a:extLst>
              <a:ext uri="{FF2B5EF4-FFF2-40B4-BE49-F238E27FC236}">
                <a16:creationId xmlns:a16="http://schemas.microsoft.com/office/drawing/2014/main" id="{59526116-6615-429E-65F7-82CEF9BDE249}"/>
              </a:ext>
            </a:extLst>
          </p:cNvPr>
          <p:cNvSpPr txBox="1"/>
          <p:nvPr/>
        </p:nvSpPr>
        <p:spPr>
          <a:xfrm>
            <a:off x="432260" y="3696950"/>
            <a:ext cx="3982180" cy="1169551"/>
          </a:xfrm>
          <a:prstGeom prst="rect">
            <a:avLst/>
          </a:prstGeom>
          <a:noFill/>
        </p:spPr>
        <p:txBody>
          <a:bodyPr wrap="none">
            <a:spAutoFit/>
          </a:bodyPr>
          <a:lstStyle/>
          <a:p>
            <a:r>
              <a:rPr sz="1400" dirty="0">
                <a:latin typeface="+mj-lt"/>
              </a:rPr>
              <a:t>Data Management:
- </a:t>
            </a:r>
            <a:r>
              <a:rPr sz="1400" dirty="0" err="1">
                <a:latin typeface="+mj-lt"/>
              </a:rPr>
              <a:t>url_queue</a:t>
            </a:r>
            <a:r>
              <a:rPr sz="1400" dirty="0">
                <a:latin typeface="+mj-lt"/>
              </a:rPr>
              <a:t>: Queue of URLs to crawl
- </a:t>
            </a:r>
            <a:r>
              <a:rPr sz="1400" dirty="0" err="1">
                <a:latin typeface="+mj-lt"/>
              </a:rPr>
              <a:t>visited_urls</a:t>
            </a:r>
            <a:r>
              <a:rPr sz="1400" dirty="0">
                <a:latin typeface="+mj-lt"/>
              </a:rPr>
              <a:t>: Tracks already crawled URLs
- </a:t>
            </a:r>
            <a:r>
              <a:rPr sz="1400" dirty="0" err="1">
                <a:latin typeface="+mj-lt"/>
              </a:rPr>
              <a:t>queued_urls</a:t>
            </a:r>
            <a:r>
              <a:rPr sz="1400" dirty="0">
                <a:latin typeface="+mj-lt"/>
              </a:rPr>
              <a:t>: Prevents duplicate work
- </a:t>
            </a:r>
            <a:r>
              <a:rPr sz="1400" dirty="0" err="1">
                <a:latin typeface="+mj-lt"/>
              </a:rPr>
              <a:t>queue_lock</a:t>
            </a:r>
            <a:r>
              <a:rPr sz="1400" dirty="0">
                <a:latin typeface="+mj-lt"/>
              </a:rPr>
              <a:t>: Ensures thread-safe access</a:t>
            </a:r>
          </a:p>
        </p:txBody>
      </p:sp>
      <p:sp>
        <p:nvSpPr>
          <p:cNvPr id="13" name="TextBox 12">
            <a:extLst>
              <a:ext uri="{FF2B5EF4-FFF2-40B4-BE49-F238E27FC236}">
                <a16:creationId xmlns:a16="http://schemas.microsoft.com/office/drawing/2014/main" id="{7870600A-CEBC-272E-17A1-7863F4EC796E}"/>
              </a:ext>
            </a:extLst>
          </p:cNvPr>
          <p:cNvSpPr txBox="1"/>
          <p:nvPr/>
        </p:nvSpPr>
        <p:spPr>
          <a:xfrm>
            <a:off x="432260" y="5102997"/>
            <a:ext cx="5559535" cy="954107"/>
          </a:xfrm>
          <a:prstGeom prst="rect">
            <a:avLst/>
          </a:prstGeom>
          <a:noFill/>
        </p:spPr>
        <p:txBody>
          <a:bodyPr wrap="none">
            <a:spAutoFit/>
          </a:bodyPr>
          <a:lstStyle/>
          <a:p>
            <a:r>
              <a:rPr sz="1400" dirty="0">
                <a:latin typeface="+mj-lt"/>
              </a:rPr>
              <a:t>Key Features:
- Multithreaded: Handles multiple workers
- Dynamic URL Seeding: Enables search-based injections
- Scalable &amp; Modular: Easy to extend with more functionality</a:t>
            </a:r>
          </a:p>
        </p:txBody>
      </p:sp>
      <p:pic>
        <p:nvPicPr>
          <p:cNvPr id="16" name="Picture 15" descr="A diagram of a data flow&#10;&#10;AI-generated content may be incorrect.">
            <a:extLst>
              <a:ext uri="{FF2B5EF4-FFF2-40B4-BE49-F238E27FC236}">
                <a16:creationId xmlns:a16="http://schemas.microsoft.com/office/drawing/2014/main" id="{DA0411A8-753F-3163-DA01-685BFBA04EB3}"/>
              </a:ext>
            </a:extLst>
          </p:cNvPr>
          <p:cNvPicPr>
            <a:picLocks noChangeAspect="1"/>
          </p:cNvPicPr>
          <p:nvPr/>
        </p:nvPicPr>
        <p:blipFill>
          <a:blip r:embed="rId2"/>
          <a:stretch>
            <a:fillRect/>
          </a:stretch>
        </p:blipFill>
        <p:spPr>
          <a:xfrm>
            <a:off x="6413639" y="2615335"/>
            <a:ext cx="5165213" cy="2305899"/>
          </a:xfrm>
          <a:prstGeom prst="rect">
            <a:avLst/>
          </a:prstGeom>
        </p:spPr>
      </p:pic>
    </p:spTree>
    <p:extLst>
      <p:ext uri="{BB962C8B-B14F-4D97-AF65-F5344CB8AC3E}">
        <p14:creationId xmlns:p14="http://schemas.microsoft.com/office/powerpoint/2010/main" val="497607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5B36D43-160A-4459-A18F-4471E79269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B5BEFF4-B624-4D1E-A5FB-19398F0920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10905066" cy="5604933"/>
          </a:xfrm>
          <a:prstGeom prst="rect">
            <a:avLst/>
          </a:prstGeom>
          <a:solidFill>
            <a:srgbClr val="262626"/>
          </a:solidFill>
          <a:ln w="38100" cap="sq">
            <a:noFill/>
            <a:miter lim="800000"/>
          </a:ln>
          <a:effectLst>
            <a:outerShdw blurRad="54991" dist="17780" dir="5400000" algn="t" rotWithShape="0">
              <a:prstClr val="black">
                <a:alpha val="40000"/>
              </a:prstClr>
            </a:outerShdw>
          </a:effectLst>
          <a:scene3d>
            <a:camera prst="orthographicFront"/>
            <a:lightRig rig="twoPt" dir="t">
              <a:rot lat="0" lon="0" rev="7200000"/>
            </a:lightRig>
          </a:scene3d>
          <a:sp3d/>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A1865F92-5D70-4CFC-A515-E5AD0F55F8C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79171"/>
            <a:ext cx="0" cy="2699658"/>
          </a:xfrm>
          <a:prstGeom prst="line">
            <a:avLst/>
          </a:prstGeom>
          <a:ln>
            <a:solidFill>
              <a:srgbClr val="7F7F7F"/>
            </a:solidFill>
          </a:ln>
        </p:spPr>
        <p:style>
          <a:lnRef idx="1">
            <a:schemeClr val="accent1"/>
          </a:lnRef>
          <a:fillRef idx="0">
            <a:schemeClr val="accent1"/>
          </a:fillRef>
          <a:effectRef idx="0">
            <a:schemeClr val="accent1"/>
          </a:effectRef>
          <a:fontRef idx="minor">
            <a:schemeClr val="tx1"/>
          </a:fontRef>
        </p:style>
      </p:cxnSp>
      <p:sp>
        <p:nvSpPr>
          <p:cNvPr id="14" name="Title 1">
            <a:extLst>
              <a:ext uri="{FF2B5EF4-FFF2-40B4-BE49-F238E27FC236}">
                <a16:creationId xmlns:a16="http://schemas.microsoft.com/office/drawing/2014/main" id="{CAB05254-8316-0F00-748D-8C822CC1B541}"/>
              </a:ext>
            </a:extLst>
          </p:cNvPr>
          <p:cNvSpPr>
            <a:spLocks noGrp="1"/>
          </p:cNvSpPr>
          <p:nvPr>
            <p:ph type="title"/>
          </p:nvPr>
        </p:nvSpPr>
        <p:spPr>
          <a:xfrm>
            <a:off x="913795" y="609600"/>
            <a:ext cx="10353761" cy="1326321"/>
          </a:xfrm>
        </p:spPr>
        <p:txBody>
          <a:bodyPr/>
          <a:lstStyle/>
          <a:p>
            <a:r>
              <a:rPr dirty="0"/>
              <a:t>Worker Management and Coordination</a:t>
            </a:r>
          </a:p>
        </p:txBody>
      </p:sp>
      <p:sp>
        <p:nvSpPr>
          <p:cNvPr id="19" name="TextBox 18">
            <a:extLst>
              <a:ext uri="{FF2B5EF4-FFF2-40B4-BE49-F238E27FC236}">
                <a16:creationId xmlns:a16="http://schemas.microsoft.com/office/drawing/2014/main" id="{4DF42A17-D50E-773B-360F-2B27EE7EE441}"/>
              </a:ext>
            </a:extLst>
          </p:cNvPr>
          <p:cNvSpPr txBox="1"/>
          <p:nvPr/>
        </p:nvSpPr>
        <p:spPr>
          <a:xfrm>
            <a:off x="4812892" y="2257654"/>
            <a:ext cx="6189406" cy="1169551"/>
          </a:xfrm>
          <a:prstGeom prst="rect">
            <a:avLst/>
          </a:prstGeom>
          <a:noFill/>
        </p:spPr>
        <p:txBody>
          <a:bodyPr wrap="square">
            <a:spAutoFit/>
          </a:bodyPr>
          <a:lstStyle/>
          <a:p>
            <a:r>
              <a:rPr sz="1400" dirty="0">
                <a:latin typeface="+mj-lt"/>
              </a:rPr>
              <a:t>Worker Communication:
- Listens for incoming worker connections via socket on port 5000
- Handles worker threads independently to process tasks in parallel
- Protocol messages: MSG_READY, MSG_URL, MSG_RESULT, MSG_NO_MORE_WORK</a:t>
            </a:r>
          </a:p>
        </p:txBody>
      </p:sp>
      <p:sp>
        <p:nvSpPr>
          <p:cNvPr id="20" name="TextBox 19">
            <a:extLst>
              <a:ext uri="{FF2B5EF4-FFF2-40B4-BE49-F238E27FC236}">
                <a16:creationId xmlns:a16="http://schemas.microsoft.com/office/drawing/2014/main" id="{8FC807BA-D76A-6631-AD79-D46357DCBF69}"/>
              </a:ext>
            </a:extLst>
          </p:cNvPr>
          <p:cNvSpPr txBox="1"/>
          <p:nvPr/>
        </p:nvSpPr>
        <p:spPr>
          <a:xfrm>
            <a:off x="4812893" y="3485896"/>
            <a:ext cx="6530184" cy="1384995"/>
          </a:xfrm>
          <a:prstGeom prst="rect">
            <a:avLst/>
          </a:prstGeom>
          <a:noFill/>
        </p:spPr>
        <p:txBody>
          <a:bodyPr wrap="square">
            <a:spAutoFit/>
          </a:bodyPr>
          <a:lstStyle/>
          <a:p>
            <a:r>
              <a:rPr sz="1400" dirty="0">
                <a:latin typeface="+mj-lt"/>
              </a:rPr>
              <a:t>Workflow:
1. Worker connects and sends MSG_READY
2. Server checks queue and responds with MSG_URL or MSG_NO_MORE_WORK
3. Worker sends MSG_RESULT with extracted links
4. Server adds new links back to queue if not visited or queued</a:t>
            </a:r>
          </a:p>
        </p:txBody>
      </p:sp>
      <p:sp>
        <p:nvSpPr>
          <p:cNvPr id="21" name="TextBox 20">
            <a:extLst>
              <a:ext uri="{FF2B5EF4-FFF2-40B4-BE49-F238E27FC236}">
                <a16:creationId xmlns:a16="http://schemas.microsoft.com/office/drawing/2014/main" id="{20100BDA-8122-5155-2F44-595A1D020691}"/>
              </a:ext>
            </a:extLst>
          </p:cNvPr>
          <p:cNvSpPr txBox="1"/>
          <p:nvPr/>
        </p:nvSpPr>
        <p:spPr>
          <a:xfrm>
            <a:off x="1099874" y="2269300"/>
            <a:ext cx="3713018" cy="1077218"/>
          </a:xfrm>
          <a:prstGeom prst="rect">
            <a:avLst/>
          </a:prstGeom>
          <a:noFill/>
        </p:spPr>
        <p:txBody>
          <a:bodyPr wrap="square">
            <a:spAutoFit/>
          </a:bodyPr>
          <a:lstStyle/>
          <a:p>
            <a:r>
              <a:rPr sz="1600" b="1" dirty="0">
                <a:latin typeface="+mj-lt"/>
              </a:rPr>
              <a:t>Purpose:</a:t>
            </a:r>
            <a:r>
              <a:rPr lang="en-US" sz="1600" b="1" dirty="0">
                <a:latin typeface="+mj-lt"/>
              </a:rPr>
              <a:t> </a:t>
            </a:r>
            <a:r>
              <a:rPr sz="1600" b="1" dirty="0">
                <a:latin typeface="+mj-lt"/>
              </a:rPr>
              <a:t>Coordinates with distributed workers to assign crawling tasks and receive results.</a:t>
            </a:r>
          </a:p>
        </p:txBody>
      </p:sp>
    </p:spTree>
    <p:extLst>
      <p:ext uri="{BB962C8B-B14F-4D97-AF65-F5344CB8AC3E}">
        <p14:creationId xmlns:p14="http://schemas.microsoft.com/office/powerpoint/2010/main" val="4209322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DE8F3075-06C9-456D-827C-0D3AD35F3C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4" y="733425"/>
            <a:ext cx="10693662" cy="5391150"/>
          </a:xfrm>
          <a:prstGeom prst="rect">
            <a:avLst/>
          </a:prstGeom>
          <a:solidFill>
            <a:srgbClr val="FFFFFF"/>
          </a:solidFill>
          <a:ln w="190500" cap="sq">
            <a:solidFill>
              <a:srgbClr val="FFFFFF"/>
            </a:solidFill>
            <a:miter lim="800000"/>
          </a:ln>
          <a:effectLst>
            <a:outerShdw blurRad="54991" dist="17780" dir="5400000" algn="ctr" rotWithShape="0">
              <a:srgbClr val="333333">
                <a:alpha val="35000"/>
              </a:srgb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diagram of a crawler architecture&#10;&#10;AI-generated content may be incorrect.">
            <a:extLst>
              <a:ext uri="{FF2B5EF4-FFF2-40B4-BE49-F238E27FC236}">
                <a16:creationId xmlns:a16="http://schemas.microsoft.com/office/drawing/2014/main" id="{AD26CD2D-1625-3EDA-E8DD-1DBB74FBBD4A}"/>
              </a:ext>
            </a:extLst>
          </p:cNvPr>
          <p:cNvPicPr>
            <a:picLocks noChangeAspect="1"/>
          </p:cNvPicPr>
          <p:nvPr/>
        </p:nvPicPr>
        <p:blipFill>
          <a:blip r:embed="rId2"/>
          <a:srcRect t="8636" r="-1" b="21495"/>
          <a:stretch/>
        </p:blipFill>
        <p:spPr>
          <a:xfrm>
            <a:off x="1141857" y="1114868"/>
            <a:ext cx="9924076" cy="4628265"/>
          </a:xfrm>
          <a:prstGeom prst="rect">
            <a:avLst/>
          </a:prstGeom>
        </p:spPr>
      </p:pic>
      <p:sp>
        <p:nvSpPr>
          <p:cNvPr id="17" name="Rectangle 16">
            <a:extLst>
              <a:ext uri="{FF2B5EF4-FFF2-40B4-BE49-F238E27FC236}">
                <a16:creationId xmlns:a16="http://schemas.microsoft.com/office/drawing/2014/main" id="{443B686E-88C8-414D-AF12-A39C8B4798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496" y="799817"/>
            <a:ext cx="10575170" cy="5258367"/>
          </a:xfrm>
          <a:prstGeom prst="rect">
            <a:avLst/>
          </a:prstGeom>
          <a:noFill/>
          <a:ln w="12700">
            <a:solidFill>
              <a:srgbClr val="2449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AD2C6A-8ABC-4A99-10AD-301BEAF0CD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759C4F-A9E8-3F6F-95A4-490BD3D71BF6}"/>
              </a:ext>
            </a:extLst>
          </p:cNvPr>
          <p:cNvSpPr>
            <a:spLocks noGrp="1"/>
          </p:cNvSpPr>
          <p:nvPr>
            <p:ph type="title"/>
          </p:nvPr>
        </p:nvSpPr>
        <p:spPr>
          <a:xfrm>
            <a:off x="4812557" y="0"/>
            <a:ext cx="3236174" cy="847411"/>
          </a:xfrm>
        </p:spPr>
        <p:txBody>
          <a:bodyPr>
            <a:normAutofit/>
          </a:bodyPr>
          <a:lstStyle/>
          <a:p>
            <a:r>
              <a:rPr lang="en-US" sz="4000" dirty="0"/>
              <a:t>Docker</a:t>
            </a:r>
          </a:p>
        </p:txBody>
      </p:sp>
      <p:sp>
        <p:nvSpPr>
          <p:cNvPr id="17" name="Rectangle 12">
            <a:extLst>
              <a:ext uri="{FF2B5EF4-FFF2-40B4-BE49-F238E27FC236}">
                <a16:creationId xmlns:a16="http://schemas.microsoft.com/office/drawing/2014/main" id="{87F4E0ED-7970-0D5A-4C2D-1F671AD8CD8F}"/>
              </a:ext>
            </a:extLst>
          </p:cNvPr>
          <p:cNvSpPr>
            <a:spLocks noChangeArrowheads="1"/>
          </p:cNvSpPr>
          <p:nvPr/>
        </p:nvSpPr>
        <p:spPr bwMode="auto">
          <a:xfrm>
            <a:off x="240631" y="719294"/>
            <a:ext cx="11389895"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j-lt"/>
              </a:rPr>
              <a:t>Base Image</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mj-lt"/>
              </a:rPr>
              <a:t>Instruction:</a:t>
            </a:r>
            <a:r>
              <a:rPr kumimoji="0" lang="en-US" altLang="en-US" sz="1600" b="0" i="0" u="none" strike="noStrike" cap="none" normalizeH="0" baseline="0" dirty="0">
                <a:ln>
                  <a:noFill/>
                </a:ln>
                <a:solidFill>
                  <a:schemeClr val="tx1"/>
                </a:solidFill>
                <a:effectLst/>
                <a:latin typeface="+mj-lt"/>
              </a:rPr>
              <a:t> FROM python:3.12</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mj-lt"/>
              </a:rPr>
              <a:t>Purpose:</a:t>
            </a:r>
            <a:r>
              <a:rPr kumimoji="0" lang="en-US" altLang="en-US" sz="1600" b="0" i="0" u="none" strike="noStrike" cap="none" normalizeH="0" baseline="0" dirty="0">
                <a:ln>
                  <a:noFill/>
                </a:ln>
                <a:solidFill>
                  <a:schemeClr val="tx1"/>
                </a:solidFill>
                <a:effectLst/>
                <a:latin typeface="+mj-lt"/>
              </a:rPr>
              <a:t> Uses a lightweight official Python 3.12 image to build the container environment.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13">
            <a:extLst>
              <a:ext uri="{FF2B5EF4-FFF2-40B4-BE49-F238E27FC236}">
                <a16:creationId xmlns:a16="http://schemas.microsoft.com/office/drawing/2014/main" id="{5A5AC374-07F0-6CF5-588A-F04C399DD575}"/>
              </a:ext>
            </a:extLst>
          </p:cNvPr>
          <p:cNvSpPr>
            <a:spLocks noChangeArrowheads="1"/>
          </p:cNvSpPr>
          <p:nvPr/>
        </p:nvSpPr>
        <p:spPr bwMode="auto">
          <a:xfrm>
            <a:off x="240631" y="1705625"/>
            <a:ext cx="8101264" cy="1354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j-lt"/>
              </a:rPr>
              <a:t>Working Directory</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mj-lt"/>
              </a:rPr>
              <a:t>Instruction:</a:t>
            </a:r>
            <a:r>
              <a:rPr kumimoji="0" lang="en-US" altLang="en-US" sz="1600" b="0" i="0" u="none" strike="noStrike" cap="none" normalizeH="0" baseline="0" dirty="0">
                <a:ln>
                  <a:noFill/>
                </a:ln>
                <a:solidFill>
                  <a:schemeClr val="tx1"/>
                </a:solidFill>
                <a:effectLst/>
                <a:latin typeface="+mj-lt"/>
              </a:rPr>
              <a:t> WORKDIR /app</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mj-lt"/>
              </a:rPr>
              <a:t>Purpose:</a:t>
            </a:r>
            <a:r>
              <a:rPr kumimoji="0" lang="en-US" altLang="en-US" sz="1600" b="0" i="0" u="none" strike="noStrike" cap="none" normalizeH="0" baseline="0" dirty="0">
                <a:ln>
                  <a:noFill/>
                </a:ln>
                <a:solidFill>
                  <a:schemeClr val="tx1"/>
                </a:solidFill>
                <a:effectLst/>
                <a:latin typeface="+mj-lt"/>
              </a:rPr>
              <a:t> Sets /app as the root directory for all subsequent commands in the container.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mj-lt"/>
            </a:endParaRPr>
          </a:p>
        </p:txBody>
      </p:sp>
      <p:sp>
        <p:nvSpPr>
          <p:cNvPr id="19" name="Rectangle 14">
            <a:extLst>
              <a:ext uri="{FF2B5EF4-FFF2-40B4-BE49-F238E27FC236}">
                <a16:creationId xmlns:a16="http://schemas.microsoft.com/office/drawing/2014/main" id="{6A93F59D-1DEE-D4DD-F99C-496EEF3DD025}"/>
              </a:ext>
            </a:extLst>
          </p:cNvPr>
          <p:cNvSpPr>
            <a:spLocks noChangeArrowheads="1"/>
          </p:cNvSpPr>
          <p:nvPr/>
        </p:nvSpPr>
        <p:spPr bwMode="auto">
          <a:xfrm>
            <a:off x="240631" y="2892011"/>
            <a:ext cx="8802410"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j-lt"/>
              </a:rPr>
              <a:t>Environment Variable</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mj-lt"/>
              </a:rPr>
              <a:t>Instruction:</a:t>
            </a:r>
            <a:r>
              <a:rPr kumimoji="0" lang="en-US" altLang="en-US" sz="1600" b="0" i="0" u="none" strike="noStrike" cap="none" normalizeH="0" baseline="0" dirty="0">
                <a:ln>
                  <a:noFill/>
                </a:ln>
                <a:solidFill>
                  <a:schemeClr val="tx1"/>
                </a:solidFill>
                <a:effectLst/>
                <a:latin typeface="+mj-lt"/>
              </a:rPr>
              <a:t> ENV CONTROLLER_HOST=127.0.0.1</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mj-lt"/>
              </a:rPr>
              <a:t>Purpose:</a:t>
            </a:r>
            <a:r>
              <a:rPr kumimoji="0" lang="en-US" altLang="en-US" sz="1600" b="0" i="0" u="none" strike="noStrike" cap="none" normalizeH="0" baseline="0" dirty="0">
                <a:ln>
                  <a:noFill/>
                </a:ln>
                <a:solidFill>
                  <a:schemeClr val="tx1"/>
                </a:solidFill>
                <a:effectLst/>
                <a:latin typeface="+mj-lt"/>
              </a:rPr>
              <a:t> Defines a variable for use inside the container (can help with configuration).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5">
            <a:extLst>
              <a:ext uri="{FF2B5EF4-FFF2-40B4-BE49-F238E27FC236}">
                <a16:creationId xmlns:a16="http://schemas.microsoft.com/office/drawing/2014/main" id="{D44F20C6-E7EB-2376-51F8-A05AA46EE217}"/>
              </a:ext>
            </a:extLst>
          </p:cNvPr>
          <p:cNvSpPr>
            <a:spLocks noChangeArrowheads="1"/>
          </p:cNvSpPr>
          <p:nvPr/>
        </p:nvSpPr>
        <p:spPr bwMode="auto">
          <a:xfrm>
            <a:off x="240631" y="3953493"/>
            <a:ext cx="8010526"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j-lt"/>
              </a:rPr>
              <a:t>Copy Files</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mj-lt"/>
              </a:rPr>
              <a:t>Instruction:</a:t>
            </a:r>
            <a:r>
              <a:rPr kumimoji="0" lang="en-US" altLang="en-US" sz="1600" b="0" i="0" u="none" strike="noStrike" cap="none" normalizeH="0" baseline="0" dirty="0">
                <a:ln>
                  <a:noFill/>
                </a:ln>
                <a:solidFill>
                  <a:schemeClr val="tx1"/>
                </a:solidFill>
                <a:effectLst/>
                <a:latin typeface="+mj-lt"/>
              </a:rPr>
              <a:t> COPY . /app</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mj-lt"/>
              </a:rPr>
              <a:t>Purpose:</a:t>
            </a:r>
            <a:r>
              <a:rPr kumimoji="0" lang="en-US" altLang="en-US" sz="1600" b="0" i="0" u="none" strike="noStrike" cap="none" normalizeH="0" baseline="0" dirty="0">
                <a:ln>
                  <a:noFill/>
                </a:ln>
                <a:solidFill>
                  <a:schemeClr val="tx1"/>
                </a:solidFill>
                <a:effectLst/>
                <a:latin typeface="+mj-lt"/>
              </a:rPr>
              <a:t> Copies all files from your project into the container’s /app directory.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17">
            <a:extLst>
              <a:ext uri="{FF2B5EF4-FFF2-40B4-BE49-F238E27FC236}">
                <a16:creationId xmlns:a16="http://schemas.microsoft.com/office/drawing/2014/main" id="{EC195F5E-BB99-61C9-D8F4-9706FEEE66D7}"/>
              </a:ext>
            </a:extLst>
          </p:cNvPr>
          <p:cNvSpPr>
            <a:spLocks noChangeArrowheads="1"/>
          </p:cNvSpPr>
          <p:nvPr/>
        </p:nvSpPr>
        <p:spPr bwMode="auto">
          <a:xfrm>
            <a:off x="240631" y="4883247"/>
            <a:ext cx="10636245"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j-lt"/>
              </a:rPr>
              <a:t>Install Dependencies</a:t>
            </a:r>
          </a:p>
          <a:p>
            <a:pPr marL="0" marR="0" lvl="0" indent="0" algn="l" defTabSz="914400" rtl="0" eaLnBrk="0" fontAlgn="base" latinLnBrk="0" hangingPunct="0">
              <a:lnSpc>
                <a:spcPct val="100000"/>
              </a:lnSpc>
              <a:spcBef>
                <a:spcPct val="0"/>
              </a:spcBef>
              <a:spcAft>
                <a:spcPct val="0"/>
              </a:spcAft>
              <a:buClrTx/>
              <a:buSzTx/>
              <a:tabLst/>
            </a:pPr>
            <a:r>
              <a:rPr lang="en-US" altLang="en-US" sz="1600" b="1" dirty="0">
                <a:latin typeface="+mj-lt"/>
              </a:rPr>
              <a:t>I</a:t>
            </a:r>
            <a:r>
              <a:rPr kumimoji="0" lang="en-US" altLang="en-US" sz="1600" b="1" i="0" u="none" strike="noStrike" cap="none" normalizeH="0" baseline="0" dirty="0">
                <a:ln>
                  <a:noFill/>
                </a:ln>
                <a:solidFill>
                  <a:schemeClr val="tx1"/>
                </a:solidFill>
                <a:effectLst/>
                <a:latin typeface="+mj-lt"/>
              </a:rPr>
              <a:t>nstruction:</a:t>
            </a:r>
            <a:r>
              <a:rPr kumimoji="0" lang="en-US" altLang="en-US" sz="1600" b="0" i="0" u="none" strike="noStrike" cap="none" normalizeH="0" baseline="0" dirty="0">
                <a:ln>
                  <a:noFill/>
                </a:ln>
                <a:solidFill>
                  <a:schemeClr val="tx1"/>
                </a:solidFill>
                <a:effectLst/>
                <a:latin typeface="+mj-lt"/>
              </a:rPr>
              <a:t> RUN python -m pip install --no-cache-</a:t>
            </a:r>
            <a:r>
              <a:rPr kumimoji="0" lang="en-US" altLang="en-US" sz="1600" b="0" i="0" u="none" strike="noStrike" cap="none" normalizeH="0" baseline="0" dirty="0" err="1">
                <a:ln>
                  <a:noFill/>
                </a:ln>
                <a:solidFill>
                  <a:schemeClr val="tx1"/>
                </a:solidFill>
                <a:effectLst/>
                <a:latin typeface="+mj-lt"/>
              </a:rPr>
              <a:t>dir</a:t>
            </a:r>
            <a:r>
              <a:rPr kumimoji="0" lang="en-US" altLang="en-US" sz="1600" b="0" i="0" u="none" strike="noStrike" cap="none" normalizeH="0" baseline="0" dirty="0">
                <a:ln>
                  <a:noFill/>
                </a:ln>
                <a:solidFill>
                  <a:schemeClr val="tx1"/>
                </a:solidFill>
                <a:effectLst/>
                <a:latin typeface="+mj-lt"/>
              </a:rPr>
              <a:t> -r requirements.txt</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mj-lt"/>
              </a:rPr>
              <a:t>Purpose:</a:t>
            </a:r>
            <a:r>
              <a:rPr kumimoji="0" lang="en-US" altLang="en-US" sz="1600" b="0" i="0" u="none" strike="noStrike" cap="none" normalizeH="0" baseline="0" dirty="0">
                <a:ln>
                  <a:noFill/>
                </a:ln>
                <a:solidFill>
                  <a:schemeClr val="tx1"/>
                </a:solidFill>
                <a:effectLst/>
                <a:latin typeface="+mj-lt"/>
              </a:rPr>
              <a:t> Installs Python packages listed in requirements.txt without saving cache, reducing image size.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18">
            <a:extLst>
              <a:ext uri="{FF2B5EF4-FFF2-40B4-BE49-F238E27FC236}">
                <a16:creationId xmlns:a16="http://schemas.microsoft.com/office/drawing/2014/main" id="{B2E63E0B-6124-EE3D-C270-0B2877E66DBE}"/>
              </a:ext>
            </a:extLst>
          </p:cNvPr>
          <p:cNvSpPr>
            <a:spLocks noChangeArrowheads="1"/>
          </p:cNvSpPr>
          <p:nvPr/>
        </p:nvSpPr>
        <p:spPr bwMode="auto">
          <a:xfrm>
            <a:off x="240631" y="5826948"/>
            <a:ext cx="9757799"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mj-lt"/>
              </a:rPr>
              <a:t>Expose Port</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tx1"/>
                </a:solidFill>
                <a:effectLst/>
                <a:latin typeface="+mj-lt"/>
              </a:rPr>
              <a:t>Instruction:</a:t>
            </a:r>
            <a:r>
              <a:rPr kumimoji="0" lang="en-US" altLang="en-US" sz="1400" b="0" i="0" u="none" strike="noStrike" cap="none" normalizeH="0" baseline="0" dirty="0">
                <a:ln>
                  <a:noFill/>
                </a:ln>
                <a:solidFill>
                  <a:schemeClr val="tx1"/>
                </a:solidFill>
                <a:effectLst/>
                <a:latin typeface="+mj-lt"/>
              </a:rPr>
              <a:t> EXPOSE 80</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tx1"/>
                </a:solidFill>
                <a:effectLst/>
                <a:latin typeface="+mj-lt"/>
              </a:rPr>
              <a:t>Purpose:</a:t>
            </a:r>
            <a:r>
              <a:rPr kumimoji="0" lang="en-US" altLang="en-US" sz="1400" b="0" i="0" u="none" strike="noStrike" cap="none" normalizeH="0" baseline="0" dirty="0">
                <a:ln>
                  <a:noFill/>
                </a:ln>
                <a:solidFill>
                  <a:schemeClr val="tx1"/>
                </a:solidFill>
                <a:effectLst/>
                <a:latin typeface="+mj-lt"/>
              </a:rPr>
              <a:t> Informs Docker that the app inside the container will use port 80 (can be mapped to 8000 outside).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92308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a:extLst>
            <a:ext uri="{FF2B5EF4-FFF2-40B4-BE49-F238E27FC236}">
              <a16:creationId xmlns:a16="http://schemas.microsoft.com/office/drawing/2014/main" id="{318E6317-EBD0-44C0-D715-8796A4951A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45C034-2CDE-B790-E8C1-4F3CB1673EBF}"/>
              </a:ext>
            </a:extLst>
          </p:cNvPr>
          <p:cNvSpPr>
            <a:spLocks noGrp="1"/>
          </p:cNvSpPr>
          <p:nvPr>
            <p:ph type="title"/>
          </p:nvPr>
        </p:nvSpPr>
        <p:spPr>
          <a:xfrm>
            <a:off x="913794" y="4819137"/>
            <a:ext cx="10353761" cy="940354"/>
          </a:xfrm>
        </p:spPr>
        <p:txBody>
          <a:bodyPr vert="horz" lIns="91440" tIns="45720" rIns="91440" bIns="45720" rtlCol="0" anchor="b">
            <a:normAutofit/>
          </a:bodyPr>
          <a:lstStyle/>
          <a:p>
            <a:r>
              <a:rPr lang="en-US" sz="3600"/>
              <a:t>Docker EXAMPLE</a:t>
            </a:r>
          </a:p>
        </p:txBody>
      </p:sp>
      <p:pic>
        <p:nvPicPr>
          <p:cNvPr id="5" name="Picture 4" descr="Screenshot of a computer screen&#10;&#10;AI-generated content may be incorrect.">
            <a:extLst>
              <a:ext uri="{FF2B5EF4-FFF2-40B4-BE49-F238E27FC236}">
                <a16:creationId xmlns:a16="http://schemas.microsoft.com/office/drawing/2014/main" id="{6E67D5FE-D43D-0CAA-522C-FC1351D0439F}"/>
              </a:ext>
            </a:extLst>
          </p:cNvPr>
          <p:cNvPicPr>
            <a:picLocks noChangeAspect="1"/>
          </p:cNvPicPr>
          <p:nvPr/>
        </p:nvPicPr>
        <p:blipFill>
          <a:blip r:embed="rId3"/>
          <a:stretch>
            <a:fillRect/>
          </a:stretch>
        </p:blipFill>
        <p:spPr>
          <a:xfrm>
            <a:off x="643468" y="782533"/>
            <a:ext cx="10896714" cy="3650399"/>
          </a:xfrm>
          <a:prstGeom prst="rect">
            <a:avLst/>
          </a:prstGeom>
        </p:spPr>
      </p:pic>
    </p:spTree>
    <p:extLst>
      <p:ext uri="{BB962C8B-B14F-4D97-AF65-F5344CB8AC3E}">
        <p14:creationId xmlns:p14="http://schemas.microsoft.com/office/powerpoint/2010/main" val="2801631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AE71F-AB32-2EBF-B98A-689D2C845776}"/>
              </a:ext>
            </a:extLst>
          </p:cNvPr>
          <p:cNvSpPr>
            <a:spLocks noGrp="1"/>
          </p:cNvSpPr>
          <p:nvPr>
            <p:ph type="title"/>
          </p:nvPr>
        </p:nvSpPr>
        <p:spPr>
          <a:xfrm>
            <a:off x="4812557" y="0"/>
            <a:ext cx="3236174" cy="847411"/>
          </a:xfrm>
        </p:spPr>
        <p:txBody>
          <a:bodyPr>
            <a:normAutofit/>
          </a:bodyPr>
          <a:lstStyle/>
          <a:p>
            <a:r>
              <a:rPr lang="en-US" sz="4000" dirty="0"/>
              <a:t>PROTOCOL</a:t>
            </a:r>
          </a:p>
        </p:txBody>
      </p:sp>
      <p:pic>
        <p:nvPicPr>
          <p:cNvPr id="5" name="Picture 4" descr="A screen shot of a computer program&#10;&#10;AI-generated content may be incorrect.">
            <a:extLst>
              <a:ext uri="{FF2B5EF4-FFF2-40B4-BE49-F238E27FC236}">
                <a16:creationId xmlns:a16="http://schemas.microsoft.com/office/drawing/2014/main" id="{C9127C14-4897-90D2-E1E7-AA42FE747254}"/>
              </a:ext>
            </a:extLst>
          </p:cNvPr>
          <p:cNvPicPr>
            <a:picLocks noChangeAspect="1"/>
          </p:cNvPicPr>
          <p:nvPr/>
        </p:nvPicPr>
        <p:blipFill>
          <a:blip r:embed="rId2"/>
          <a:stretch>
            <a:fillRect/>
          </a:stretch>
        </p:blipFill>
        <p:spPr>
          <a:xfrm>
            <a:off x="5130113" y="2135824"/>
            <a:ext cx="6250189" cy="4229839"/>
          </a:xfrm>
          <a:prstGeom prst="rect">
            <a:avLst/>
          </a:prstGeom>
        </p:spPr>
      </p:pic>
      <p:sp>
        <p:nvSpPr>
          <p:cNvPr id="12" name="TextBox 11">
            <a:extLst>
              <a:ext uri="{FF2B5EF4-FFF2-40B4-BE49-F238E27FC236}">
                <a16:creationId xmlns:a16="http://schemas.microsoft.com/office/drawing/2014/main" id="{EA73DE0A-68EB-1DF2-7778-ABC646126AA8}"/>
              </a:ext>
            </a:extLst>
          </p:cNvPr>
          <p:cNvSpPr txBox="1"/>
          <p:nvPr/>
        </p:nvSpPr>
        <p:spPr>
          <a:xfrm>
            <a:off x="0" y="812778"/>
            <a:ext cx="12785574" cy="584775"/>
          </a:xfrm>
          <a:prstGeom prst="rect">
            <a:avLst/>
          </a:prstGeom>
          <a:noFill/>
        </p:spPr>
        <p:txBody>
          <a:bodyPr wrap="square">
            <a:spAutoFit/>
          </a:bodyPr>
          <a:lstStyle/>
          <a:p>
            <a:r>
              <a:rPr lang="en-US" sz="1600" b="1" dirty="0">
                <a:latin typeface="+mj-lt"/>
              </a:rPr>
              <a:t>Purpose: Facilitates structured communication between the controller and worker nodes in the distributed web crawler.</a:t>
            </a:r>
          </a:p>
        </p:txBody>
      </p:sp>
      <p:sp>
        <p:nvSpPr>
          <p:cNvPr id="21" name="Rectangle 10">
            <a:extLst>
              <a:ext uri="{FF2B5EF4-FFF2-40B4-BE49-F238E27FC236}">
                <a16:creationId xmlns:a16="http://schemas.microsoft.com/office/drawing/2014/main" id="{EC12C04D-D1CC-18C5-290E-7BD52325954E}"/>
              </a:ext>
            </a:extLst>
          </p:cNvPr>
          <p:cNvSpPr>
            <a:spLocks noChangeArrowheads="1"/>
          </p:cNvSpPr>
          <p:nvPr/>
        </p:nvSpPr>
        <p:spPr bwMode="auto">
          <a:xfrm>
            <a:off x="363796" y="1627307"/>
            <a:ext cx="3952568" cy="2739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mj-lt"/>
              </a:rPr>
              <a:t>Core Functions: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err="1">
                <a:ln>
                  <a:noFill/>
                </a:ln>
                <a:solidFill>
                  <a:schemeClr val="tx1"/>
                </a:solidFill>
                <a:effectLst/>
                <a:latin typeface="+mj-lt"/>
              </a:rPr>
              <a:t>encode_message</a:t>
            </a:r>
            <a:r>
              <a:rPr kumimoji="0" lang="en-US" altLang="en-US" sz="1400" b="1" i="0" u="none" strike="noStrike" cap="none" normalizeH="0" baseline="0" dirty="0">
                <a:ln>
                  <a:noFill/>
                </a:ln>
                <a:solidFill>
                  <a:schemeClr val="tx1"/>
                </a:solidFill>
                <a:effectLst/>
                <a:latin typeface="+mj-lt"/>
              </a:rPr>
              <a:t>(type_, data=None)</a:t>
            </a:r>
            <a:br>
              <a:rPr kumimoji="0" lang="en-US" altLang="en-US" sz="1400" b="0" i="0" u="none" strike="noStrike" cap="none" normalizeH="0" baseline="0" dirty="0">
                <a:ln>
                  <a:noFill/>
                </a:ln>
                <a:solidFill>
                  <a:schemeClr val="tx1"/>
                </a:solidFill>
                <a:effectLst/>
                <a:latin typeface="+mj-lt"/>
              </a:rPr>
            </a:br>
            <a:r>
              <a:rPr kumimoji="0" lang="en-US" altLang="en-US" sz="1400" b="0" i="0" u="none" strike="noStrike" cap="none" normalizeH="0" baseline="0" dirty="0">
                <a:ln>
                  <a:noFill/>
                </a:ln>
                <a:solidFill>
                  <a:schemeClr val="tx1"/>
                </a:solidFill>
                <a:effectLst/>
                <a:latin typeface="+mj-lt"/>
              </a:rPr>
              <a:t>Converts a message (type + optional data) into a UTF-8 encoded JSON string for transmission over sockets.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err="1">
                <a:ln>
                  <a:noFill/>
                </a:ln>
                <a:solidFill>
                  <a:schemeClr val="tx1"/>
                </a:solidFill>
                <a:effectLst/>
                <a:latin typeface="+mj-lt"/>
              </a:rPr>
              <a:t>decode_message</a:t>
            </a:r>
            <a:r>
              <a:rPr kumimoji="0" lang="en-US" altLang="en-US" sz="1400" b="1" i="0" u="none" strike="noStrike" cap="none" normalizeH="0" baseline="0" dirty="0">
                <a:ln>
                  <a:noFill/>
                </a:ln>
                <a:solidFill>
                  <a:schemeClr val="tx1"/>
                </a:solidFill>
                <a:effectLst/>
                <a:latin typeface="+mj-lt"/>
              </a:rPr>
              <a:t>(</a:t>
            </a:r>
            <a:r>
              <a:rPr kumimoji="0" lang="en-US" altLang="en-US" sz="1400" b="1" i="0" u="none" strike="noStrike" cap="none" normalizeH="0" baseline="0" dirty="0" err="1">
                <a:ln>
                  <a:noFill/>
                </a:ln>
                <a:solidFill>
                  <a:schemeClr val="tx1"/>
                </a:solidFill>
                <a:effectLst/>
                <a:latin typeface="+mj-lt"/>
              </a:rPr>
              <a:t>raw_message</a:t>
            </a:r>
            <a:r>
              <a:rPr kumimoji="0" lang="en-US" altLang="en-US" sz="1400" b="1" i="0" u="none" strike="noStrike" cap="none" normalizeH="0" baseline="0" dirty="0">
                <a:ln>
                  <a:noFill/>
                </a:ln>
                <a:solidFill>
                  <a:schemeClr val="tx1"/>
                </a:solidFill>
                <a:effectLst/>
                <a:latin typeface="+mj-lt"/>
              </a:rPr>
              <a:t>)</a:t>
            </a:r>
            <a:br>
              <a:rPr kumimoji="0" lang="en-US" altLang="en-US" sz="1400" b="0" i="0" u="none" strike="noStrike" cap="none" normalizeH="0" baseline="0" dirty="0">
                <a:ln>
                  <a:noFill/>
                </a:ln>
                <a:solidFill>
                  <a:schemeClr val="tx1"/>
                </a:solidFill>
                <a:effectLst/>
                <a:latin typeface="+mj-lt"/>
              </a:rPr>
            </a:br>
            <a:r>
              <a:rPr kumimoji="0" lang="en-US" altLang="en-US" sz="1400" b="0" i="0" u="none" strike="noStrike" cap="none" normalizeH="0" baseline="0" dirty="0">
                <a:ln>
                  <a:noFill/>
                </a:ln>
                <a:solidFill>
                  <a:schemeClr val="tx1"/>
                </a:solidFill>
                <a:effectLst/>
                <a:latin typeface="+mj-lt"/>
              </a:rPr>
              <a:t>Decodes a received JSON message from UTF-8 bytes into a Python dictionary.</a:t>
            </a:r>
            <a:br>
              <a:rPr kumimoji="0" lang="en-US" altLang="en-US" sz="1400" b="0" i="0" u="none" strike="noStrike" cap="none" normalizeH="0" baseline="0" dirty="0">
                <a:ln>
                  <a:noFill/>
                </a:ln>
                <a:solidFill>
                  <a:schemeClr val="tx1"/>
                </a:solidFill>
                <a:effectLst/>
                <a:latin typeface="+mj-lt"/>
              </a:rPr>
            </a:br>
            <a:r>
              <a:rPr kumimoji="0" lang="en-US" altLang="en-US" sz="1400" b="0" i="0" u="none" strike="noStrike" cap="none" normalizeH="0" baseline="0" dirty="0">
                <a:ln>
                  <a:noFill/>
                </a:ln>
                <a:solidFill>
                  <a:schemeClr val="tx1"/>
                </a:solidFill>
                <a:effectLst/>
                <a:latin typeface="+mj-lt"/>
              </a:rPr>
              <a:t>Handles invalid messages safely.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11">
            <a:extLst>
              <a:ext uri="{FF2B5EF4-FFF2-40B4-BE49-F238E27FC236}">
                <a16:creationId xmlns:a16="http://schemas.microsoft.com/office/drawing/2014/main" id="{8CBFC57E-5EE2-6B95-F0BB-AEF5FC88B6FF}"/>
              </a:ext>
            </a:extLst>
          </p:cNvPr>
          <p:cNvSpPr>
            <a:spLocks noChangeArrowheads="1"/>
          </p:cNvSpPr>
          <p:nvPr/>
        </p:nvSpPr>
        <p:spPr bwMode="auto">
          <a:xfrm>
            <a:off x="363796" y="4250743"/>
            <a:ext cx="4925614" cy="166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mj-lt"/>
              </a:rPr>
              <a:t>Defined Message Types: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mj-lt"/>
              </a:rPr>
              <a:t>MSG_READY → Worker is ready for a task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mj-lt"/>
              </a:rPr>
              <a:t>MSG_URL → Controller sends a URL to crawl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mj-lt"/>
              </a:rPr>
              <a:t>MSG_RESULT → Worker sends back extracted links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mj-lt"/>
              </a:rPr>
              <a:t>MSG_NO_MORE_WORK → Controller signals no more work is available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368222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91575F-4C21-47C4-8D13-EB9BE66B536F}">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342D3C2F-55A5-48C0-9D5A-95C7FF0389D0}">
  <ds:schemaRefs>
    <ds:schemaRef ds:uri="http://schemas.microsoft.com/sharepoint/v3/contenttype/forms"/>
  </ds:schemaRefs>
</ds:datastoreItem>
</file>

<file path=customXml/itemProps3.xml><?xml version="1.0" encoding="utf-8"?>
<ds:datastoreItem xmlns:ds="http://schemas.openxmlformats.org/officeDocument/2006/customXml" ds:itemID="{792209EB-3212-4116-B574-D1F56C7C49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TM04033921[[fn=Damask]]</Template>
  <TotalTime>1506</TotalTime>
  <Words>1150</Words>
  <Application>Microsoft Office PowerPoint</Application>
  <PresentationFormat>Widescreen</PresentationFormat>
  <Paragraphs>86</Paragraphs>
  <Slides>14</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Bookman Old Style</vt:lpstr>
      <vt:lpstr>Calibri</vt:lpstr>
      <vt:lpstr>Rockwell</vt:lpstr>
      <vt:lpstr>Wingdings,Sans-Serif</vt:lpstr>
      <vt:lpstr>Damask</vt:lpstr>
      <vt:lpstr>Recipe Web Crawler </vt:lpstr>
      <vt:lpstr>PowerPoint Presentation</vt:lpstr>
      <vt:lpstr>Features</vt:lpstr>
      <vt:lpstr>Controller</vt:lpstr>
      <vt:lpstr>Worker Management and Coordination</vt:lpstr>
      <vt:lpstr>PowerPoint Presentation</vt:lpstr>
      <vt:lpstr>Docker</vt:lpstr>
      <vt:lpstr>Docker EXAMPLE</vt:lpstr>
      <vt:lpstr>PROTOCOL</vt:lpstr>
      <vt:lpstr>Database Integration with SQL</vt:lpstr>
      <vt:lpstr>Database ARCHITECTURE</vt:lpstr>
      <vt:lpstr>client</vt:lpstr>
      <vt:lpstr>References</vt:lpstr>
      <vt:lpstr>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Kiara L Wilson</dc:creator>
  <cp:lastModifiedBy>Kiara L Wilson</cp:lastModifiedBy>
  <cp:revision>1</cp:revision>
  <dcterms:created xsi:type="dcterms:W3CDTF">2025-04-28T17:42:53Z</dcterms:created>
  <dcterms:modified xsi:type="dcterms:W3CDTF">2025-04-29T18:49:31Z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