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8" r:id="rId2"/>
    <p:sldId id="357" r:id="rId3"/>
    <p:sldId id="343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425" r:id="rId72"/>
    <p:sldId id="426" r:id="rId73"/>
    <p:sldId id="427" r:id="rId74"/>
    <p:sldId id="428" r:id="rId75"/>
    <p:sldId id="429" r:id="rId76"/>
    <p:sldId id="430" r:id="rId77"/>
    <p:sldId id="431" r:id="rId78"/>
    <p:sldId id="432" r:id="rId79"/>
    <p:sldId id="300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FF99"/>
    <a:srgbClr val="CCFF66"/>
    <a:srgbClr val="FF33CC"/>
    <a:srgbClr val="CC00FF"/>
    <a:srgbClr val="A41C73"/>
    <a:srgbClr val="DE8CC9"/>
    <a:srgbClr val="FBE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1149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10B4F0-D5EC-49FD-B63F-101065E36229}" type="datetimeFigureOut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7F9D90-61DB-48F6-867C-DC86A078BE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7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2FA2-F057-49D2-B1D8-A3AF782DFA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December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ACS Systems Confidential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PM101: Introduction to 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F9D90-61DB-48F6-867C-DC86A078BE2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eon2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424B1-6C45-4CE1-97FF-673F9E824061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FC27-EEC9-4B77-9062-CBFD2A554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0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eon2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30480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799"/>
            <a:ext cx="5111750" cy="4114801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143000"/>
          </a:xfrm>
        </p:spPr>
        <p:txBody>
          <a:bodyPr>
            <a:normAutofit/>
          </a:bodyPr>
          <a:lstStyle>
            <a:lvl1pPr>
              <a:defRPr sz="200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535112"/>
            <a:ext cx="2971800" cy="4027487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E4A09-07E8-45AE-AA95-FEB807239483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D408-4762-4552-A752-BFACA5C84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F450B-1300-4A29-A2A4-2E8E4C280B49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DE1D1-E9B8-44AC-B6C9-6F743FA972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2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B36F1-4230-4975-B505-0EF01560B608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A78A2-1BAD-41A6-A70B-C28D7F60DB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 rot="5400000">
            <a:off x="-3044031" y="3044031"/>
            <a:ext cx="6858000" cy="769938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rgbClr val="A41C73"/>
              </a:solidFill>
              <a:latin typeface="+mn-lt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" y="304800"/>
            <a:ext cx="18288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582863" y="3889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F0907-3C86-4F70-826F-C285CD5C9D6E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AF90-DEEC-42F6-AAF6-26C580905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41C73"/>
              </a:buClr>
              <a:buSzPct val="50000"/>
              <a:buFont typeface="Wingdings" pitchFamily="2" charset="2"/>
              <a:buChar char=""/>
              <a:defRPr/>
            </a:lvl1pPr>
            <a:lvl2pPr>
              <a:buClr>
                <a:srgbClr val="A41C73"/>
              </a:buClr>
              <a:defRPr/>
            </a:lvl2pPr>
            <a:lvl3pPr>
              <a:buClr>
                <a:srgbClr val="A41C73"/>
              </a:buClr>
              <a:defRPr/>
            </a:lvl3pPr>
            <a:lvl4pPr>
              <a:buClr>
                <a:srgbClr val="A41C73"/>
              </a:buClr>
              <a:defRPr/>
            </a:lvl4pPr>
            <a:lvl5pPr>
              <a:buClr>
                <a:srgbClr val="A41C7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D7DB-B25D-4B12-A952-0BEE57A32A00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0D51-C9D3-49FC-8A1E-CE274F574D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8F8FE-B93C-4123-B847-3DA81A94ABDC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5E61-DEB9-4789-9137-C5C755582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2CE5F-8540-4694-9246-833F93CBCA82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278B6-60B8-413A-9E18-0A2748B84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B695D-D939-4F73-8A31-40305DA9CC27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5550-456A-4723-8642-F16B2CE21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827087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6C98D-0687-4D4F-A3EE-58597B0EC3B5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0F3C-881B-4065-B93C-D5B00434A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8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F9EE-81B6-4CA8-AA3C-2EDFA7D6213E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06150-91A4-45F6-9EC0-296280B425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0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1DB25-0BDB-42EE-9489-7127876A0F42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9F92F-6A19-46B1-BD68-1449A2E039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0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A41C73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A41C73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30480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799"/>
            <a:ext cx="5111750" cy="4114801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143000"/>
          </a:xfrm>
        </p:spPr>
        <p:txBody>
          <a:bodyPr>
            <a:normAutofit/>
          </a:bodyPr>
          <a:lstStyle>
            <a:lvl1pPr>
              <a:defRPr sz="2000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535113"/>
            <a:ext cx="2971800" cy="3875088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3581400" y="304800"/>
            <a:ext cx="5105400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0350-760A-47B4-AE1C-5D0410888A17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FE4C5-BB1D-4C7F-B3B9-5E4C6D65EC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ED62B8-544A-4BBA-915D-8182766ABB95}" type="datetime1">
              <a:rPr lang="en-US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A8F426C-4FD1-4594-B654-18E0EA476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9144000" cy="1470025"/>
          </a:xfrm>
        </p:spPr>
        <p:txBody>
          <a:bodyPr/>
          <a:lstStyle/>
          <a:p>
            <a:pPr eaLnBrk="1" hangingPunct="1"/>
            <a:r>
              <a:rPr lang="en-US" b="1" dirty="0" smtClean="0"/>
              <a:t>Business Analysis Fundamentals</a:t>
            </a:r>
            <a:br>
              <a:rPr lang="en-US" b="1" dirty="0" smtClean="0"/>
            </a:br>
            <a:r>
              <a:rPr lang="en-US" b="1" dirty="0" smtClean="0"/>
              <a:t>Underlying Competencies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541818"/>
            <a:ext cx="6400800" cy="12954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February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Learning</a:t>
            </a:r>
          </a:p>
          <a:p>
            <a:r>
              <a:rPr lang="en-US" sz="2400" dirty="0"/>
              <a:t>The ability to quickly absorb new and different types of information and </a:t>
            </a:r>
            <a:r>
              <a:rPr lang="en-US" sz="2400" dirty="0" smtClean="0"/>
              <a:t>also modify </a:t>
            </a:r>
            <a:r>
              <a:rPr lang="en-US" sz="2400" dirty="0"/>
              <a:t>and adapt existing </a:t>
            </a:r>
            <a:r>
              <a:rPr lang="en-US" sz="2400" dirty="0" smtClean="0"/>
              <a:t>knowledge.</a:t>
            </a:r>
          </a:p>
          <a:p>
            <a:r>
              <a:rPr lang="en-US" sz="2400" dirty="0" smtClean="0"/>
              <a:t>Learning </a:t>
            </a:r>
            <a:r>
              <a:rPr lang="en-US" sz="2400" dirty="0"/>
              <a:t>is the process of gaining knowledge or skills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Learning techniques to consider include:</a:t>
            </a:r>
          </a:p>
          <a:p>
            <a:pPr lvl="1"/>
            <a:r>
              <a:rPr lang="en-US" sz="2000" b="1" dirty="0" smtClean="0"/>
              <a:t>Visual</a:t>
            </a:r>
            <a:r>
              <a:rPr lang="en-US" sz="2000" dirty="0"/>
              <a:t>: learning through the presentation of pictures, </a:t>
            </a:r>
            <a:r>
              <a:rPr lang="en-US" sz="2000" dirty="0" smtClean="0"/>
              <a:t>photographs, diagrams</a:t>
            </a:r>
            <a:r>
              <a:rPr lang="en-US" sz="2000" dirty="0"/>
              <a:t>, models, and videos.</a:t>
            </a:r>
          </a:p>
          <a:p>
            <a:pPr lvl="1"/>
            <a:r>
              <a:rPr lang="en-US" sz="2000" b="1" dirty="0" smtClean="0"/>
              <a:t>Auditory</a:t>
            </a:r>
            <a:r>
              <a:rPr lang="en-US" sz="2000" dirty="0"/>
              <a:t>: learning through verbal and written language and text.</a:t>
            </a:r>
          </a:p>
          <a:p>
            <a:pPr lvl="1"/>
            <a:r>
              <a:rPr lang="en-US" sz="2000" b="1" dirty="0" smtClean="0"/>
              <a:t>Kinesthetic</a:t>
            </a:r>
            <a:r>
              <a:rPr lang="en-US" sz="2000" dirty="0"/>
              <a:t>: learning by doing.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LEARNING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/>
              <a:t>Measures of effective </a:t>
            </a:r>
            <a:r>
              <a:rPr lang="en-US" sz="2300" b="1" dirty="0" smtClean="0"/>
              <a:t>Learning Include</a:t>
            </a:r>
            <a:r>
              <a:rPr lang="en-US" sz="2400" b="1" dirty="0" smtClean="0"/>
              <a:t>:</a:t>
            </a:r>
          </a:p>
          <a:p>
            <a:r>
              <a:rPr lang="en-US" sz="1800" dirty="0" smtClean="0"/>
              <a:t>Understanding </a:t>
            </a:r>
            <a:r>
              <a:rPr lang="en-US" sz="1800" dirty="0"/>
              <a:t>that learning is a process for all </a:t>
            </a:r>
            <a:r>
              <a:rPr lang="en-US" sz="1800" dirty="0" smtClean="0"/>
              <a:t>stakeholders</a:t>
            </a:r>
            <a:endParaRPr lang="en-US" sz="1800" dirty="0"/>
          </a:p>
          <a:p>
            <a:r>
              <a:rPr lang="en-US" sz="1800" dirty="0" smtClean="0"/>
              <a:t>Learning </a:t>
            </a:r>
            <a:r>
              <a:rPr lang="en-US" sz="1800" dirty="0"/>
              <a:t>the concepts presented and then demonstrating an </a:t>
            </a:r>
            <a:r>
              <a:rPr lang="en-US" sz="1800" dirty="0" smtClean="0"/>
              <a:t>understanding of them</a:t>
            </a:r>
            <a:endParaRPr lang="en-US" sz="1800" dirty="0"/>
          </a:p>
          <a:p>
            <a:r>
              <a:rPr lang="en-US" sz="1800" dirty="0" smtClean="0"/>
              <a:t>Demonstrating </a:t>
            </a:r>
            <a:r>
              <a:rPr lang="en-US" sz="1800" dirty="0"/>
              <a:t>the ability to apply concepts to new areas or </a:t>
            </a:r>
            <a:r>
              <a:rPr lang="en-US" sz="1800" dirty="0" smtClean="0"/>
              <a:t>relationships</a:t>
            </a:r>
            <a:endParaRPr lang="en-US" sz="1800" dirty="0"/>
          </a:p>
          <a:p>
            <a:r>
              <a:rPr lang="en-US" sz="1800" dirty="0" smtClean="0"/>
              <a:t>Rapidly </a:t>
            </a:r>
            <a:r>
              <a:rPr lang="en-US" sz="1800" dirty="0"/>
              <a:t>absorbing new facts, ideas, concepts, and </a:t>
            </a:r>
            <a:r>
              <a:rPr lang="en-US" sz="1800" dirty="0" smtClean="0"/>
              <a:t>opinions</a:t>
            </a:r>
          </a:p>
          <a:p>
            <a:r>
              <a:rPr lang="en-US" sz="1800" dirty="0" smtClean="0"/>
              <a:t>Effectively </a:t>
            </a:r>
            <a:r>
              <a:rPr lang="en-US" sz="1800" dirty="0"/>
              <a:t>presenting new facts, ideas, concepts, and opinions to others.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Learning – Effective measures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053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Problem Solving</a:t>
            </a:r>
          </a:p>
          <a:p>
            <a:r>
              <a:rPr lang="en-US" sz="2000" dirty="0"/>
              <a:t>Business analysts define and solve problems in order to ensure that the real</a:t>
            </a:r>
            <a:r>
              <a:rPr lang="en-US" sz="2000" dirty="0" smtClean="0"/>
              <a:t>, underlying </a:t>
            </a:r>
            <a:r>
              <a:rPr lang="en-US" sz="2000" dirty="0"/>
              <a:t>root cause of a problem is understood by all stakeholders and </a:t>
            </a:r>
            <a:r>
              <a:rPr lang="en-US" sz="2000" dirty="0" smtClean="0"/>
              <a:t>that solution </a:t>
            </a:r>
            <a:r>
              <a:rPr lang="en-US" sz="2000" dirty="0"/>
              <a:t>options address that root </a:t>
            </a:r>
            <a:r>
              <a:rPr lang="en-US" sz="2000" dirty="0" smtClean="0"/>
              <a:t>cause.</a:t>
            </a:r>
          </a:p>
          <a:p>
            <a:r>
              <a:rPr lang="en-US" sz="2000" dirty="0"/>
              <a:t>Defining a problem involves ensuring that the nature of the problem and </a:t>
            </a:r>
            <a:r>
              <a:rPr lang="en-US" sz="2000" dirty="0" smtClean="0"/>
              <a:t>any underlying </a:t>
            </a:r>
            <a:r>
              <a:rPr lang="en-US" sz="2000" dirty="0"/>
              <a:t>issues are clearly understood by all </a:t>
            </a:r>
            <a:r>
              <a:rPr lang="en-US" sz="2000" dirty="0" smtClean="0"/>
              <a:t>stakeholders.</a:t>
            </a:r>
          </a:p>
          <a:p>
            <a:r>
              <a:rPr lang="en-US" sz="2000" dirty="0"/>
              <a:t>The objectives that will be met once the problem is solved are </a:t>
            </a:r>
            <a:r>
              <a:rPr lang="en-US" sz="2000" dirty="0" smtClean="0"/>
              <a:t>clearly specified</a:t>
            </a:r>
            <a:r>
              <a:rPr lang="en-US" sz="2000" dirty="0"/>
              <a:t>, and alternative solutions are considered and possibly developed.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Problem Solving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3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/>
              <a:t>Measures of effective </a:t>
            </a:r>
            <a:r>
              <a:rPr lang="en-US" sz="2300" b="1" dirty="0" smtClean="0"/>
              <a:t>Problem Solving Include</a:t>
            </a:r>
            <a:r>
              <a:rPr lang="en-US" sz="2400" b="1" dirty="0" smtClean="0"/>
              <a:t>:</a:t>
            </a:r>
          </a:p>
          <a:p>
            <a:r>
              <a:rPr lang="en-US" sz="1800" dirty="0" smtClean="0"/>
              <a:t>Confidence </a:t>
            </a:r>
            <a:r>
              <a:rPr lang="en-US" sz="1800" dirty="0"/>
              <a:t>of the participants in the problem solving process,</a:t>
            </a:r>
          </a:p>
          <a:p>
            <a:r>
              <a:rPr lang="en-US" sz="1800" dirty="0" smtClean="0"/>
              <a:t>Selected </a:t>
            </a:r>
            <a:r>
              <a:rPr lang="en-US" sz="1800" dirty="0"/>
              <a:t>solutions meet the defined objectives and solve the root cause </a:t>
            </a:r>
            <a:r>
              <a:rPr lang="en-US" sz="1800" dirty="0" smtClean="0"/>
              <a:t>of the problem</a:t>
            </a:r>
            <a:endParaRPr lang="en-US" sz="1800" dirty="0"/>
          </a:p>
          <a:p>
            <a:r>
              <a:rPr lang="en-US" sz="1800" dirty="0" smtClean="0"/>
              <a:t>New </a:t>
            </a:r>
            <a:r>
              <a:rPr lang="en-US" sz="1800" dirty="0"/>
              <a:t>solution options can be evaluated effectively using the problem </a:t>
            </a:r>
            <a:r>
              <a:rPr lang="en-US" sz="1800" dirty="0" smtClean="0"/>
              <a:t>solving framework</a:t>
            </a:r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problem solving process avoids making decisions based on </a:t>
            </a:r>
            <a:r>
              <a:rPr lang="en-US" sz="1800" dirty="0" smtClean="0"/>
              <a:t>not validated assumptions</a:t>
            </a:r>
            <a:r>
              <a:rPr lang="en-US" sz="1800" dirty="0"/>
              <a:t>, preconceived notions, or other traps that may cause a </a:t>
            </a:r>
            <a:r>
              <a:rPr lang="en-US" sz="1800" dirty="0" smtClean="0"/>
              <a:t>Suboptimal solution </a:t>
            </a:r>
            <a:r>
              <a:rPr lang="en-US" sz="1800" dirty="0"/>
              <a:t>to be selected.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Problem Solving – Effective measures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25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Systems Thinking</a:t>
            </a:r>
          </a:p>
          <a:p>
            <a:r>
              <a:rPr lang="en-US" sz="2000" dirty="0"/>
              <a:t>Understanding how the people, processes, and technology within </a:t>
            </a:r>
            <a:r>
              <a:rPr lang="en-US" sz="2000" dirty="0" smtClean="0"/>
              <a:t>an organization </a:t>
            </a:r>
            <a:r>
              <a:rPr lang="en-US" sz="2000" dirty="0"/>
              <a:t>interact allows business analysts to understand the </a:t>
            </a:r>
            <a:r>
              <a:rPr lang="en-US" sz="2000" dirty="0" smtClean="0"/>
              <a:t>enterprise </a:t>
            </a:r>
            <a:r>
              <a:rPr lang="en-US" sz="2000" dirty="0"/>
              <a:t>from </a:t>
            </a:r>
            <a:r>
              <a:rPr lang="en-US" sz="2000" dirty="0" smtClean="0"/>
              <a:t>a holistic </a:t>
            </a:r>
            <a:r>
              <a:rPr lang="en-US" sz="2000" dirty="0"/>
              <a:t>point of </a:t>
            </a:r>
            <a:r>
              <a:rPr lang="en-US" sz="2000" dirty="0" smtClean="0"/>
              <a:t>view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term system includes the people involved, </a:t>
            </a:r>
            <a:r>
              <a:rPr lang="en-US" sz="2000" dirty="0" smtClean="0"/>
              <a:t>the interactions </a:t>
            </a:r>
            <a:r>
              <a:rPr lang="en-US" sz="2000" dirty="0"/>
              <a:t>between them, the external forces affecting their </a:t>
            </a:r>
            <a:r>
              <a:rPr lang="en-US" sz="2000" dirty="0" smtClean="0"/>
              <a:t>behavior, </a:t>
            </a:r>
            <a:r>
              <a:rPr lang="en-US" sz="2000" dirty="0"/>
              <a:t>and </a:t>
            </a:r>
            <a:r>
              <a:rPr lang="en-US" sz="2000" dirty="0" smtClean="0"/>
              <a:t>all other </a:t>
            </a:r>
            <a:r>
              <a:rPr lang="en-US" sz="2000" dirty="0"/>
              <a:t>relevant elements and factors.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Systems Thinking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8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Measures of effective use of systems thinking include:</a:t>
            </a:r>
          </a:p>
          <a:p>
            <a:r>
              <a:rPr lang="en-US" sz="2400" dirty="0" smtClean="0"/>
              <a:t>Communicating </a:t>
            </a:r>
            <a:r>
              <a:rPr lang="en-US" sz="2400" dirty="0"/>
              <a:t>how a change to a component affects the system as </a:t>
            </a:r>
            <a:r>
              <a:rPr lang="en-US" sz="2400" dirty="0" smtClean="0"/>
              <a:t>a whole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Communicating </a:t>
            </a:r>
            <a:r>
              <a:rPr lang="en-US" sz="2400" dirty="0"/>
              <a:t>how a change to a system affects the environment it is </a:t>
            </a:r>
            <a:r>
              <a:rPr lang="en-US" sz="2400" dirty="0" smtClean="0"/>
              <a:t>in.</a:t>
            </a:r>
            <a:endParaRPr lang="en-US" sz="2400" dirty="0"/>
          </a:p>
          <a:p>
            <a:r>
              <a:rPr lang="en-US" sz="2400" dirty="0" smtClean="0"/>
              <a:t>Communicating </a:t>
            </a:r>
            <a:r>
              <a:rPr lang="en-US" sz="2400" dirty="0"/>
              <a:t>how systems adapt to internal and/or external </a:t>
            </a:r>
            <a:r>
              <a:rPr lang="en-US" sz="2400" dirty="0" smtClean="0"/>
              <a:t>pressures and </a:t>
            </a:r>
            <a:r>
              <a:rPr lang="en-US" sz="2400" dirty="0"/>
              <a:t>changes.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Systems Thinking – Effective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8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Conceptual Thinking</a:t>
            </a:r>
          </a:p>
          <a:p>
            <a:r>
              <a:rPr lang="en-US" sz="2000" dirty="0" smtClean="0"/>
              <a:t>Business </a:t>
            </a:r>
            <a:r>
              <a:rPr lang="en-US" sz="2000" dirty="0"/>
              <a:t>analysts routinely receive large amounts of detailed and </a:t>
            </a:r>
            <a:r>
              <a:rPr lang="en-US" sz="2000" dirty="0" smtClean="0"/>
              <a:t>potentially disparate </a:t>
            </a:r>
            <a:r>
              <a:rPr lang="en-US" sz="2000" dirty="0"/>
              <a:t>information</a:t>
            </a:r>
            <a:r>
              <a:rPr lang="en-US" sz="2000" dirty="0" smtClean="0"/>
              <a:t>. Business Analysts apply </a:t>
            </a:r>
            <a:r>
              <a:rPr lang="en-US" sz="2000" dirty="0"/>
              <a:t>conceptual thinking skills to find ways </a:t>
            </a:r>
            <a:r>
              <a:rPr lang="en-US" sz="2000" dirty="0" smtClean="0"/>
              <a:t>to understand </a:t>
            </a:r>
            <a:r>
              <a:rPr lang="en-US" sz="2000" dirty="0"/>
              <a:t>how that information fits into a larger picture and what details </a:t>
            </a:r>
            <a:r>
              <a:rPr lang="en-US" sz="2000" dirty="0" smtClean="0"/>
              <a:t>are important</a:t>
            </a:r>
            <a:r>
              <a:rPr lang="en-US" sz="2000" dirty="0"/>
              <a:t>, and to connect seemingly abstract </a:t>
            </a:r>
            <a:r>
              <a:rPr lang="en-US" sz="2000" dirty="0" smtClean="0"/>
              <a:t>information</a:t>
            </a:r>
          </a:p>
          <a:p>
            <a:endParaRPr lang="en-US" sz="2000" dirty="0" smtClean="0"/>
          </a:p>
          <a:p>
            <a:r>
              <a:rPr lang="en-US" sz="2000" dirty="0" smtClean="0"/>
              <a:t>It involves </a:t>
            </a:r>
            <a:r>
              <a:rPr lang="en-US" sz="2000" dirty="0"/>
              <a:t>understanding </a:t>
            </a:r>
            <a:r>
              <a:rPr lang="en-US" sz="2000" dirty="0" smtClean="0"/>
              <a:t>where details </a:t>
            </a:r>
            <a:r>
              <a:rPr lang="en-US" sz="2000" dirty="0"/>
              <a:t>fit into a larger context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It involves using past experiences, </a:t>
            </a:r>
            <a:r>
              <a:rPr lang="en-US" sz="2000" dirty="0" smtClean="0"/>
              <a:t>knowledge, creativity</a:t>
            </a:r>
            <a:r>
              <a:rPr lang="en-US" sz="2000" dirty="0"/>
              <a:t>, intuition, </a:t>
            </a:r>
            <a:r>
              <a:rPr lang="en-US" sz="2000" dirty="0" smtClean="0"/>
              <a:t>and </a:t>
            </a:r>
            <a:r>
              <a:rPr lang="en-US" sz="2000" dirty="0"/>
              <a:t>abstract thinking to generate alternatives, options, </a:t>
            </a:r>
            <a:r>
              <a:rPr lang="en-US" sz="2000" dirty="0" smtClean="0"/>
              <a:t>and ideas </a:t>
            </a:r>
            <a:r>
              <a:rPr lang="en-US" sz="2000" dirty="0"/>
              <a:t>that are not easily defined or related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Conceptual Thinking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2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Measures of effective use of </a:t>
            </a:r>
            <a:r>
              <a:rPr lang="en-US" sz="2400" dirty="0" smtClean="0"/>
              <a:t>Conceptual Thinking </a:t>
            </a:r>
            <a:r>
              <a:rPr lang="en-US" sz="2400" dirty="0"/>
              <a:t>include:</a:t>
            </a:r>
          </a:p>
          <a:p>
            <a:r>
              <a:rPr lang="en-US" sz="2400" dirty="0" smtClean="0"/>
              <a:t>Connecting </a:t>
            </a:r>
            <a:r>
              <a:rPr lang="en-US" sz="2400" dirty="0"/>
              <a:t>disparate information and acting to better understand </a:t>
            </a:r>
            <a:r>
              <a:rPr lang="en-US" sz="2400" dirty="0" smtClean="0"/>
              <a:t>the relationship.</a:t>
            </a:r>
            <a:endParaRPr lang="en-US" sz="2400" dirty="0"/>
          </a:p>
          <a:p>
            <a:r>
              <a:rPr lang="en-US" sz="2400" dirty="0" smtClean="0"/>
              <a:t>Confirming </a:t>
            </a:r>
            <a:r>
              <a:rPr lang="en-US" sz="2400" dirty="0"/>
              <a:t>the confidence and understanding of the concept </a:t>
            </a:r>
            <a:r>
              <a:rPr lang="en-US" sz="2400" dirty="0" smtClean="0"/>
              <a:t>being communicated </a:t>
            </a:r>
            <a:r>
              <a:rPr lang="en-US" sz="2400" dirty="0"/>
              <a:t>with </a:t>
            </a:r>
            <a:r>
              <a:rPr lang="en-US" sz="2400" dirty="0" smtClean="0"/>
              <a:t>stakeholders.</a:t>
            </a:r>
            <a:endParaRPr lang="en-US" sz="2400" dirty="0"/>
          </a:p>
          <a:p>
            <a:r>
              <a:rPr lang="en-US" sz="2400" dirty="0" smtClean="0"/>
              <a:t>Formulating </a:t>
            </a:r>
            <a:r>
              <a:rPr lang="en-US" sz="2400" dirty="0"/>
              <a:t>abstract concepts using a combination of </a:t>
            </a:r>
            <a:r>
              <a:rPr lang="en-US" sz="2400" dirty="0" smtClean="0"/>
              <a:t>information and uncertainty.</a:t>
            </a:r>
            <a:endParaRPr lang="en-US" sz="2400" dirty="0"/>
          </a:p>
          <a:p>
            <a:r>
              <a:rPr lang="en-US" sz="2400" dirty="0" smtClean="0"/>
              <a:t>Drawing </a:t>
            </a:r>
            <a:r>
              <a:rPr lang="en-US" sz="2400" dirty="0"/>
              <a:t>on past experiences to understand the situation.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Conceptual Thinking – Effective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4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Visual Thinking</a:t>
            </a:r>
          </a:p>
          <a:p>
            <a:r>
              <a:rPr lang="en-US" sz="2000" dirty="0"/>
              <a:t>The ability to communicate complex concepts and models into </a:t>
            </a:r>
            <a:r>
              <a:rPr lang="en-US" sz="2000" dirty="0" smtClean="0"/>
              <a:t>understandable visual </a:t>
            </a:r>
            <a:r>
              <a:rPr lang="en-US" sz="2000" dirty="0"/>
              <a:t>representations allows business analysts to engage stakeholders and </a:t>
            </a:r>
            <a:r>
              <a:rPr lang="en-US" sz="2000" dirty="0" smtClean="0"/>
              <a:t>help them </a:t>
            </a:r>
            <a:r>
              <a:rPr lang="en-US" sz="2000" dirty="0"/>
              <a:t>understand the concepts being presented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Visual </a:t>
            </a:r>
            <a:r>
              <a:rPr lang="en-US" sz="2000" dirty="0"/>
              <a:t>thinking skills allow business analysts to create graphical representations </a:t>
            </a:r>
            <a:r>
              <a:rPr lang="en-US" sz="2000" dirty="0" smtClean="0"/>
              <a:t>of the </a:t>
            </a:r>
            <a:r>
              <a:rPr lang="en-US" sz="2000" dirty="0"/>
              <a:t>concepts or systems being </a:t>
            </a:r>
            <a:r>
              <a:rPr lang="en-US" sz="2000" dirty="0" smtClean="0"/>
              <a:t>discussed</a:t>
            </a:r>
          </a:p>
          <a:p>
            <a:endParaRPr lang="en-US" sz="2000" dirty="0" smtClean="0"/>
          </a:p>
          <a:p>
            <a:r>
              <a:rPr lang="en-US" sz="2000" dirty="0" smtClean="0"/>
              <a:t>Visual </a:t>
            </a:r>
            <a:r>
              <a:rPr lang="en-US" sz="2000" dirty="0"/>
              <a:t>thinking is visualizing and creating simple visual concepts, </a:t>
            </a:r>
            <a:r>
              <a:rPr lang="en-US" sz="2000" dirty="0" smtClean="0"/>
              <a:t>graphics, models</a:t>
            </a:r>
            <a:r>
              <a:rPr lang="en-US" sz="2000" dirty="0"/>
              <a:t>, diagrams, and constructs to convey and integrate non-visual information.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VISUAL Thinking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Measures of effective use of </a:t>
            </a:r>
            <a:r>
              <a:rPr lang="en-US" sz="2400" dirty="0" smtClean="0"/>
              <a:t>Visual Thinking </a:t>
            </a:r>
            <a:r>
              <a:rPr lang="en-US" sz="2400" dirty="0"/>
              <a:t>include:</a:t>
            </a:r>
          </a:p>
          <a:p>
            <a:r>
              <a:rPr lang="en-US" sz="2400" dirty="0" smtClean="0"/>
              <a:t>Complex </a:t>
            </a:r>
            <a:r>
              <a:rPr lang="en-US" sz="2400" dirty="0"/>
              <a:t>information is communicated in a visual model which </a:t>
            </a:r>
            <a:r>
              <a:rPr lang="en-US" sz="2400" dirty="0" smtClean="0"/>
              <a:t>is understandable </a:t>
            </a:r>
            <a:r>
              <a:rPr lang="en-US" sz="2400" dirty="0"/>
              <a:t>by </a:t>
            </a:r>
            <a:r>
              <a:rPr lang="en-US" sz="2400" dirty="0" smtClean="0"/>
              <a:t>stakeholders.</a:t>
            </a:r>
          </a:p>
          <a:p>
            <a:r>
              <a:rPr lang="en-US" sz="2400" dirty="0" smtClean="0"/>
              <a:t>Visuals </a:t>
            </a:r>
            <a:r>
              <a:rPr lang="en-US" sz="2400" dirty="0"/>
              <a:t>allow for comparisons, pattern finding, and idea mapping </a:t>
            </a:r>
            <a:r>
              <a:rPr lang="en-US" sz="2400" dirty="0" smtClean="0"/>
              <a:t>with participants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Productivity </a:t>
            </a:r>
            <a:r>
              <a:rPr lang="en-US" sz="2400" dirty="0"/>
              <a:t>increases due to increased learning, quick memory, and </a:t>
            </a:r>
            <a:r>
              <a:rPr lang="en-US" sz="2400" dirty="0" smtClean="0"/>
              <a:t>follow through </a:t>
            </a:r>
            <a:r>
              <a:rPr lang="en-US" sz="2400" dirty="0"/>
              <a:t>from effective </a:t>
            </a:r>
            <a:r>
              <a:rPr lang="en-US" sz="2400" dirty="0" smtClean="0"/>
              <a:t>visuals.</a:t>
            </a:r>
            <a:endParaRPr lang="en-US" sz="2400" dirty="0"/>
          </a:p>
          <a:p>
            <a:r>
              <a:rPr lang="en-US" sz="2400" dirty="0" smtClean="0"/>
              <a:t>Stakeholders </a:t>
            </a:r>
            <a:r>
              <a:rPr lang="en-US" sz="2400" dirty="0"/>
              <a:t>are engaged at a deeper level than with text </a:t>
            </a:r>
            <a:r>
              <a:rPr lang="en-US" sz="2400" dirty="0" smtClean="0"/>
              <a:t>alone.</a:t>
            </a:r>
          </a:p>
          <a:p>
            <a:r>
              <a:rPr lang="en-US" sz="2400" dirty="0" smtClean="0"/>
              <a:t>Stakeholders </a:t>
            </a:r>
            <a:r>
              <a:rPr lang="en-US" sz="2400" dirty="0"/>
              <a:t>understand critical information which may have been missed </a:t>
            </a:r>
            <a:r>
              <a:rPr lang="en-US" sz="2400" dirty="0" smtClean="0"/>
              <a:t>if presented </a:t>
            </a:r>
            <a:r>
              <a:rPr lang="en-US" sz="2400" dirty="0"/>
              <a:t>in textual content alone.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visual Thinking – Effective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training the participants should be able to:</a:t>
            </a:r>
          </a:p>
          <a:p>
            <a:pPr lvl="1"/>
            <a:r>
              <a:rPr lang="en-US" dirty="0" smtClean="0"/>
              <a:t>Identify the Underlying Competencies that support business Analysis.</a:t>
            </a:r>
          </a:p>
          <a:p>
            <a:pPr lvl="1"/>
            <a:r>
              <a:rPr lang="en-US" dirty="0" smtClean="0"/>
              <a:t>Identify why each of the Underlying Competencies are important for a Business Analyst.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core competencies of </a:t>
            </a:r>
            <a:r>
              <a:rPr lang="en-US" sz="2400" dirty="0" smtClean="0"/>
              <a:t>behavioral </a:t>
            </a:r>
            <a:r>
              <a:rPr lang="en-US" sz="2400" dirty="0"/>
              <a:t>characteristics focus on the skills </a:t>
            </a:r>
            <a:r>
              <a:rPr lang="en-US" sz="2400" dirty="0" smtClean="0"/>
              <a:t>and behaviors </a:t>
            </a:r>
            <a:r>
              <a:rPr lang="en-US" sz="2400" dirty="0"/>
              <a:t>that allow a business analyst to gain the trust and respect </a:t>
            </a:r>
            <a:r>
              <a:rPr lang="en-US" sz="2400" dirty="0" smtClean="0"/>
              <a:t>of stakeholders.</a:t>
            </a:r>
          </a:p>
          <a:p>
            <a:endParaRPr lang="en-US" sz="2400" dirty="0" smtClean="0"/>
          </a:p>
          <a:p>
            <a:r>
              <a:rPr lang="en-US" sz="2400" dirty="0" smtClean="0"/>
              <a:t>Business </a:t>
            </a:r>
            <a:r>
              <a:rPr lang="en-US" sz="2400" dirty="0"/>
              <a:t>analysts do this by consistently acting in an ethical </a:t>
            </a:r>
            <a:r>
              <a:rPr lang="en-US" sz="2400" dirty="0" smtClean="0"/>
              <a:t>manner, completing </a:t>
            </a:r>
            <a:r>
              <a:rPr lang="en-US" sz="2400" dirty="0"/>
              <a:t>tasks on time and to expectations, efficiently delivering quality results</a:t>
            </a:r>
            <a:r>
              <a:rPr lang="en-US" sz="2400" dirty="0" smtClean="0"/>
              <a:t>, and </a:t>
            </a:r>
            <a:r>
              <a:rPr lang="en-US" sz="2400" dirty="0"/>
              <a:t>demonstrating adaptability to changing needs and circumstances.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Behavioral characteristics</a:t>
            </a:r>
            <a:endParaRPr lang="en-US" sz="20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Analytical Thinking and Problem Solving core </a:t>
            </a:r>
            <a:r>
              <a:rPr lang="en-US" sz="2400" dirty="0" smtClean="0"/>
              <a:t>Competencies </a:t>
            </a:r>
            <a:r>
              <a:rPr lang="en-US" sz="2400" dirty="0"/>
              <a:t>include:</a:t>
            </a:r>
          </a:p>
          <a:p>
            <a:r>
              <a:rPr lang="en-US" sz="2400" dirty="0" smtClean="0"/>
              <a:t>Ethics</a:t>
            </a:r>
            <a:endParaRPr lang="en-US" sz="2400" dirty="0"/>
          </a:p>
          <a:p>
            <a:r>
              <a:rPr lang="en-US" sz="2400" dirty="0" smtClean="0"/>
              <a:t>Personal Accountability</a:t>
            </a:r>
            <a:endParaRPr lang="en-US" sz="2400" dirty="0"/>
          </a:p>
          <a:p>
            <a:r>
              <a:rPr lang="en-US" sz="2400" dirty="0" smtClean="0"/>
              <a:t>Trustworthiness</a:t>
            </a:r>
            <a:endParaRPr lang="en-US" sz="2400" dirty="0"/>
          </a:p>
          <a:p>
            <a:r>
              <a:rPr lang="en-US" sz="2400" dirty="0" smtClean="0"/>
              <a:t>Organization and Time Management</a:t>
            </a:r>
            <a:endParaRPr lang="en-US" sz="2400" dirty="0"/>
          </a:p>
          <a:p>
            <a:r>
              <a:rPr lang="en-US" sz="2400" dirty="0" smtClean="0"/>
              <a:t>Adaptability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</a:t>
            </a:r>
            <a:r>
              <a:rPr lang="en-US" sz="2000" b="1" dirty="0" smtClean="0"/>
              <a:t>characteristics Core Competencies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Ethics</a:t>
            </a:r>
          </a:p>
          <a:p>
            <a:r>
              <a:rPr lang="en-US" sz="2000" dirty="0"/>
              <a:t>Behaving ethically and thinking of ethical impacts on others allows </a:t>
            </a:r>
            <a:r>
              <a:rPr lang="en-US" sz="2000" dirty="0" smtClean="0"/>
              <a:t>business analysts </a:t>
            </a:r>
            <a:r>
              <a:rPr lang="en-US" sz="2000" dirty="0"/>
              <a:t>to earn the respect of the stakeholders. </a:t>
            </a:r>
            <a:endParaRPr lang="en-US" sz="2000" dirty="0" smtClean="0"/>
          </a:p>
          <a:p>
            <a:r>
              <a:rPr lang="en-US" sz="2000" dirty="0"/>
              <a:t>The ability to recognize when </a:t>
            </a:r>
            <a:r>
              <a:rPr lang="en-US" sz="2000" dirty="0" smtClean="0"/>
              <a:t>a proposed </a:t>
            </a:r>
            <a:r>
              <a:rPr lang="en-US" sz="2000" dirty="0"/>
              <a:t>solution or requirement may present ethical difficulties to </a:t>
            </a:r>
            <a:r>
              <a:rPr lang="en-US" sz="2000" dirty="0" smtClean="0"/>
              <a:t>an organization </a:t>
            </a:r>
            <a:r>
              <a:rPr lang="en-US" sz="2000" dirty="0"/>
              <a:t>or its stakeholders is an important consideration that </a:t>
            </a:r>
            <a:r>
              <a:rPr lang="en-US" sz="2000" dirty="0" smtClean="0"/>
              <a:t>business analysts </a:t>
            </a:r>
            <a:r>
              <a:rPr lang="en-US" sz="2000" dirty="0"/>
              <a:t>can use to help reduce exposure </a:t>
            </a:r>
            <a:r>
              <a:rPr lang="en-US" sz="2000" dirty="0" smtClean="0"/>
              <a:t>to risk.</a:t>
            </a:r>
          </a:p>
          <a:p>
            <a:r>
              <a:rPr lang="en-US" sz="2000" dirty="0"/>
              <a:t>Ethics require an understanding and focus on fairness, consideration, and </a:t>
            </a:r>
            <a:r>
              <a:rPr lang="en-US" sz="2000" dirty="0" smtClean="0"/>
              <a:t>moral behavior </a:t>
            </a:r>
            <a:r>
              <a:rPr lang="en-US" sz="2000" dirty="0"/>
              <a:t>through business analysis activities and relationships.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Ethics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Measures of effective ethical </a:t>
            </a:r>
            <a:r>
              <a:rPr lang="en-US" sz="2400" b="1" dirty="0" smtClean="0"/>
              <a:t>behavior </a:t>
            </a:r>
            <a:r>
              <a:rPr lang="en-US" sz="2400" b="1" dirty="0"/>
              <a:t>include:</a:t>
            </a:r>
          </a:p>
          <a:p>
            <a:r>
              <a:rPr lang="en-US" sz="2000" dirty="0" smtClean="0"/>
              <a:t>Prompt </a:t>
            </a:r>
            <a:r>
              <a:rPr lang="en-US" sz="2000" dirty="0"/>
              <a:t>identification and resolution of ethical </a:t>
            </a:r>
            <a:r>
              <a:rPr lang="en-US" sz="2000" dirty="0" smtClean="0"/>
              <a:t>dilemmas.</a:t>
            </a:r>
            <a:endParaRPr lang="en-US" sz="2000" dirty="0"/>
          </a:p>
          <a:p>
            <a:r>
              <a:rPr lang="en-US" sz="2000" dirty="0" smtClean="0"/>
              <a:t>Feedback </a:t>
            </a:r>
            <a:r>
              <a:rPr lang="en-US" sz="2000" dirty="0"/>
              <a:t>from stakeholders confirming they feel </a:t>
            </a:r>
            <a:r>
              <a:rPr lang="en-US" sz="2000" dirty="0" smtClean="0"/>
              <a:t>decisions </a:t>
            </a:r>
            <a:r>
              <a:rPr lang="en-US" sz="2000" dirty="0"/>
              <a:t>and actions </a:t>
            </a:r>
            <a:r>
              <a:rPr lang="en-US" sz="2000" dirty="0" smtClean="0"/>
              <a:t>are transparent </a:t>
            </a:r>
            <a:r>
              <a:rPr lang="en-US" sz="2000" dirty="0"/>
              <a:t>and </a:t>
            </a:r>
            <a:r>
              <a:rPr lang="en-US" sz="2000" dirty="0" smtClean="0"/>
              <a:t>fair.</a:t>
            </a:r>
          </a:p>
          <a:p>
            <a:r>
              <a:rPr lang="en-US" sz="2000" dirty="0" smtClean="0"/>
              <a:t>Decisions are made </a:t>
            </a:r>
            <a:r>
              <a:rPr lang="en-US" sz="2000" dirty="0"/>
              <a:t>with consideration of the interests of all </a:t>
            </a:r>
            <a:r>
              <a:rPr lang="en-US" sz="2000" dirty="0" smtClean="0"/>
              <a:t>stakeholders.</a:t>
            </a:r>
            <a:endParaRPr lang="en-US" sz="2000" dirty="0"/>
          </a:p>
          <a:p>
            <a:r>
              <a:rPr lang="en-US" sz="2000" dirty="0" smtClean="0"/>
              <a:t>Reasoning </a:t>
            </a:r>
            <a:r>
              <a:rPr lang="en-US" sz="2000" dirty="0"/>
              <a:t>for decisions that is clearly articulated and understood,</a:t>
            </a:r>
          </a:p>
          <a:p>
            <a:r>
              <a:rPr lang="en-US" sz="2000" dirty="0" smtClean="0"/>
              <a:t>Full </a:t>
            </a:r>
            <a:r>
              <a:rPr lang="en-US" sz="2000" dirty="0"/>
              <a:t>and prompt disclosure of potential conflicts of </a:t>
            </a:r>
            <a:r>
              <a:rPr lang="en-US" sz="2000" dirty="0" smtClean="0"/>
              <a:t>interest.</a:t>
            </a:r>
            <a:endParaRPr lang="en-US" sz="2000" dirty="0"/>
          </a:p>
          <a:p>
            <a:r>
              <a:rPr lang="en-US" sz="2000" dirty="0" smtClean="0"/>
              <a:t>Honesty </a:t>
            </a:r>
            <a:r>
              <a:rPr lang="en-US" sz="2000" dirty="0"/>
              <a:t>regarding one's abilities, the performance of one's work, </a:t>
            </a:r>
            <a:r>
              <a:rPr lang="en-US" sz="2000" dirty="0" smtClean="0"/>
              <a:t>and accepting </a:t>
            </a:r>
            <a:r>
              <a:rPr lang="en-US" sz="2000" dirty="0"/>
              <a:t>responsibility for failures or errors.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Ethics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Personal Accountability</a:t>
            </a:r>
          </a:p>
          <a:p>
            <a:r>
              <a:rPr lang="en-US" sz="2000" dirty="0"/>
              <a:t>Personal accountability is important for a business analyst because it </a:t>
            </a:r>
            <a:r>
              <a:rPr lang="en-US" sz="2000" dirty="0" smtClean="0"/>
              <a:t>ensures business </a:t>
            </a:r>
            <a:r>
              <a:rPr lang="en-US" sz="2000" dirty="0"/>
              <a:t>analysis tasks are completed on time and to the expectations </a:t>
            </a:r>
            <a:r>
              <a:rPr lang="en-US" sz="2000" dirty="0" smtClean="0"/>
              <a:t>of colleagues </a:t>
            </a:r>
            <a:r>
              <a:rPr lang="en-US" sz="2000" dirty="0"/>
              <a:t>and stakeholders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It enables the business analyst to establish </a:t>
            </a:r>
            <a:r>
              <a:rPr lang="en-US" sz="2000" dirty="0" smtClean="0"/>
              <a:t>credibility by </a:t>
            </a:r>
            <a:r>
              <a:rPr lang="en-US" sz="2000" dirty="0"/>
              <a:t>ensuring that business analysis efforts meet the needs of the business.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Personal accountability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Measures of effective </a:t>
            </a:r>
            <a:r>
              <a:rPr lang="en-US" sz="2400" b="1" dirty="0" smtClean="0"/>
              <a:t>Personal Accountability </a:t>
            </a:r>
            <a:r>
              <a:rPr lang="en-US" sz="2400" b="1" dirty="0"/>
              <a:t>include:</a:t>
            </a:r>
          </a:p>
          <a:p>
            <a:r>
              <a:rPr lang="en-US" sz="2000" dirty="0" smtClean="0"/>
              <a:t>Work </a:t>
            </a:r>
            <a:r>
              <a:rPr lang="en-US" sz="2000" dirty="0"/>
              <a:t>effort is planned and easily articulated to </a:t>
            </a:r>
            <a:r>
              <a:rPr lang="en-US" sz="2000" dirty="0" smtClean="0"/>
              <a:t>others.</a:t>
            </a:r>
            <a:endParaRPr lang="en-US" sz="2000" dirty="0"/>
          </a:p>
          <a:p>
            <a:r>
              <a:rPr lang="en-US" sz="2000" dirty="0" smtClean="0"/>
              <a:t>Work </a:t>
            </a:r>
            <a:r>
              <a:rPr lang="en-US" sz="2000" dirty="0"/>
              <a:t>is completed as planned or re-planned with sufficient reasoning </a:t>
            </a:r>
            <a:r>
              <a:rPr lang="en-US" sz="2000" dirty="0" smtClean="0"/>
              <a:t>and lead time.</a:t>
            </a:r>
            <a:endParaRPr lang="en-US" sz="2000" dirty="0"/>
          </a:p>
          <a:p>
            <a:r>
              <a:rPr lang="en-US" sz="2000" dirty="0" smtClean="0"/>
              <a:t>Status </a:t>
            </a:r>
            <a:r>
              <a:rPr lang="en-US" sz="2000" dirty="0"/>
              <a:t>of both planned and unplanned work is </a:t>
            </a:r>
            <a:r>
              <a:rPr lang="en-US" sz="2000" dirty="0" smtClean="0"/>
              <a:t>known.</a:t>
            </a:r>
            <a:endParaRPr lang="en-US" sz="2000" dirty="0"/>
          </a:p>
          <a:p>
            <a:r>
              <a:rPr lang="en-US" sz="2000" dirty="0" smtClean="0"/>
              <a:t>Stakeholders </a:t>
            </a:r>
            <a:r>
              <a:rPr lang="en-US" sz="2000" dirty="0"/>
              <a:t>feel that work is </a:t>
            </a:r>
            <a:r>
              <a:rPr lang="en-US" sz="2000" dirty="0" smtClean="0"/>
              <a:t>organized.</a:t>
            </a:r>
            <a:endParaRPr lang="en-US" sz="2000" dirty="0"/>
          </a:p>
          <a:p>
            <a:r>
              <a:rPr lang="en-US" sz="2000" dirty="0" smtClean="0"/>
              <a:t>Risks </a:t>
            </a:r>
            <a:r>
              <a:rPr lang="en-US" sz="2000" dirty="0"/>
              <a:t>and issues are identified and appropriately acted </a:t>
            </a:r>
            <a:r>
              <a:rPr lang="en-US" sz="2000" dirty="0" smtClean="0"/>
              <a:t>on.</a:t>
            </a:r>
            <a:endParaRPr lang="en-US" sz="2000" dirty="0"/>
          </a:p>
          <a:p>
            <a:r>
              <a:rPr lang="en-US" sz="2000" dirty="0" smtClean="0"/>
              <a:t>Completely </a:t>
            </a:r>
            <a:r>
              <a:rPr lang="en-US" sz="2000" dirty="0"/>
              <a:t>traceable requirements are delivered on time, and </a:t>
            </a:r>
            <a:r>
              <a:rPr lang="en-US" sz="2000" dirty="0" smtClean="0"/>
              <a:t>stakeholder needs </a:t>
            </a:r>
            <a:r>
              <a:rPr lang="en-US" sz="2000" dirty="0"/>
              <a:t>are met.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Personal accountability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Trustworthiness</a:t>
            </a:r>
          </a:p>
          <a:p>
            <a:r>
              <a:rPr lang="en-US" sz="2000" dirty="0"/>
              <a:t>Earning the trust of stakeholders helps business analysts elicit business </a:t>
            </a:r>
            <a:r>
              <a:rPr lang="en-US" sz="2000" dirty="0" smtClean="0"/>
              <a:t>analysis information </a:t>
            </a:r>
            <a:r>
              <a:rPr lang="en-US" sz="2000" dirty="0"/>
              <a:t>around sensitive issues and enables them to help stakeholders </a:t>
            </a:r>
            <a:r>
              <a:rPr lang="en-US" sz="2000" dirty="0" smtClean="0"/>
              <a:t>have confidence </a:t>
            </a:r>
            <a:r>
              <a:rPr lang="en-US" sz="2000" dirty="0"/>
              <a:t>that their recommendations will be evaluated properly and fairly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Trustworthiness </a:t>
            </a:r>
            <a:r>
              <a:rPr lang="en-US" sz="2000" dirty="0"/>
              <a:t>is the perception that one is worthy of trust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 business </a:t>
            </a:r>
            <a:r>
              <a:rPr lang="en-US" sz="2000" dirty="0" smtClean="0"/>
              <a:t>analyst being </a:t>
            </a:r>
            <a:r>
              <a:rPr lang="en-US" sz="2000" dirty="0"/>
              <a:t>considered trustworthy may offset the natural fear of change </a:t>
            </a:r>
            <a:r>
              <a:rPr lang="en-US" sz="2000" dirty="0" smtClean="0"/>
              <a:t>experienced by </a:t>
            </a:r>
            <a:r>
              <a:rPr lang="en-US" sz="2000" dirty="0"/>
              <a:t>many stakeholders.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Trustworthiness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Measures of effective trustworthiness include:</a:t>
            </a:r>
          </a:p>
          <a:p>
            <a:r>
              <a:rPr lang="en-US" sz="2000" dirty="0" smtClean="0"/>
              <a:t>Stakeholders </a:t>
            </a:r>
            <a:r>
              <a:rPr lang="en-US" sz="2000" dirty="0"/>
              <a:t>involve the business analyst in discussions and </a:t>
            </a:r>
            <a:r>
              <a:rPr lang="en-US" sz="2000" dirty="0" smtClean="0"/>
              <a:t>decision making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Stakeholders </a:t>
            </a:r>
            <a:r>
              <a:rPr lang="en-US" sz="2000" dirty="0"/>
              <a:t>bring issues and concerns to the business </a:t>
            </a:r>
            <a:r>
              <a:rPr lang="en-US" sz="2000" dirty="0" smtClean="0"/>
              <a:t>analyst.</a:t>
            </a:r>
            <a:endParaRPr lang="en-US" sz="2000" dirty="0"/>
          </a:p>
          <a:p>
            <a:r>
              <a:rPr lang="en-US" sz="2000" dirty="0" smtClean="0"/>
              <a:t>Stakeholders </a:t>
            </a:r>
            <a:r>
              <a:rPr lang="en-US" sz="2000" dirty="0"/>
              <a:t>are willing to discuss difficult or controversial topics with </a:t>
            </a:r>
            <a:r>
              <a:rPr lang="en-US" sz="2000" dirty="0" smtClean="0"/>
              <a:t>the business analyst.</a:t>
            </a:r>
            <a:endParaRPr lang="en-US" sz="2000" dirty="0"/>
          </a:p>
          <a:p>
            <a:r>
              <a:rPr lang="en-US" sz="2000" dirty="0" smtClean="0"/>
              <a:t>Stakeholders </a:t>
            </a:r>
            <a:r>
              <a:rPr lang="en-US" sz="2000" dirty="0"/>
              <a:t>do not blame the business analyst when problems occur</a:t>
            </a:r>
            <a:r>
              <a:rPr lang="en-US" sz="2000" dirty="0" smtClean="0"/>
              <a:t>, stakeholders </a:t>
            </a:r>
            <a:r>
              <a:rPr lang="en-US" sz="2000" dirty="0"/>
              <a:t>respect the business analyst's ideas and </a:t>
            </a:r>
            <a:r>
              <a:rPr lang="en-US" sz="2000" dirty="0" smtClean="0"/>
              <a:t>referrals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Stakeholders </a:t>
            </a:r>
            <a:r>
              <a:rPr lang="en-US" sz="2000" dirty="0"/>
              <a:t>respond to the business analyst's referrals with </a:t>
            </a:r>
            <a:r>
              <a:rPr lang="en-US" sz="2000" dirty="0" smtClean="0"/>
              <a:t>positive feedback</a:t>
            </a:r>
            <a:r>
              <a:rPr lang="en-US" sz="2000" dirty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trustworthiness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Organization and Time Management</a:t>
            </a:r>
            <a:endParaRPr lang="en-US" sz="2400" b="1" dirty="0" smtClean="0"/>
          </a:p>
          <a:p>
            <a:r>
              <a:rPr lang="en-US" sz="2000" dirty="0"/>
              <a:t>Organization and time management skills help business analysts perform </a:t>
            </a:r>
            <a:r>
              <a:rPr lang="en-US" sz="2000" dirty="0" smtClean="0"/>
              <a:t>tasks effectively </a:t>
            </a:r>
            <a:r>
              <a:rPr lang="en-US" sz="2000" dirty="0"/>
              <a:t>and use work time efficiently.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Organization and time management involves the ability to prioritize </a:t>
            </a:r>
            <a:r>
              <a:rPr lang="en-US" sz="2000" dirty="0" smtClean="0"/>
              <a:t>tasks, perform </a:t>
            </a:r>
            <a:r>
              <a:rPr lang="en-US" sz="2000" dirty="0"/>
              <a:t>them efficiently, and manage time effectively.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Techniques of organization include establishing short- and long-term goals</a:t>
            </a:r>
            <a:r>
              <a:rPr lang="en-US" sz="2000" dirty="0" smtClean="0"/>
              <a:t>, action </a:t>
            </a:r>
            <a:r>
              <a:rPr lang="en-US" sz="2000" dirty="0"/>
              <a:t>plans, prioritizing tasks, and utilizing a checklist.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Organization and Time Management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Measures of effective </a:t>
            </a:r>
            <a:r>
              <a:rPr lang="en-US" sz="1600" b="1" dirty="0" smtClean="0"/>
              <a:t>Organization and Time management include</a:t>
            </a:r>
            <a:r>
              <a:rPr lang="en-US" sz="1600" b="1" dirty="0"/>
              <a:t>:</a:t>
            </a:r>
          </a:p>
          <a:p>
            <a:r>
              <a:rPr lang="en-US" sz="1700" dirty="0" smtClean="0"/>
              <a:t>The </a:t>
            </a:r>
            <a:r>
              <a:rPr lang="en-US" sz="1700" dirty="0"/>
              <a:t>ability to produce deliverables in a timely manner</a:t>
            </a:r>
            <a:r>
              <a:rPr lang="en-US" sz="1700" dirty="0" smtClean="0"/>
              <a:t>,</a:t>
            </a:r>
          </a:p>
          <a:p>
            <a:r>
              <a:rPr lang="en-US" sz="1700" dirty="0" smtClean="0"/>
              <a:t>Stakeholders </a:t>
            </a:r>
            <a:r>
              <a:rPr lang="en-US" sz="1700" dirty="0"/>
              <a:t>feel that the business analyst focuses on the correct tasks </a:t>
            </a:r>
            <a:r>
              <a:rPr lang="en-US" sz="1700" dirty="0" smtClean="0"/>
              <a:t>at the </a:t>
            </a:r>
            <a:r>
              <a:rPr lang="en-US" sz="1700" dirty="0"/>
              <a:t>right </a:t>
            </a:r>
            <a:r>
              <a:rPr lang="en-US" sz="1700" dirty="0" smtClean="0"/>
              <a:t>time</a:t>
            </a:r>
            <a:endParaRPr lang="en-US" sz="1700" dirty="0"/>
          </a:p>
          <a:p>
            <a:r>
              <a:rPr lang="en-US" sz="1700" dirty="0" smtClean="0"/>
              <a:t>Schedule </a:t>
            </a:r>
            <a:r>
              <a:rPr lang="en-US" sz="1700" dirty="0"/>
              <a:t>of work effort and deadlines is managed and communicated </a:t>
            </a:r>
            <a:r>
              <a:rPr lang="en-US" sz="1700" dirty="0" smtClean="0"/>
              <a:t>to stakeholders</a:t>
            </a:r>
            <a:r>
              <a:rPr lang="en-US" sz="1700" dirty="0"/>
              <a:t>,</a:t>
            </a:r>
          </a:p>
          <a:p>
            <a:r>
              <a:rPr lang="en-US" sz="1700" dirty="0" smtClean="0"/>
              <a:t>Stakeholders </a:t>
            </a:r>
            <a:r>
              <a:rPr lang="en-US" sz="1700" dirty="0"/>
              <a:t>feel their time in meetings and in reading communications </a:t>
            </a:r>
            <a:r>
              <a:rPr lang="en-US" sz="1700" dirty="0" smtClean="0"/>
              <a:t>is well </a:t>
            </a:r>
            <a:r>
              <a:rPr lang="en-US" sz="1700" dirty="0"/>
              <a:t>spent,</a:t>
            </a:r>
          </a:p>
          <a:p>
            <a:r>
              <a:rPr lang="en-US" sz="1700" dirty="0" smtClean="0"/>
              <a:t>Complete </a:t>
            </a:r>
            <a:r>
              <a:rPr lang="en-US" sz="1700" dirty="0"/>
              <a:t>preparation for meetings, interviews, and </a:t>
            </a:r>
            <a:r>
              <a:rPr lang="en-US" sz="1700" dirty="0" smtClean="0"/>
              <a:t>requirements workshops</a:t>
            </a:r>
            <a:r>
              <a:rPr lang="en-US" sz="1700" dirty="0"/>
              <a:t>,</a:t>
            </a:r>
          </a:p>
          <a:p>
            <a:r>
              <a:rPr lang="en-US" sz="1700" dirty="0" smtClean="0"/>
              <a:t>Relevant </a:t>
            </a:r>
            <a:r>
              <a:rPr lang="en-US" sz="1700" dirty="0"/>
              <a:t>business analysis information is captured, organized, </a:t>
            </a:r>
            <a:r>
              <a:rPr lang="en-US" sz="1700" dirty="0" smtClean="0"/>
              <a:t>and documented</a:t>
            </a:r>
            <a:r>
              <a:rPr lang="en-US" sz="1700" dirty="0"/>
              <a:t>,</a:t>
            </a:r>
          </a:p>
          <a:p>
            <a:r>
              <a:rPr lang="en-US" sz="1700" dirty="0" smtClean="0"/>
              <a:t>Adherence </a:t>
            </a:r>
            <a:r>
              <a:rPr lang="en-US" sz="1700" dirty="0"/>
              <a:t>to the project schedule and the meeting of deadlines</a:t>
            </a:r>
            <a:r>
              <a:rPr lang="en-US" sz="1700" dirty="0" smtClean="0"/>
              <a:t>, </a:t>
            </a:r>
          </a:p>
          <a:p>
            <a:r>
              <a:rPr lang="en-US" sz="1700" dirty="0" smtClean="0"/>
              <a:t>Provides </a:t>
            </a:r>
            <a:r>
              <a:rPr lang="en-US" sz="1700" dirty="0"/>
              <a:t>accurate, thorough, and concise information in a logical </a:t>
            </a:r>
            <a:r>
              <a:rPr lang="en-US" sz="1700" dirty="0" smtClean="0"/>
              <a:t>manner which </a:t>
            </a:r>
            <a:r>
              <a:rPr lang="en-US" sz="1700" dirty="0"/>
              <a:t>is understood by </a:t>
            </a:r>
            <a:r>
              <a:rPr lang="en-US" sz="1700" dirty="0" smtClean="0"/>
              <a:t>stakeholders.</a:t>
            </a:r>
            <a:endParaRPr lang="en-US" sz="1700" dirty="0"/>
          </a:p>
          <a:p>
            <a:r>
              <a:rPr lang="en-US" sz="1700" dirty="0" smtClean="0"/>
              <a:t>Maintains </a:t>
            </a:r>
            <a:r>
              <a:rPr lang="en-US" sz="1700" dirty="0"/>
              <a:t>up-to-date information on the status of each work item and </a:t>
            </a:r>
            <a:r>
              <a:rPr lang="en-US" sz="1700" dirty="0" smtClean="0"/>
              <a:t>all outstanding </a:t>
            </a:r>
            <a:r>
              <a:rPr lang="en-US" sz="1700" dirty="0"/>
              <a:t>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Organization and Time </a:t>
            </a:r>
            <a:r>
              <a:rPr lang="en-US" sz="2000" b="1" dirty="0" smtClean="0"/>
              <a:t>Management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 algn="just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5DAA-7909-4408-973D-29953AEB5A3C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02FD-58DB-4EDB-80A4-266B2CE7E1C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dirty="0" smtClean="0"/>
              <a:t>BAF &gt; IntRo to BUSINESS ANALYSIS&gt;</a:t>
            </a:r>
            <a:br>
              <a:rPr lang="en-US" sz="2000" dirty="0" smtClean="0"/>
            </a:br>
            <a:r>
              <a:rPr lang="en-US" sz="2400" b="1" dirty="0" smtClean="0"/>
              <a:t>UNDERLYING COMPETENCIES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41682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Analysis Skills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&amp; Techniques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9625" y="241904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Business Domain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Knowledge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9625" y="4390107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Interpersonal / Soft Skills &amp; Professionalism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437980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Technical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Domain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Knowledge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2" descr="https://www.ministop.co.jp/english/about/images/aeon_im001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0485"/>
            <a:ext cx="1082876" cy="52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2925" y="1859334"/>
            <a:ext cx="7586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 underlying  competencies  are  skills,  knowledge  and  personal  characteristics  that </a:t>
            </a:r>
            <a:r>
              <a:rPr lang="en-US" dirty="0" smtClean="0"/>
              <a:t> support  </a:t>
            </a:r>
            <a:r>
              <a:rPr lang="en-US" dirty="0"/>
              <a:t>the  effective  performance  of  business  analysis.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2946" y="2954950"/>
            <a:ext cx="45855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Analytical Thinking and Problem Solving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Behavior Characteristics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Business Knowledge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Communication Skills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Interaction Skills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Software Applications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5" y="3009390"/>
            <a:ext cx="2810796" cy="25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Adaptability</a:t>
            </a:r>
            <a:endParaRPr lang="en-US" sz="2400" b="1" dirty="0" smtClean="0"/>
          </a:p>
          <a:p>
            <a:r>
              <a:rPr lang="en-US" sz="2000" dirty="0"/>
              <a:t>Business analysts frequently work in rapidly changing environments and with </a:t>
            </a:r>
            <a:r>
              <a:rPr lang="en-US" sz="2000" dirty="0" smtClean="0"/>
              <a:t>a variety </a:t>
            </a:r>
            <a:r>
              <a:rPr lang="en-US" sz="2000" dirty="0"/>
              <a:t>of stakeholders. They adjust their </a:t>
            </a:r>
            <a:r>
              <a:rPr lang="en-US" sz="2000" dirty="0" smtClean="0"/>
              <a:t>behavioral </a:t>
            </a:r>
            <a:r>
              <a:rPr lang="en-US" sz="2000" dirty="0"/>
              <a:t>style and method </a:t>
            </a:r>
            <a:r>
              <a:rPr lang="en-US" sz="2000" dirty="0" smtClean="0"/>
              <a:t>of approach </a:t>
            </a:r>
            <a:r>
              <a:rPr lang="en-US" sz="2000" dirty="0"/>
              <a:t>to increase their effectiveness when interacting with </a:t>
            </a:r>
            <a:r>
              <a:rPr lang="en-US" sz="2000" dirty="0" smtClean="0"/>
              <a:t>different stakeholders</a:t>
            </a:r>
            <a:r>
              <a:rPr lang="en-US" sz="2000" dirty="0"/>
              <a:t>, organizations, and situations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Adaptability </a:t>
            </a:r>
            <a:r>
              <a:rPr lang="en-US" sz="2000" dirty="0"/>
              <a:t>is the ability to change techniques, style, methods, and approach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the event that the goals and objectives of the organization change, </a:t>
            </a:r>
            <a:r>
              <a:rPr lang="en-US" sz="2000" dirty="0" smtClean="0"/>
              <a:t>business analysts </a:t>
            </a:r>
            <a:r>
              <a:rPr lang="en-US" sz="2000" dirty="0"/>
              <a:t>respond by accepting the changes and adapting to a new mandate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business analyst adapts when the business </a:t>
            </a:r>
            <a:r>
              <a:rPr lang="en-US" sz="2000" dirty="0" smtClean="0"/>
              <a:t>or stakeholder </a:t>
            </a:r>
            <a:r>
              <a:rPr lang="en-US" sz="2000" dirty="0"/>
              <a:t>needs change, or when the context of the goal or the </a:t>
            </a:r>
            <a:r>
              <a:rPr lang="en-US" sz="2000" dirty="0" smtClean="0"/>
              <a:t>objective changes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Adaptability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/>
              <a:t>Measures of effective Adaptability</a:t>
            </a:r>
            <a:r>
              <a:rPr lang="en-US" sz="1700" b="1" dirty="0" smtClean="0"/>
              <a:t> include</a:t>
            </a:r>
            <a:r>
              <a:rPr lang="en-US" sz="1700" b="1" dirty="0"/>
              <a:t>:</a:t>
            </a:r>
          </a:p>
          <a:p>
            <a:r>
              <a:rPr lang="en-US" sz="1700" dirty="0" smtClean="0"/>
              <a:t>Demonstrating </a:t>
            </a:r>
            <a:r>
              <a:rPr lang="en-US" sz="1700" dirty="0"/>
              <a:t>the courage to act differently from others,</a:t>
            </a:r>
          </a:p>
          <a:p>
            <a:r>
              <a:rPr lang="en-US" sz="1700" dirty="0" smtClean="0"/>
              <a:t>Adapting </a:t>
            </a:r>
            <a:r>
              <a:rPr lang="en-US" sz="1700" dirty="0"/>
              <a:t>to changing conditions and environments,</a:t>
            </a:r>
          </a:p>
          <a:p>
            <a:r>
              <a:rPr lang="en-US" sz="1700" dirty="0" smtClean="0"/>
              <a:t>Valuing </a:t>
            </a:r>
            <a:r>
              <a:rPr lang="en-US" sz="1700" dirty="0"/>
              <a:t>and considering other points of view and approaches,</a:t>
            </a:r>
          </a:p>
          <a:p>
            <a:r>
              <a:rPr lang="en-US" sz="1700" dirty="0" smtClean="0"/>
              <a:t>Demonstrating </a:t>
            </a:r>
            <a:r>
              <a:rPr lang="en-US" sz="1700" dirty="0"/>
              <a:t>a positive attitude in the face of ambiguity and change,</a:t>
            </a:r>
          </a:p>
          <a:p>
            <a:r>
              <a:rPr lang="en-US" sz="1700" dirty="0" smtClean="0"/>
              <a:t>Demonstrating </a:t>
            </a:r>
            <a:r>
              <a:rPr lang="en-US" sz="1700" dirty="0"/>
              <a:t>a willingness to learn new methods, procedures, </a:t>
            </a:r>
            <a:r>
              <a:rPr lang="en-US" sz="1700" dirty="0" smtClean="0"/>
              <a:t>or techniques </a:t>
            </a:r>
            <a:r>
              <a:rPr lang="en-US" sz="1700" dirty="0"/>
              <a:t>in order to accomplish goals and objectives,</a:t>
            </a:r>
          </a:p>
          <a:p>
            <a:r>
              <a:rPr lang="en-US" sz="1700" dirty="0" smtClean="0"/>
              <a:t>Changing behavior </a:t>
            </a:r>
            <a:r>
              <a:rPr lang="en-US" sz="1700" dirty="0"/>
              <a:t>to perform effectively under changing or </a:t>
            </a:r>
            <a:r>
              <a:rPr lang="en-US" sz="1700" dirty="0" smtClean="0"/>
              <a:t>unclear conditions</a:t>
            </a:r>
            <a:r>
              <a:rPr lang="en-US" sz="1700" dirty="0"/>
              <a:t>,</a:t>
            </a:r>
          </a:p>
          <a:p>
            <a:r>
              <a:rPr lang="en-US" sz="1700" dirty="0" smtClean="0"/>
              <a:t>Acquiring </a:t>
            </a:r>
            <a:r>
              <a:rPr lang="en-US" sz="1700" dirty="0"/>
              <a:t>and applying new information and skills to address </a:t>
            </a:r>
            <a:r>
              <a:rPr lang="en-US" sz="1700" dirty="0" smtClean="0"/>
              <a:t>new challenges</a:t>
            </a:r>
            <a:r>
              <a:rPr lang="en-US" sz="1700" dirty="0"/>
              <a:t>,</a:t>
            </a:r>
          </a:p>
          <a:p>
            <a:r>
              <a:rPr lang="en-US" sz="1700" dirty="0" smtClean="0"/>
              <a:t>Acceptance </a:t>
            </a:r>
            <a:r>
              <a:rPr lang="en-US" sz="1700" dirty="0"/>
              <a:t>of having changes made to tasks, roles and project </a:t>
            </a:r>
            <a:r>
              <a:rPr lang="en-US" sz="1700" dirty="0" smtClean="0"/>
              <a:t>assignments as </a:t>
            </a:r>
            <a:r>
              <a:rPr lang="en-US" sz="1700" dirty="0"/>
              <a:t>organizational realities change,</a:t>
            </a:r>
          </a:p>
          <a:p>
            <a:r>
              <a:rPr lang="en-US" sz="1700" dirty="0" smtClean="0"/>
              <a:t>Altering </a:t>
            </a:r>
            <a:r>
              <a:rPr lang="en-US" sz="1700" dirty="0"/>
              <a:t>interpersonal style to highly diverse individuals and groups in </a:t>
            </a:r>
            <a:r>
              <a:rPr lang="en-US" sz="1700" dirty="0" smtClean="0"/>
              <a:t>a range </a:t>
            </a:r>
            <a:r>
              <a:rPr lang="en-US" sz="1700" dirty="0"/>
              <a:t>of </a:t>
            </a:r>
            <a:r>
              <a:rPr lang="en-US" sz="1700" dirty="0" smtClean="0"/>
              <a:t>situations.</a:t>
            </a:r>
            <a:endParaRPr lang="en-US" sz="1700" dirty="0"/>
          </a:p>
          <a:p>
            <a:r>
              <a:rPr lang="en-US" sz="1700" dirty="0" smtClean="0"/>
              <a:t>Evaluating </a:t>
            </a:r>
            <a:r>
              <a:rPr lang="en-US" sz="1700" dirty="0"/>
              <a:t>what worked, what did not, and what could be done </a:t>
            </a:r>
            <a:r>
              <a:rPr lang="en-US" sz="1700" dirty="0" smtClean="0"/>
              <a:t>differently next </a:t>
            </a:r>
            <a:r>
              <a:rPr lang="en-US" sz="1700" dirty="0"/>
              <a:t>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Behavioral characteristics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Adaptability</a:t>
            </a:r>
            <a:r>
              <a:rPr lang="en-US" sz="2000" b="1" dirty="0" smtClean="0"/>
              <a:t>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Business knowledge is required for the business analyst to perform </a:t>
            </a:r>
            <a:r>
              <a:rPr lang="en-US" sz="2400" dirty="0" smtClean="0"/>
              <a:t>effectively within </a:t>
            </a:r>
            <a:r>
              <a:rPr lang="en-US" sz="2400" dirty="0"/>
              <a:t>their business, industry, organization, solution, and </a:t>
            </a:r>
            <a:r>
              <a:rPr lang="en-US" sz="2400" dirty="0" smtClean="0"/>
              <a:t>methodology.</a:t>
            </a:r>
          </a:p>
          <a:p>
            <a:endParaRPr lang="en-US" sz="2400" dirty="0"/>
          </a:p>
          <a:p>
            <a:r>
              <a:rPr lang="en-US" sz="2400" dirty="0" smtClean="0"/>
              <a:t>Business knowledge </a:t>
            </a:r>
            <a:r>
              <a:rPr lang="en-US" sz="2400" dirty="0"/>
              <a:t>enables the business analyst to better understand the </a:t>
            </a:r>
            <a:r>
              <a:rPr lang="en-US" sz="2400" dirty="0" smtClean="0"/>
              <a:t>overarching concepts </a:t>
            </a:r>
            <a:r>
              <a:rPr lang="en-US" sz="2400" dirty="0"/>
              <a:t>that govern the structure, benefits, and value of the situation as </a:t>
            </a:r>
            <a:r>
              <a:rPr lang="en-US" sz="2400" dirty="0" smtClean="0"/>
              <a:t>it relates </a:t>
            </a:r>
            <a:r>
              <a:rPr lang="en-US" sz="2400" dirty="0"/>
              <a:t>to a change or a need.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Business Knowledge</a:t>
            </a:r>
            <a:endParaRPr lang="en-US" sz="20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Business Knowledge underlying competencies include:</a:t>
            </a:r>
          </a:p>
          <a:p>
            <a:r>
              <a:rPr lang="en-US" sz="2400" dirty="0" smtClean="0"/>
              <a:t>Business Acumen</a:t>
            </a:r>
            <a:endParaRPr lang="en-US" sz="2400" dirty="0"/>
          </a:p>
          <a:p>
            <a:r>
              <a:rPr lang="en-US" sz="2400" dirty="0" smtClean="0"/>
              <a:t>Industry Knowledge</a:t>
            </a:r>
            <a:endParaRPr lang="en-US" sz="2400" dirty="0"/>
          </a:p>
          <a:p>
            <a:r>
              <a:rPr lang="en-US" sz="2400" dirty="0" smtClean="0"/>
              <a:t>Organization Knowledge</a:t>
            </a:r>
            <a:endParaRPr lang="en-US" sz="2400" dirty="0"/>
          </a:p>
          <a:p>
            <a:r>
              <a:rPr lang="en-US" sz="2400" dirty="0" smtClean="0"/>
              <a:t>Solution Knowledge</a:t>
            </a:r>
            <a:endParaRPr lang="en-US" sz="2400" dirty="0"/>
          </a:p>
          <a:p>
            <a:r>
              <a:rPr lang="en-US" sz="2400" dirty="0" smtClean="0"/>
              <a:t>Methodology Knowledge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Business </a:t>
            </a:r>
            <a:r>
              <a:rPr lang="en-US" sz="2400" dirty="0" smtClean="0"/>
              <a:t>Acumen</a:t>
            </a:r>
            <a:endParaRPr lang="en-US" sz="2400" b="1" dirty="0" smtClean="0"/>
          </a:p>
          <a:p>
            <a:r>
              <a:rPr lang="en-US" sz="2000" dirty="0"/>
              <a:t>Business analysis requires an understanding of fundamental business </a:t>
            </a:r>
            <a:r>
              <a:rPr lang="en-US" sz="2000" dirty="0" smtClean="0"/>
              <a:t>principles and </a:t>
            </a:r>
            <a:r>
              <a:rPr lang="en-US" sz="2000" dirty="0"/>
              <a:t>best practices in order to ensure they are considered as solutions </a:t>
            </a:r>
            <a:r>
              <a:rPr lang="en-US" sz="2000" dirty="0" smtClean="0"/>
              <a:t>are reviewed</a:t>
            </a:r>
          </a:p>
          <a:p>
            <a:endParaRPr lang="en-US" sz="2000" dirty="0" smtClean="0"/>
          </a:p>
          <a:p>
            <a:r>
              <a:rPr lang="en-US" sz="2000" dirty="0" smtClean="0"/>
              <a:t>Business </a:t>
            </a:r>
            <a:r>
              <a:rPr lang="en-US" sz="2000" dirty="0"/>
              <a:t>acumen is the ability to understand business needs using experience </a:t>
            </a:r>
            <a:r>
              <a:rPr lang="en-US" sz="2000" dirty="0" smtClean="0"/>
              <a:t>and knowledge </a:t>
            </a:r>
            <a:r>
              <a:rPr lang="en-US" sz="2000" dirty="0"/>
              <a:t>obtained from other </a:t>
            </a:r>
            <a:r>
              <a:rPr lang="en-US" sz="2000" dirty="0" smtClean="0"/>
              <a:t>situations</a:t>
            </a:r>
          </a:p>
          <a:p>
            <a:endParaRPr lang="en-US" sz="2000" dirty="0" smtClean="0"/>
          </a:p>
          <a:p>
            <a:r>
              <a:rPr lang="en-US" sz="2000" dirty="0"/>
              <a:t>Being aware of the experiences or </a:t>
            </a:r>
            <a:r>
              <a:rPr lang="en-US" sz="2000" dirty="0" smtClean="0"/>
              <a:t>challenges encountered </a:t>
            </a:r>
            <a:r>
              <a:rPr lang="en-US" sz="2000" dirty="0"/>
              <a:t>in the past may assist a business analyst in </a:t>
            </a:r>
            <a:r>
              <a:rPr lang="en-US" sz="2000" dirty="0" smtClean="0"/>
              <a:t>determining which information </a:t>
            </a:r>
            <a:r>
              <a:rPr lang="en-US" sz="2000" dirty="0"/>
              <a:t>may be applicable to the current situation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</a:t>
            </a:r>
            <a:r>
              <a:rPr lang="en-US" sz="2000" b="1" dirty="0"/>
              <a:t>Business </a:t>
            </a:r>
            <a:r>
              <a:rPr lang="en-US" sz="2000" b="1" dirty="0" smtClean="0"/>
              <a:t>Acumen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Measures of effective Business Acumen</a:t>
            </a:r>
            <a:r>
              <a:rPr lang="en-US" sz="1800" dirty="0"/>
              <a:t> </a:t>
            </a:r>
            <a:r>
              <a:rPr lang="en-US" sz="1800" b="1" dirty="0" smtClean="0"/>
              <a:t>include</a:t>
            </a:r>
            <a:r>
              <a:rPr lang="en-US" sz="1800" b="1" dirty="0"/>
              <a:t>:</a:t>
            </a:r>
          </a:p>
          <a:p>
            <a:r>
              <a:rPr lang="en-US" sz="1800" dirty="0" smtClean="0"/>
              <a:t>Demonstrating </a:t>
            </a:r>
            <a:r>
              <a:rPr lang="en-US" sz="1800" dirty="0"/>
              <a:t>the ability to recognize potential limitations </a:t>
            </a:r>
            <a:r>
              <a:rPr lang="en-US" sz="1800" dirty="0" smtClean="0"/>
              <a:t>and opportunities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Demonstrating </a:t>
            </a:r>
            <a:r>
              <a:rPr lang="en-US" sz="1800" dirty="0"/>
              <a:t>the ability to recognize when changes to a situation </a:t>
            </a:r>
            <a:r>
              <a:rPr lang="en-US" sz="1800" dirty="0" smtClean="0"/>
              <a:t>may require </a:t>
            </a:r>
            <a:r>
              <a:rPr lang="en-US" sz="1800" dirty="0"/>
              <a:t>a change in the direction of an initiative or </a:t>
            </a:r>
            <a:r>
              <a:rPr lang="en-US" sz="1800" dirty="0" smtClean="0"/>
              <a:t>effort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Understanding </a:t>
            </a:r>
            <a:r>
              <a:rPr lang="en-US" sz="1800" dirty="0"/>
              <a:t>the risks involved and the ability to make decisions </a:t>
            </a:r>
            <a:r>
              <a:rPr lang="en-US" sz="1800" dirty="0" smtClean="0"/>
              <a:t>on managing risks.</a:t>
            </a:r>
            <a:endParaRPr lang="en-US" sz="1800" dirty="0"/>
          </a:p>
          <a:p>
            <a:r>
              <a:rPr lang="en-US" sz="1800" dirty="0" smtClean="0"/>
              <a:t>Demonstrating </a:t>
            </a:r>
            <a:r>
              <a:rPr lang="en-US" sz="1800" dirty="0"/>
              <a:t>the ability to recognize an opportunity to decrease </a:t>
            </a:r>
            <a:r>
              <a:rPr lang="en-US" sz="1800" dirty="0" smtClean="0"/>
              <a:t>expenses and </a:t>
            </a:r>
            <a:r>
              <a:rPr lang="en-US" sz="1800" dirty="0"/>
              <a:t>increase </a:t>
            </a:r>
            <a:r>
              <a:rPr lang="en-US" sz="1800" dirty="0" smtClean="0"/>
              <a:t>profits</a:t>
            </a:r>
            <a:endParaRPr lang="en-US" sz="1800" dirty="0"/>
          </a:p>
          <a:p>
            <a:r>
              <a:rPr lang="en-US" sz="1800" dirty="0" smtClean="0"/>
              <a:t>Understanding </a:t>
            </a:r>
            <a:r>
              <a:rPr lang="en-US" sz="1800" dirty="0"/>
              <a:t>the options available to address emerging changes in </a:t>
            </a:r>
            <a:r>
              <a:rPr lang="en-US" sz="1800" dirty="0" smtClean="0"/>
              <a:t>the situation</a:t>
            </a:r>
            <a:r>
              <a:rPr lang="en-US" sz="1800" dirty="0"/>
              <a:t>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</a:t>
            </a:r>
            <a:r>
              <a:rPr lang="en-US" sz="2000" b="1" dirty="0"/>
              <a:t>Business Acumen</a:t>
            </a:r>
            <a:r>
              <a:rPr lang="en-US" sz="2000" b="1" dirty="0" smtClean="0"/>
              <a:t>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Industry </a:t>
            </a:r>
            <a:r>
              <a:rPr lang="en-US" sz="2400" dirty="0" smtClean="0"/>
              <a:t>Knowledge</a:t>
            </a:r>
          </a:p>
          <a:p>
            <a:r>
              <a:rPr lang="en-US" sz="2000" dirty="0"/>
              <a:t>Industry knowledge provides the business analyst with an understanding </a:t>
            </a:r>
            <a:r>
              <a:rPr lang="en-US" sz="2000" dirty="0" smtClean="0"/>
              <a:t>of current </a:t>
            </a:r>
            <a:r>
              <a:rPr lang="en-US" sz="2000" dirty="0"/>
              <a:t>practices and activities within an industry, and </a:t>
            </a:r>
            <a:r>
              <a:rPr lang="en-US" sz="2000" dirty="0" smtClean="0"/>
              <a:t>similar </a:t>
            </a:r>
            <a:r>
              <a:rPr lang="en-US" sz="2000" dirty="0"/>
              <a:t>processes </a:t>
            </a:r>
            <a:r>
              <a:rPr lang="en-US" sz="2000" dirty="0" smtClean="0"/>
              <a:t>across industries.</a:t>
            </a:r>
          </a:p>
          <a:p>
            <a:r>
              <a:rPr lang="en-US" sz="2000" dirty="0"/>
              <a:t>Industry knowledge is an understanding of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Current trends,</a:t>
            </a:r>
          </a:p>
          <a:p>
            <a:pPr lvl="1"/>
            <a:r>
              <a:rPr lang="en-US" sz="1600" dirty="0" smtClean="0"/>
              <a:t>Market forces, market drivers,</a:t>
            </a:r>
          </a:p>
          <a:p>
            <a:pPr lvl="1"/>
            <a:r>
              <a:rPr lang="en-US" sz="1600" dirty="0" smtClean="0"/>
              <a:t>Key processes, services, products,</a:t>
            </a:r>
          </a:p>
          <a:p>
            <a:pPr lvl="1"/>
            <a:r>
              <a:rPr lang="en-US" sz="1600" dirty="0" smtClean="0"/>
              <a:t>Definitions, customer </a:t>
            </a:r>
            <a:r>
              <a:rPr lang="en-US" sz="1600" dirty="0"/>
              <a:t>segments,</a:t>
            </a:r>
          </a:p>
          <a:p>
            <a:pPr lvl="1"/>
            <a:r>
              <a:rPr lang="en-US" sz="1600" dirty="0" smtClean="0"/>
              <a:t>Suppliers, practices, regulations,</a:t>
            </a:r>
            <a:endParaRPr lang="en-US" sz="1600" dirty="0"/>
          </a:p>
          <a:p>
            <a:pPr lvl="1"/>
            <a:r>
              <a:rPr lang="en-US" sz="1600" dirty="0" smtClean="0"/>
              <a:t>Other </a:t>
            </a:r>
            <a:r>
              <a:rPr lang="en-US" sz="1600" dirty="0"/>
              <a:t>factors that impact or </a:t>
            </a:r>
            <a:r>
              <a:rPr lang="en-US" sz="1600" dirty="0" smtClean="0"/>
              <a:t>are impacted </a:t>
            </a:r>
            <a:r>
              <a:rPr lang="en-US" sz="1600" dirty="0"/>
              <a:t>by the industry </a:t>
            </a:r>
            <a:r>
              <a:rPr lang="en-US" sz="1600" dirty="0" smtClean="0"/>
              <a:t>and related </a:t>
            </a:r>
            <a:r>
              <a:rPr lang="en-US" sz="1600" dirty="0"/>
              <a:t>industries.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</a:t>
            </a:r>
            <a:r>
              <a:rPr lang="en-US" sz="2000" b="1" dirty="0"/>
              <a:t>Industry Knowledge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Measures of effective Industry Knowledge</a:t>
            </a:r>
            <a:r>
              <a:rPr lang="en-US" sz="1800" dirty="0" smtClean="0"/>
              <a:t> </a:t>
            </a:r>
            <a:r>
              <a:rPr lang="en-US" sz="1800" b="1" dirty="0" smtClean="0"/>
              <a:t>include</a:t>
            </a:r>
            <a:r>
              <a:rPr lang="en-US" sz="1800" b="1" dirty="0"/>
              <a:t>:</a:t>
            </a:r>
          </a:p>
          <a:p>
            <a:r>
              <a:rPr lang="en-US" sz="1800" dirty="0" smtClean="0"/>
              <a:t>Being </a:t>
            </a:r>
            <a:r>
              <a:rPr lang="en-US" sz="1800" dirty="0"/>
              <a:t>aware of activities within both the enterprise and the </a:t>
            </a:r>
            <a:r>
              <a:rPr lang="en-US" sz="1800" dirty="0" smtClean="0"/>
              <a:t>broader industry, </a:t>
            </a:r>
          </a:p>
          <a:p>
            <a:r>
              <a:rPr lang="en-US" sz="1800" dirty="0" smtClean="0"/>
              <a:t>Having </a:t>
            </a:r>
            <a:r>
              <a:rPr lang="en-US" sz="1800" dirty="0"/>
              <a:t>knowledge of major competitors and partners,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ability to identify key trends shaping the industry,</a:t>
            </a:r>
          </a:p>
          <a:p>
            <a:r>
              <a:rPr lang="en-US" sz="1800" dirty="0" smtClean="0"/>
              <a:t>Being </a:t>
            </a:r>
            <a:r>
              <a:rPr lang="en-US" sz="1800" dirty="0"/>
              <a:t>familiar with the largest customer segments,</a:t>
            </a:r>
          </a:p>
          <a:p>
            <a:r>
              <a:rPr lang="en-US" sz="1800" dirty="0" smtClean="0"/>
              <a:t>Having </a:t>
            </a:r>
            <a:r>
              <a:rPr lang="en-US" sz="1800" dirty="0"/>
              <a:t>knowledge of common products and product types,</a:t>
            </a:r>
          </a:p>
          <a:p>
            <a:r>
              <a:rPr lang="en-US" sz="1800" dirty="0" smtClean="0"/>
              <a:t>Being </a:t>
            </a:r>
            <a:r>
              <a:rPr lang="en-US" sz="1800" dirty="0"/>
              <a:t>knowledgeable of sources of information about the industry</a:t>
            </a:r>
            <a:r>
              <a:rPr lang="en-US" sz="1800" dirty="0" smtClean="0"/>
              <a:t>, including relevant </a:t>
            </a:r>
            <a:r>
              <a:rPr lang="en-US" sz="1800" dirty="0"/>
              <a:t>trade organizations or journals,</a:t>
            </a:r>
          </a:p>
          <a:p>
            <a:r>
              <a:rPr lang="en-US" sz="1800" dirty="0" smtClean="0"/>
              <a:t>Understanding </a:t>
            </a:r>
            <a:r>
              <a:rPr lang="en-US" sz="1800" dirty="0"/>
              <a:t>of industry specific terms, standards, processes </a:t>
            </a:r>
            <a:r>
              <a:rPr lang="en-US" sz="1800" dirty="0" smtClean="0"/>
              <a:t>and methodologies </a:t>
            </a:r>
            <a:endParaRPr lang="en-US" sz="1800" dirty="0"/>
          </a:p>
          <a:p>
            <a:r>
              <a:rPr lang="en-US" sz="1800" dirty="0" smtClean="0"/>
              <a:t>Understanding </a:t>
            </a:r>
            <a:r>
              <a:rPr lang="en-US" sz="1800" dirty="0"/>
              <a:t>of the industry regulatory </a:t>
            </a:r>
            <a:r>
              <a:rPr lang="en-US" sz="1800" dirty="0" smtClean="0"/>
              <a:t>environment 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</a:t>
            </a:r>
            <a:r>
              <a:rPr lang="en-US" sz="2000" b="1" dirty="0"/>
              <a:t>Industry </a:t>
            </a:r>
            <a:r>
              <a:rPr lang="en-US" sz="2000" b="1" dirty="0" smtClean="0"/>
              <a:t>Knowledge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Organization Knowledge</a:t>
            </a:r>
            <a:endParaRPr lang="en-US" sz="2400" dirty="0" smtClean="0"/>
          </a:p>
          <a:p>
            <a:r>
              <a:rPr lang="en-US" sz="2000" dirty="0"/>
              <a:t>Organization knowledge provides an understanding of the </a:t>
            </a:r>
            <a:r>
              <a:rPr lang="en-US" sz="2000" dirty="0" smtClean="0"/>
              <a:t>management structure </a:t>
            </a:r>
            <a:r>
              <a:rPr lang="en-US" sz="2000" dirty="0"/>
              <a:t>and business architecture of the enterprise.</a:t>
            </a:r>
            <a:endParaRPr lang="en-US" sz="2000" dirty="0" smtClean="0"/>
          </a:p>
          <a:p>
            <a:r>
              <a:rPr lang="en-US" sz="2000" dirty="0"/>
              <a:t>Organization knowledge includes an understanding of how the </a:t>
            </a:r>
            <a:r>
              <a:rPr lang="en-US" sz="2000" dirty="0" smtClean="0"/>
              <a:t>enterprise generates </a:t>
            </a:r>
            <a:r>
              <a:rPr lang="en-US" sz="2000" dirty="0"/>
              <a:t>profits, accomplishes its goals, its organizational structure, </a:t>
            </a:r>
            <a:r>
              <a:rPr lang="en-US" sz="2000" dirty="0" smtClean="0"/>
              <a:t>the relationships </a:t>
            </a:r>
            <a:r>
              <a:rPr lang="en-US" sz="2000" dirty="0"/>
              <a:t>that exist between business units, and the persons who occupy </a:t>
            </a:r>
            <a:r>
              <a:rPr lang="en-US" sz="2000" dirty="0" smtClean="0"/>
              <a:t>key stakeholder </a:t>
            </a:r>
            <a:r>
              <a:rPr lang="en-US" sz="2000" dirty="0"/>
              <a:t>positions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Organization knowledge also includes understanding </a:t>
            </a:r>
            <a:r>
              <a:rPr lang="en-US" sz="2000" dirty="0" smtClean="0"/>
              <a:t>the organization's </a:t>
            </a:r>
            <a:r>
              <a:rPr lang="en-US" sz="2000" dirty="0"/>
              <a:t>formal and informal communication channels as well as </a:t>
            </a:r>
            <a:r>
              <a:rPr lang="en-US" sz="2000" dirty="0" smtClean="0"/>
              <a:t>an awareness </a:t>
            </a:r>
            <a:r>
              <a:rPr lang="en-US" sz="2000" dirty="0"/>
              <a:t>of the internal politics that influence decision making.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</a:t>
            </a:r>
            <a:r>
              <a:rPr lang="en-US" sz="2000" b="1" dirty="0"/>
              <a:t>Organization Knowledge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Measures of effective </a:t>
            </a:r>
            <a:r>
              <a:rPr lang="en-US" sz="1800" b="1" dirty="0" smtClean="0"/>
              <a:t>Organization Knowledge</a:t>
            </a:r>
            <a:r>
              <a:rPr lang="en-US" sz="1800" dirty="0" smtClean="0"/>
              <a:t> </a:t>
            </a:r>
            <a:r>
              <a:rPr lang="en-US" sz="1800" b="1" dirty="0" smtClean="0"/>
              <a:t>include: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ability to act according to informal and formal communications </a:t>
            </a:r>
            <a:r>
              <a:rPr lang="en-US" sz="2000" dirty="0" smtClean="0"/>
              <a:t>and authority channels.</a:t>
            </a:r>
          </a:p>
          <a:p>
            <a:r>
              <a:rPr lang="en-US" sz="2000" dirty="0" smtClean="0"/>
              <a:t>Understanding </a:t>
            </a:r>
            <a:r>
              <a:rPr lang="en-US" sz="2000" dirty="0"/>
              <a:t>of terminology or jargon used in the </a:t>
            </a:r>
            <a:r>
              <a:rPr lang="en-US" sz="2000" dirty="0" smtClean="0"/>
              <a:t>organization.</a:t>
            </a:r>
          </a:p>
          <a:p>
            <a:r>
              <a:rPr lang="en-US" sz="2000" dirty="0" smtClean="0"/>
              <a:t>Understanding </a:t>
            </a:r>
            <a:r>
              <a:rPr lang="en-US" sz="2000" dirty="0"/>
              <a:t>of the </a:t>
            </a:r>
            <a:r>
              <a:rPr lang="en-US" sz="2000" dirty="0" smtClean="0"/>
              <a:t>products </a:t>
            </a:r>
            <a:r>
              <a:rPr lang="en-US" sz="2000" dirty="0"/>
              <a:t>or services offered by the </a:t>
            </a:r>
            <a:r>
              <a:rPr lang="en-US" sz="2000" dirty="0" smtClean="0"/>
              <a:t>organization.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ability to identify subject matter experts (SMEs) in the </a:t>
            </a:r>
            <a:r>
              <a:rPr lang="en-US" sz="2000" dirty="0" smtClean="0"/>
              <a:t>organization.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ability to navigate organizational relationships and politics.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Organization Knowledge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Analytical thinking and problem solving skills are required for business analysts </a:t>
            </a:r>
            <a:r>
              <a:rPr lang="en-US" sz="2400" dirty="0" smtClean="0"/>
              <a:t>to analyze </a:t>
            </a:r>
            <a:r>
              <a:rPr lang="en-US" sz="2400" dirty="0"/>
              <a:t>problems </a:t>
            </a:r>
            <a:r>
              <a:rPr lang="en-US" sz="2400" dirty="0" smtClean="0"/>
              <a:t>and opportunities </a:t>
            </a:r>
            <a:r>
              <a:rPr lang="en-US" sz="2400" dirty="0"/>
              <a:t>effectively, identify which changes </a:t>
            </a:r>
            <a:r>
              <a:rPr lang="en-US" sz="2400" dirty="0" smtClean="0"/>
              <a:t>may deliver </a:t>
            </a:r>
            <a:r>
              <a:rPr lang="en-US" sz="2400" dirty="0"/>
              <a:t>the most value, and work with stakeholders to understand the impact </a:t>
            </a:r>
            <a:r>
              <a:rPr lang="en-US" sz="2400" dirty="0" smtClean="0"/>
              <a:t>of those </a:t>
            </a:r>
            <a:r>
              <a:rPr lang="en-US" sz="2400" dirty="0"/>
              <a:t>changes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Supports effective identification of business problems, assessment of proposed solutions to those problems, and understanding the needs of stakeholders.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Solving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Solution Knowledge</a:t>
            </a:r>
            <a:endParaRPr lang="en-US" sz="2400" dirty="0" smtClean="0"/>
          </a:p>
          <a:p>
            <a:r>
              <a:rPr lang="en-US" sz="2000" dirty="0"/>
              <a:t>Solution knowledge allows business analysts to leverage their understanding </a:t>
            </a:r>
            <a:r>
              <a:rPr lang="en-US" sz="2000" dirty="0" smtClean="0"/>
              <a:t>of existing </a:t>
            </a:r>
            <a:r>
              <a:rPr lang="en-US" sz="2000" dirty="0"/>
              <a:t>departments, environments, or technology to efficiently identify the </a:t>
            </a:r>
            <a:r>
              <a:rPr lang="en-US" sz="2000" dirty="0" smtClean="0"/>
              <a:t>most effective </a:t>
            </a:r>
            <a:r>
              <a:rPr lang="en-US" sz="2000" dirty="0"/>
              <a:t>means of implementing a change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When the business analysis effort involves improving an existing solution</a:t>
            </a:r>
            <a:r>
              <a:rPr lang="en-US" sz="2000" dirty="0" smtClean="0"/>
              <a:t>, business </a:t>
            </a:r>
            <a:r>
              <a:rPr lang="en-US" sz="2000" dirty="0"/>
              <a:t>analysts apply knowledge and experience from the previous work on </a:t>
            </a:r>
            <a:r>
              <a:rPr lang="en-US" sz="2000" dirty="0" smtClean="0"/>
              <a:t>the solution</a:t>
            </a:r>
            <a:r>
              <a:rPr lang="en-US" sz="2000" dirty="0"/>
              <a:t>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Solution Knowledge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Measures of effective </a:t>
            </a:r>
            <a:r>
              <a:rPr lang="en-US" sz="1800" b="1" dirty="0" smtClean="0"/>
              <a:t>Solution Knowledge</a:t>
            </a:r>
            <a:r>
              <a:rPr lang="en-US" sz="1800" dirty="0" smtClean="0"/>
              <a:t> </a:t>
            </a:r>
            <a:r>
              <a:rPr lang="en-US" sz="1800" b="1" dirty="0" smtClean="0"/>
              <a:t>include:</a:t>
            </a:r>
          </a:p>
          <a:p>
            <a:r>
              <a:rPr lang="en-US" sz="2000" dirty="0" smtClean="0"/>
              <a:t>Reduced </a:t>
            </a:r>
            <a:r>
              <a:rPr lang="en-US" sz="2000" dirty="0"/>
              <a:t>time or cost to implement a required </a:t>
            </a:r>
            <a:r>
              <a:rPr lang="en-US" sz="2000" dirty="0" smtClean="0"/>
              <a:t>change.</a:t>
            </a:r>
          </a:p>
          <a:p>
            <a:r>
              <a:rPr lang="en-US" sz="2000" dirty="0" smtClean="0"/>
              <a:t>Shortened </a:t>
            </a:r>
            <a:r>
              <a:rPr lang="en-US" sz="2000" dirty="0"/>
              <a:t>time on requirements analysis and/or solution </a:t>
            </a:r>
            <a:r>
              <a:rPr lang="en-US" sz="2000" dirty="0" smtClean="0"/>
              <a:t>design.</a:t>
            </a:r>
          </a:p>
          <a:p>
            <a:r>
              <a:rPr lang="en-US" sz="2000" dirty="0" smtClean="0"/>
              <a:t>Understanding </a:t>
            </a:r>
            <a:r>
              <a:rPr lang="en-US" sz="2000" dirty="0"/>
              <a:t>when a larger change is, or is not, justified based </a:t>
            </a:r>
            <a:r>
              <a:rPr lang="en-US" sz="2000" dirty="0" smtClean="0"/>
              <a:t>on business benefit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Understanding </a:t>
            </a:r>
            <a:r>
              <a:rPr lang="en-US" sz="2000" dirty="0"/>
              <a:t>how additional capabilities that are present, but </a:t>
            </a:r>
            <a:r>
              <a:rPr lang="en-US" sz="2000" dirty="0" smtClean="0"/>
              <a:t>not currently </a:t>
            </a:r>
            <a:r>
              <a:rPr lang="en-US" sz="2000" dirty="0"/>
              <a:t>used, can be deployed to provide value.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Solution Knowledge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Methodology Knowledge</a:t>
            </a:r>
            <a:endParaRPr lang="en-US" sz="2400" dirty="0" smtClean="0"/>
          </a:p>
          <a:p>
            <a:r>
              <a:rPr lang="en-US" sz="2000" dirty="0"/>
              <a:t>Understanding the methodologies used by the organization provides the </a:t>
            </a:r>
            <a:r>
              <a:rPr lang="en-US" sz="2000" dirty="0" smtClean="0"/>
              <a:t>business analyst </a:t>
            </a:r>
            <a:r>
              <a:rPr lang="en-US" sz="2000" dirty="0"/>
              <a:t>with information regarding context, dependencies, opportunities, </a:t>
            </a:r>
            <a:r>
              <a:rPr lang="en-US" sz="2000" dirty="0" smtClean="0"/>
              <a:t>and constraints </a:t>
            </a:r>
            <a:r>
              <a:rPr lang="en-US" sz="2000" dirty="0"/>
              <a:t>used when developing a business analysis approach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Methodologies determine the timing (big steps or small increments), </a:t>
            </a:r>
            <a:r>
              <a:rPr lang="en-US" sz="2000" dirty="0" smtClean="0"/>
              <a:t>the approach</a:t>
            </a:r>
            <a:r>
              <a:rPr lang="en-US" sz="2000" dirty="0"/>
              <a:t>, the role of those involved, the accepted risk level, and other aspects </a:t>
            </a:r>
            <a:r>
              <a:rPr lang="en-US" sz="2000" dirty="0" smtClean="0"/>
              <a:t>of how </a:t>
            </a:r>
            <a:r>
              <a:rPr lang="en-US" sz="2000" dirty="0"/>
              <a:t>a change is approached and managed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Methodology Knowledge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Measures </a:t>
            </a:r>
            <a:r>
              <a:rPr lang="en-US" sz="2000" b="1" dirty="0"/>
              <a:t>of effective </a:t>
            </a:r>
            <a:r>
              <a:rPr lang="en-US" sz="2000" b="1" dirty="0" smtClean="0"/>
              <a:t>Methodology </a:t>
            </a:r>
            <a:r>
              <a:rPr lang="en-US" sz="2000" b="1" dirty="0"/>
              <a:t>K</a:t>
            </a:r>
            <a:r>
              <a:rPr lang="en-US" sz="2000" b="1" dirty="0" smtClean="0"/>
              <a:t>nowledge </a:t>
            </a:r>
            <a:r>
              <a:rPr lang="en-US" sz="2000" b="1" dirty="0"/>
              <a:t>include: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ability to adapt to changes in </a:t>
            </a:r>
            <a:r>
              <a:rPr lang="en-US" sz="2000" dirty="0" smtClean="0"/>
              <a:t>methodologies.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willingness to use or learn a new </a:t>
            </a:r>
            <a:r>
              <a:rPr lang="en-US" sz="2000" dirty="0" smtClean="0"/>
              <a:t>methodology.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successful integration of business analysis tasks and </a:t>
            </a:r>
            <a:r>
              <a:rPr lang="en-US" sz="2000" dirty="0" smtClean="0"/>
              <a:t>techniques to support </a:t>
            </a:r>
            <a:r>
              <a:rPr lang="en-US" sz="2000" dirty="0"/>
              <a:t>the current </a:t>
            </a:r>
            <a:r>
              <a:rPr lang="en-US" sz="2000" dirty="0" smtClean="0"/>
              <a:t>methodology.</a:t>
            </a:r>
            <a:endParaRPr lang="en-US" sz="2000" dirty="0"/>
          </a:p>
          <a:p>
            <a:r>
              <a:rPr lang="en-US" sz="2000" dirty="0" smtClean="0"/>
              <a:t>Familiarity </a:t>
            </a:r>
            <a:r>
              <a:rPr lang="en-US" sz="2000" dirty="0"/>
              <a:t>with the terms, tools, and techniques prescribed by </a:t>
            </a:r>
            <a:r>
              <a:rPr lang="en-US" sz="2000" dirty="0" smtClean="0"/>
              <a:t>a methodology.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ability to play multiple roles within activities prescribed by </a:t>
            </a:r>
            <a:r>
              <a:rPr lang="en-US" sz="2000" dirty="0" smtClean="0"/>
              <a:t>a methodology</a:t>
            </a:r>
            <a:r>
              <a:rPr lang="en-US" sz="2000" dirty="0"/>
              <a:t>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Business </a:t>
            </a:r>
            <a:r>
              <a:rPr lang="en-US" sz="2000" b="1" dirty="0" smtClean="0"/>
              <a:t>Knowledge Core Competencies – Methodology Knowledge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Communication is the act of a sender conveying information to a receiver in </a:t>
            </a:r>
            <a:r>
              <a:rPr lang="en-US" sz="2000" dirty="0" smtClean="0"/>
              <a:t>a method </a:t>
            </a:r>
            <a:r>
              <a:rPr lang="en-US" sz="2000" dirty="0"/>
              <a:t>which delivers the meaning the sender intended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Having good communication skills in the workplace is all about being able to convey information to people clearly and simply, in a way that means things are understood and get done. It's about transmitting and receiving messages clearly, and being able to read your audience.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Effective </a:t>
            </a:r>
            <a:r>
              <a:rPr lang="en-US" sz="2000" dirty="0"/>
              <a:t>communication includes adapting communication styles and </a:t>
            </a:r>
            <a:r>
              <a:rPr lang="en-US" sz="2000" dirty="0" smtClean="0"/>
              <a:t>techniques to </a:t>
            </a:r>
            <a:r>
              <a:rPr lang="en-US" sz="2000" dirty="0"/>
              <a:t>the knowledge level and communication styles of recipients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Communication Skills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Communication Skills</a:t>
            </a:r>
            <a:r>
              <a:rPr lang="en-US" sz="2400" dirty="0" smtClean="0"/>
              <a:t> Core Competencies </a:t>
            </a:r>
            <a:r>
              <a:rPr lang="en-US" sz="2400" dirty="0"/>
              <a:t>include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Verbal Communication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Non -</a:t>
            </a:r>
            <a:r>
              <a:rPr lang="en-US" sz="2400" dirty="0" smtClean="0"/>
              <a:t>Verbal Communication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Written Communication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Listening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 </a:t>
            </a:r>
            <a:r>
              <a:rPr lang="en-US" sz="2000" b="1" dirty="0"/>
              <a:t>Communication </a:t>
            </a:r>
            <a:r>
              <a:rPr lang="en-US" sz="2000" b="1" dirty="0" smtClean="0"/>
              <a:t>Skills CORE Competencies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Verbal </a:t>
            </a:r>
            <a:r>
              <a:rPr lang="en-US" sz="2400" b="1" dirty="0" smtClean="0"/>
              <a:t>Communication</a:t>
            </a:r>
          </a:p>
          <a:p>
            <a:r>
              <a:rPr lang="en-US" sz="2000" dirty="0" smtClean="0"/>
              <a:t>Business </a:t>
            </a:r>
            <a:r>
              <a:rPr lang="en-US" sz="2000" dirty="0"/>
              <a:t>analysts use verbal communication to convey ideas, concepts, facts, </a:t>
            </a:r>
            <a:r>
              <a:rPr lang="en-US" sz="2000" dirty="0" smtClean="0"/>
              <a:t>and opinions </a:t>
            </a:r>
            <a:r>
              <a:rPr lang="en-US" sz="2000" dirty="0"/>
              <a:t>to a variety of stakeholders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Verbal communication uses spoken words to convey information from the </a:t>
            </a:r>
            <a:r>
              <a:rPr lang="en-US" sz="2000" dirty="0" smtClean="0"/>
              <a:t>sender to </a:t>
            </a:r>
            <a:r>
              <a:rPr lang="en-US" sz="2000" dirty="0"/>
              <a:t>the 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Communication </a:t>
            </a:r>
            <a:r>
              <a:rPr lang="en-US" sz="2000" b="1" dirty="0"/>
              <a:t>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Verbal Communication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Measures </a:t>
            </a:r>
            <a:r>
              <a:rPr lang="en-US" sz="2000" b="1" dirty="0"/>
              <a:t>of effective Verbal Communication</a:t>
            </a:r>
            <a:r>
              <a:rPr lang="en-US" sz="2000" b="1" dirty="0" smtClean="0"/>
              <a:t> </a:t>
            </a:r>
            <a:r>
              <a:rPr lang="en-US" sz="2000" b="1" dirty="0"/>
              <a:t>include:</a:t>
            </a:r>
          </a:p>
          <a:p>
            <a:r>
              <a:rPr lang="en-US" sz="2000" dirty="0" smtClean="0"/>
              <a:t>Restating </a:t>
            </a:r>
            <a:r>
              <a:rPr lang="en-US" sz="2000" dirty="0"/>
              <a:t>concepts to ensure all stakeholders clearly understand the </a:t>
            </a:r>
            <a:r>
              <a:rPr lang="en-US" sz="2000" dirty="0" smtClean="0"/>
              <a:t>same information</a:t>
            </a:r>
            <a:r>
              <a:rPr lang="en-US" sz="2000" dirty="0"/>
              <a:t>,</a:t>
            </a:r>
          </a:p>
          <a:p>
            <a:r>
              <a:rPr lang="en-US" sz="2000" dirty="0" smtClean="0"/>
              <a:t>Assisting </a:t>
            </a:r>
            <a:r>
              <a:rPr lang="en-US" sz="2000" dirty="0"/>
              <a:t>conversations to reach productive </a:t>
            </a:r>
            <a:r>
              <a:rPr lang="en-US" sz="2000" dirty="0" smtClean="0"/>
              <a:t>conclusions</a:t>
            </a:r>
          </a:p>
          <a:p>
            <a:r>
              <a:rPr lang="en-US" sz="2000" dirty="0" smtClean="0"/>
              <a:t>Delivering </a:t>
            </a:r>
            <a:r>
              <a:rPr lang="en-US" sz="2000" dirty="0"/>
              <a:t>effective presentations by designing and positioning content </a:t>
            </a:r>
            <a:r>
              <a:rPr lang="en-US" sz="2000" dirty="0" smtClean="0"/>
              <a:t>and objectives appropriately.</a:t>
            </a:r>
            <a:endParaRPr lang="en-US" sz="2000" dirty="0"/>
          </a:p>
          <a:p>
            <a:r>
              <a:rPr lang="en-US" sz="2000" dirty="0" smtClean="0"/>
              <a:t>Communicating </a:t>
            </a:r>
            <a:r>
              <a:rPr lang="en-US" sz="2000" dirty="0"/>
              <a:t>an issue's important points in a calm and rational manner</a:t>
            </a:r>
            <a:r>
              <a:rPr lang="en-US" sz="2000" dirty="0" smtClean="0"/>
              <a:t>, and </a:t>
            </a:r>
            <a:r>
              <a:rPr lang="en-US" sz="2000" dirty="0"/>
              <a:t>presenting solution options.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Communication </a:t>
            </a:r>
            <a:r>
              <a:rPr lang="en-US" sz="2000" b="1" dirty="0"/>
              <a:t>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Verbal Communication</a:t>
            </a:r>
            <a:r>
              <a:rPr lang="en-US" sz="2000" b="1" dirty="0" smtClean="0"/>
              <a:t>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Non-Verbal Communication</a:t>
            </a:r>
            <a:endParaRPr lang="en-US" sz="2400" b="1" dirty="0" smtClean="0"/>
          </a:p>
          <a:p>
            <a:r>
              <a:rPr lang="en-US" sz="2000" dirty="0"/>
              <a:t>Non-verbal communication skills enable the effective sending and receiving </a:t>
            </a:r>
            <a:r>
              <a:rPr lang="en-US" sz="2000" dirty="0" smtClean="0"/>
              <a:t>of messages </a:t>
            </a:r>
            <a:r>
              <a:rPr lang="en-US" sz="2000" dirty="0"/>
              <a:t>through—but not limited to—body movement, posture, </a:t>
            </a:r>
            <a:r>
              <a:rPr lang="en-US" sz="2000" dirty="0" smtClean="0"/>
              <a:t>facial expressions</a:t>
            </a:r>
            <a:r>
              <a:rPr lang="en-US" sz="2000" dirty="0"/>
              <a:t>, gestures, and eye contact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effective use of non-verbal communication skills </a:t>
            </a:r>
            <a:r>
              <a:rPr lang="en-US" sz="2000" dirty="0" smtClean="0"/>
              <a:t>can present </a:t>
            </a:r>
            <a:r>
              <a:rPr lang="en-US" sz="2000" dirty="0"/>
              <a:t>a trustworthy, confident, and capable </a:t>
            </a:r>
            <a:r>
              <a:rPr lang="en-US" sz="2000" dirty="0" smtClean="0"/>
              <a:t>demeanor</a:t>
            </a:r>
          </a:p>
          <a:p>
            <a:endParaRPr lang="en-US" sz="2000" dirty="0"/>
          </a:p>
          <a:p>
            <a:r>
              <a:rPr lang="en-US" sz="2000" dirty="0"/>
              <a:t>Observing gestures or expressions cannot provide a complete understanding </a:t>
            </a:r>
            <a:r>
              <a:rPr lang="en-US" sz="2000" dirty="0" smtClean="0"/>
              <a:t>of the </a:t>
            </a:r>
            <a:r>
              <a:rPr lang="en-US" sz="2000" dirty="0"/>
              <a:t>message being expressed by these non-verbal cues. These cues are </a:t>
            </a:r>
            <a:r>
              <a:rPr lang="en-US" sz="2000" dirty="0" smtClean="0"/>
              <a:t>indicators of </a:t>
            </a:r>
            <a:r>
              <a:rPr lang="en-US" sz="2000" dirty="0"/>
              <a:t>the feelings and intent of the communicator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5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Communication </a:t>
            </a:r>
            <a:r>
              <a:rPr lang="en-US" sz="2000" b="1" dirty="0"/>
              <a:t>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Verbal Communication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Measures </a:t>
            </a:r>
            <a:r>
              <a:rPr lang="en-US" sz="2000" b="1" dirty="0"/>
              <a:t>of effective </a:t>
            </a:r>
            <a:r>
              <a:rPr lang="en-US" sz="2000" b="1" dirty="0" smtClean="0"/>
              <a:t>Non-verbal </a:t>
            </a:r>
            <a:r>
              <a:rPr lang="en-US" sz="2000" b="1" dirty="0"/>
              <a:t>Communication</a:t>
            </a:r>
            <a:r>
              <a:rPr lang="en-US" sz="2000" b="1" dirty="0" smtClean="0"/>
              <a:t> </a:t>
            </a:r>
            <a:r>
              <a:rPr lang="en-US" sz="2000" b="1" dirty="0"/>
              <a:t>include:</a:t>
            </a:r>
          </a:p>
          <a:p>
            <a:r>
              <a:rPr lang="en-US" sz="2000" dirty="0" smtClean="0"/>
              <a:t>Being </a:t>
            </a:r>
            <a:r>
              <a:rPr lang="en-US" sz="2000" dirty="0"/>
              <a:t>aware of body language in others, but not assuming a </a:t>
            </a:r>
            <a:r>
              <a:rPr lang="en-US" sz="2000" dirty="0" smtClean="0"/>
              <a:t>complete understanding </a:t>
            </a:r>
            <a:r>
              <a:rPr lang="en-US" sz="2000" dirty="0"/>
              <a:t>through non-verbal communication,</a:t>
            </a:r>
          </a:p>
          <a:p>
            <a:r>
              <a:rPr lang="en-US" sz="2000" dirty="0" smtClean="0"/>
              <a:t>Intentional </a:t>
            </a:r>
            <a:r>
              <a:rPr lang="en-US" sz="2000" dirty="0"/>
              <a:t>awareness of personal non-verbal communication,</a:t>
            </a:r>
          </a:p>
          <a:p>
            <a:r>
              <a:rPr lang="en-US" sz="2000" dirty="0" smtClean="0"/>
              <a:t>Improving </a:t>
            </a:r>
            <a:r>
              <a:rPr lang="en-US" sz="2000" dirty="0"/>
              <a:t>trust and communication as a result of </a:t>
            </a:r>
            <a:r>
              <a:rPr lang="en-US" sz="2000" dirty="0" smtClean="0"/>
              <a:t>non-verbal communication</a:t>
            </a:r>
            <a:endParaRPr lang="en-US" sz="2000" dirty="0"/>
          </a:p>
          <a:p>
            <a:r>
              <a:rPr lang="en-US" sz="2000" dirty="0" smtClean="0"/>
              <a:t>Effectively </a:t>
            </a:r>
            <a:r>
              <a:rPr lang="en-US" sz="2000" dirty="0"/>
              <a:t>addressing and resolving situations when a stakeholder's </a:t>
            </a:r>
            <a:r>
              <a:rPr lang="en-US" sz="2000" dirty="0" smtClean="0"/>
              <a:t>nonverbal communication </a:t>
            </a:r>
            <a:r>
              <a:rPr lang="en-US" sz="2000" dirty="0"/>
              <a:t>does not agree with their verbal message.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5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Communication </a:t>
            </a:r>
            <a:r>
              <a:rPr lang="en-US" sz="2000" b="1" dirty="0"/>
              <a:t>Skills </a:t>
            </a:r>
            <a:r>
              <a:rPr lang="en-US" sz="2000" b="1" dirty="0" smtClean="0"/>
              <a:t>Core Competencies – non-Verbal </a:t>
            </a:r>
            <a:r>
              <a:rPr lang="en-US" sz="2000" b="1" dirty="0"/>
              <a:t>Communication</a:t>
            </a:r>
            <a:r>
              <a:rPr lang="en-US" sz="2000" b="1" dirty="0" smtClean="0"/>
              <a:t>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Analytical Thinking and Problem Solving core </a:t>
            </a:r>
            <a:r>
              <a:rPr lang="en-US" sz="2400" dirty="0" smtClean="0"/>
              <a:t>Competencies </a:t>
            </a:r>
            <a:r>
              <a:rPr lang="en-US" sz="2400" dirty="0"/>
              <a:t>include:</a:t>
            </a:r>
          </a:p>
          <a:p>
            <a:r>
              <a:rPr lang="en-US" sz="2400" dirty="0" smtClean="0"/>
              <a:t>Creative </a:t>
            </a:r>
            <a:r>
              <a:rPr lang="en-US" sz="2400" dirty="0"/>
              <a:t>Thinking,</a:t>
            </a:r>
          </a:p>
          <a:p>
            <a:r>
              <a:rPr lang="en-US" sz="2400" dirty="0" smtClean="0"/>
              <a:t>Decision </a:t>
            </a:r>
            <a:r>
              <a:rPr lang="en-US" sz="2400" dirty="0"/>
              <a:t>Making,</a:t>
            </a:r>
          </a:p>
          <a:p>
            <a:r>
              <a:rPr lang="en-US" sz="2400" dirty="0" smtClean="0"/>
              <a:t>Learning</a:t>
            </a:r>
            <a:r>
              <a:rPr lang="en-US" sz="2400" dirty="0"/>
              <a:t>,</a:t>
            </a:r>
          </a:p>
          <a:p>
            <a:r>
              <a:rPr lang="en-US" sz="2400" dirty="0" smtClean="0"/>
              <a:t>Problem </a:t>
            </a:r>
            <a:r>
              <a:rPr lang="en-US" sz="2400" dirty="0"/>
              <a:t>Solving,</a:t>
            </a:r>
          </a:p>
          <a:p>
            <a:r>
              <a:rPr lang="en-US" sz="2400" dirty="0" smtClean="0"/>
              <a:t>Systems </a:t>
            </a:r>
            <a:r>
              <a:rPr lang="en-US" sz="2400" dirty="0"/>
              <a:t>Thinking,</a:t>
            </a:r>
          </a:p>
          <a:p>
            <a:r>
              <a:rPr lang="en-US" sz="2400" dirty="0" smtClean="0"/>
              <a:t>Conceptual Thinking</a:t>
            </a:r>
          </a:p>
          <a:p>
            <a:r>
              <a:rPr lang="en-US" sz="2400" dirty="0" smtClean="0"/>
              <a:t>Visual </a:t>
            </a:r>
            <a:r>
              <a:rPr lang="en-US" sz="2400" dirty="0"/>
              <a:t>Thinking.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Business </a:t>
            </a:r>
            <a:r>
              <a:rPr lang="en-US" sz="2000" dirty="0"/>
              <a:t>analysts use written communication to </a:t>
            </a:r>
            <a:r>
              <a:rPr lang="en-US" sz="2000" dirty="0" smtClean="0"/>
              <a:t>convey </a:t>
            </a:r>
            <a:r>
              <a:rPr lang="en-US" sz="2000" dirty="0"/>
              <a:t>ideas, concepts, facts</a:t>
            </a:r>
            <a:r>
              <a:rPr lang="en-US" sz="2000" dirty="0" smtClean="0"/>
              <a:t>, and </a:t>
            </a:r>
            <a:r>
              <a:rPr lang="en-US" sz="2000" dirty="0"/>
              <a:t>opinions to variety of stakeholders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Written communication is the practice of using text, symbols, models (formal </a:t>
            </a:r>
            <a:r>
              <a:rPr lang="en-US" sz="2000" dirty="0" smtClean="0"/>
              <a:t>or informal</a:t>
            </a:r>
            <a:r>
              <a:rPr lang="en-US" sz="2000" dirty="0"/>
              <a:t>), and sketches to convey and share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Written communication has the </a:t>
            </a:r>
            <a:r>
              <a:rPr lang="en-US" sz="2000" dirty="0" smtClean="0"/>
              <a:t>added challenge </a:t>
            </a:r>
            <a:r>
              <a:rPr lang="en-US" sz="2000" dirty="0"/>
              <a:t>of presenting information at a time or place that is remote from </a:t>
            </a:r>
            <a:r>
              <a:rPr lang="en-US" sz="2000" dirty="0" smtClean="0"/>
              <a:t>the time </a:t>
            </a:r>
            <a:r>
              <a:rPr lang="en-US" sz="2000" dirty="0"/>
              <a:t>and place it was created.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Communication Skills </a:t>
            </a:r>
            <a:r>
              <a:rPr lang="en-US" sz="2000" b="1" dirty="0" smtClean="0"/>
              <a:t>Core Competencies – Written Communication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Measures </a:t>
            </a:r>
            <a:r>
              <a:rPr lang="en-US" sz="2000" b="1" dirty="0"/>
              <a:t>of effective </a:t>
            </a:r>
            <a:r>
              <a:rPr lang="en-US" sz="2000" b="1" dirty="0" smtClean="0"/>
              <a:t>Written </a:t>
            </a:r>
            <a:r>
              <a:rPr lang="en-US" sz="2000" b="1" dirty="0"/>
              <a:t>Communication</a:t>
            </a:r>
            <a:r>
              <a:rPr lang="en-US" sz="2000" b="1" dirty="0" smtClean="0"/>
              <a:t> </a:t>
            </a:r>
            <a:r>
              <a:rPr lang="en-US" sz="2000" b="1" dirty="0"/>
              <a:t>include: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Adjusting </a:t>
            </a:r>
            <a:r>
              <a:rPr lang="en-US" sz="2000" dirty="0"/>
              <a:t>the style of writing for the needs of the </a:t>
            </a:r>
            <a:r>
              <a:rPr lang="en-US" sz="2000" dirty="0" smtClean="0"/>
              <a:t>audience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Proper </a:t>
            </a:r>
            <a:r>
              <a:rPr lang="en-US" sz="2000" dirty="0"/>
              <a:t>use of grammar and </a:t>
            </a:r>
            <a:r>
              <a:rPr lang="en-US" sz="2000" dirty="0" smtClean="0"/>
              <a:t>style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Choosing </a:t>
            </a:r>
            <a:r>
              <a:rPr lang="en-US" sz="2000" dirty="0"/>
              <a:t>words the audience will understand the intended meaning </a:t>
            </a:r>
            <a:r>
              <a:rPr lang="en-US" sz="2000" dirty="0" smtClean="0"/>
              <a:t>of.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Ability </a:t>
            </a:r>
            <a:r>
              <a:rPr lang="en-US" sz="2000" dirty="0"/>
              <a:t>of the reader to paraphrase and describe the content of the </a:t>
            </a:r>
            <a:r>
              <a:rPr lang="en-US" sz="2000" dirty="0" smtClean="0"/>
              <a:t>written communication</a:t>
            </a:r>
            <a:r>
              <a:rPr lang="en-US" sz="2000" dirty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Communication Skills </a:t>
            </a:r>
            <a:r>
              <a:rPr lang="en-US" sz="2000" b="1" dirty="0" smtClean="0"/>
              <a:t>Core Competencies – WRITTEN Communication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Effective listening allows the business analyst to accurately </a:t>
            </a:r>
            <a:r>
              <a:rPr lang="en-US" sz="2000" dirty="0" smtClean="0"/>
              <a:t>understand information </a:t>
            </a:r>
            <a:r>
              <a:rPr lang="en-US" sz="2000" dirty="0"/>
              <a:t>that is communicated </a:t>
            </a:r>
            <a:r>
              <a:rPr lang="en-US" sz="2000" dirty="0" smtClean="0"/>
              <a:t>verbally</a:t>
            </a:r>
          </a:p>
          <a:p>
            <a:endParaRPr lang="en-US" sz="2000" dirty="0"/>
          </a:p>
          <a:p>
            <a:r>
              <a:rPr lang="en-US" sz="2000" dirty="0"/>
              <a:t>Listening is the process of not just hearing words but understanding </a:t>
            </a:r>
            <a:r>
              <a:rPr lang="en-US" sz="2000" dirty="0" smtClean="0"/>
              <a:t>their meaning </a:t>
            </a:r>
            <a:r>
              <a:rPr lang="en-US" sz="2000" dirty="0"/>
              <a:t>in context. By exhibiting effective listening skills, business analysts </a:t>
            </a:r>
            <a:r>
              <a:rPr lang="en-US" sz="2000" dirty="0" smtClean="0"/>
              <a:t>not only </a:t>
            </a:r>
            <a:r>
              <a:rPr lang="en-US" sz="2000" dirty="0"/>
              <a:t>have a greater opportunity to accurately understand what is </a:t>
            </a:r>
            <a:r>
              <a:rPr lang="en-US" sz="2000" dirty="0" smtClean="0"/>
              <a:t>being communicated</a:t>
            </a:r>
            <a:r>
              <a:rPr lang="en-US" sz="2000" dirty="0"/>
              <a:t>, but also to demonstrate that they think what the speaker </a:t>
            </a:r>
            <a:r>
              <a:rPr lang="en-US" sz="2000" dirty="0" smtClean="0"/>
              <a:t>is saying </a:t>
            </a:r>
            <a:r>
              <a:rPr lang="en-US" sz="2000" dirty="0"/>
              <a:t>is important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Active listening involves both listening and interpreting what the other person </a:t>
            </a:r>
            <a:r>
              <a:rPr lang="en-US" sz="2000" dirty="0" smtClean="0"/>
              <a:t>is trying </a:t>
            </a:r>
            <a:r>
              <a:rPr lang="en-US" sz="2000" dirty="0"/>
              <a:t>to communicate beyond the words used in order to understand </a:t>
            </a:r>
            <a:r>
              <a:rPr lang="en-US" sz="2000" dirty="0" smtClean="0"/>
              <a:t>the essence </a:t>
            </a:r>
            <a:r>
              <a:rPr lang="en-US" sz="2000" dirty="0"/>
              <a:t>of the message.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Communication Skills </a:t>
            </a:r>
            <a:r>
              <a:rPr lang="en-US" sz="2000" b="1" dirty="0" smtClean="0"/>
              <a:t>Core Competencies – Listening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Measures </a:t>
            </a:r>
            <a:r>
              <a:rPr lang="en-US" sz="2000" b="1" dirty="0"/>
              <a:t>of effective </a:t>
            </a:r>
            <a:r>
              <a:rPr lang="en-US" sz="2000" b="1" dirty="0" smtClean="0"/>
              <a:t>Listening </a:t>
            </a:r>
            <a:r>
              <a:rPr lang="en-US" sz="2000" b="1" dirty="0"/>
              <a:t>include: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Giving the speaker undivided attention.</a:t>
            </a:r>
          </a:p>
          <a:p>
            <a:r>
              <a:rPr lang="en-US" sz="2000" dirty="0" smtClean="0"/>
              <a:t>Acknowledging the speaker with verbal or non-verbal encouragement.</a:t>
            </a:r>
          </a:p>
          <a:p>
            <a:r>
              <a:rPr lang="en-US" sz="2000" dirty="0" smtClean="0"/>
              <a:t>Providing feedback to the person or the group that is speaking to ensure there is an understanding</a:t>
            </a:r>
          </a:p>
          <a:p>
            <a:r>
              <a:rPr lang="en-US" sz="2000" dirty="0" smtClean="0"/>
              <a:t>Using active listening skills by deferring judgment and responding appropriately.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Communication Skills </a:t>
            </a:r>
            <a:r>
              <a:rPr lang="en-US" sz="2000" b="1" dirty="0" smtClean="0"/>
              <a:t>Core Competencies – Listening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Interaction skills are represented by the business analyst's ability to relate</a:t>
            </a:r>
            <a:r>
              <a:rPr lang="en-US" sz="2000" dirty="0" smtClean="0"/>
              <a:t>, cooperate</a:t>
            </a:r>
            <a:r>
              <a:rPr lang="en-US" sz="2000" dirty="0"/>
              <a:t>, and communicate with different kinds of </a:t>
            </a:r>
            <a:r>
              <a:rPr lang="en-US" sz="2000" dirty="0" smtClean="0"/>
              <a:t>people.</a:t>
            </a:r>
          </a:p>
          <a:p>
            <a:endParaRPr lang="en-US" sz="2000" dirty="0"/>
          </a:p>
          <a:p>
            <a:r>
              <a:rPr lang="en-US" sz="2000" dirty="0"/>
              <a:t>Business analysts are uniquely positioned to facilitate </a:t>
            </a:r>
            <a:r>
              <a:rPr lang="en-US" sz="2000" dirty="0" smtClean="0"/>
              <a:t>stakeholder communication</a:t>
            </a:r>
            <a:r>
              <a:rPr lang="en-US" sz="2000" dirty="0"/>
              <a:t>, provide leadership, encourage comprehension of solution value</a:t>
            </a:r>
            <a:r>
              <a:rPr lang="en-US" sz="2000" dirty="0" smtClean="0"/>
              <a:t>, and </a:t>
            </a:r>
            <a:r>
              <a:rPr lang="en-US" sz="2000" dirty="0"/>
              <a:t>promote stakeholder support of the proposed changes.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Interaction </a:t>
            </a:r>
            <a:r>
              <a:rPr lang="en-US" sz="2000" b="1" dirty="0"/>
              <a:t>Skills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Measures </a:t>
            </a:r>
            <a:r>
              <a:rPr lang="en-US" sz="2000" b="1" dirty="0"/>
              <a:t>of effective Interaction Skills </a:t>
            </a:r>
            <a:r>
              <a:rPr lang="en-US" sz="2000" b="1" dirty="0" smtClean="0"/>
              <a:t>include</a:t>
            </a:r>
            <a:r>
              <a:rPr lang="en-US" sz="20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Facilitation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Leadership and Influencing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Teamwork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Negotiation and Conflict Resolution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Teaching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Facilitation </a:t>
            </a:r>
            <a:endParaRPr lang="en-US" sz="2000" b="1" dirty="0" smtClean="0"/>
          </a:p>
          <a:p>
            <a:r>
              <a:rPr lang="en-US" sz="2000" dirty="0"/>
              <a:t>Business analysts facilitate interactions between stakeholders in order to </a:t>
            </a:r>
            <a:r>
              <a:rPr lang="en-US" sz="2000" dirty="0" smtClean="0"/>
              <a:t>help them </a:t>
            </a:r>
            <a:r>
              <a:rPr lang="en-US" sz="2000" dirty="0"/>
              <a:t>make a decision, solve a problem, exchange ideas and information, or </a:t>
            </a:r>
            <a:r>
              <a:rPr lang="en-US" sz="2000" dirty="0" smtClean="0"/>
              <a:t>reach an </a:t>
            </a:r>
            <a:r>
              <a:rPr lang="en-US" sz="2000" dirty="0"/>
              <a:t>agreement regarding the priority and the nature of requirements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smtClean="0"/>
              <a:t>business analyst </a:t>
            </a:r>
            <a:r>
              <a:rPr lang="en-US" sz="2000" dirty="0"/>
              <a:t>may also facilitate interactions between stakeholders for the purposes </a:t>
            </a:r>
            <a:r>
              <a:rPr lang="en-US" sz="2000" dirty="0" smtClean="0"/>
              <a:t>of negotiation </a:t>
            </a:r>
            <a:r>
              <a:rPr lang="en-US" sz="2000" dirty="0"/>
              <a:t>and conflict </a:t>
            </a:r>
            <a:r>
              <a:rPr lang="en-US" sz="2000" dirty="0" smtClean="0"/>
              <a:t>resolution.</a:t>
            </a:r>
          </a:p>
          <a:p>
            <a:endParaRPr lang="en-US" sz="2000" dirty="0" smtClean="0"/>
          </a:p>
          <a:p>
            <a:r>
              <a:rPr lang="en-US" sz="2000" dirty="0"/>
              <a:t>Facilitation is the skill of moderating discussions within a group in order to </a:t>
            </a:r>
            <a:r>
              <a:rPr lang="en-US" sz="2000" dirty="0" smtClean="0"/>
              <a:t>enable all </a:t>
            </a:r>
            <a:r>
              <a:rPr lang="en-US" sz="2000" dirty="0"/>
              <a:t>participants to effectively articulate their views on a topic under discussion</a:t>
            </a:r>
            <a:r>
              <a:rPr lang="en-US" sz="2000" dirty="0" smtClean="0"/>
              <a:t>, and </a:t>
            </a:r>
            <a:r>
              <a:rPr lang="en-US" sz="2000" dirty="0"/>
              <a:t>to ensure that participants in the discussion are able to recognize </a:t>
            </a:r>
            <a:r>
              <a:rPr lang="en-US" sz="2000" dirty="0" smtClean="0"/>
              <a:t>and appreciate </a:t>
            </a:r>
            <a:r>
              <a:rPr lang="en-US" sz="2000" dirty="0"/>
              <a:t>the differing points of view that are articulated.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Facilitation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 smtClean="0"/>
              <a:t>Measures </a:t>
            </a:r>
            <a:r>
              <a:rPr lang="en-US" sz="1700" b="1" dirty="0"/>
              <a:t>of effective </a:t>
            </a:r>
            <a:r>
              <a:rPr lang="en-US" sz="1700" b="1" dirty="0" smtClean="0"/>
              <a:t>Facilitation include</a:t>
            </a:r>
            <a:r>
              <a:rPr lang="en-US" sz="1700" b="1" dirty="0"/>
              <a:t>:</a:t>
            </a:r>
          </a:p>
          <a:p>
            <a:r>
              <a:rPr lang="en-US" sz="1700" dirty="0" smtClean="0"/>
              <a:t>Making </a:t>
            </a:r>
            <a:r>
              <a:rPr lang="en-US" sz="1700" dirty="0"/>
              <a:t>it clear to the participants that the facilitator is a third party to </a:t>
            </a:r>
            <a:r>
              <a:rPr lang="en-US" sz="1700" dirty="0" smtClean="0"/>
              <a:t>the process </a:t>
            </a:r>
            <a:r>
              <a:rPr lang="en-US" sz="1700" dirty="0"/>
              <a:t>and not a decision maker nor the owner of the </a:t>
            </a:r>
            <a:r>
              <a:rPr lang="en-US" sz="1700" dirty="0" smtClean="0"/>
              <a:t>topic.</a:t>
            </a:r>
            <a:endParaRPr lang="en-US" sz="1700" dirty="0"/>
          </a:p>
          <a:p>
            <a:r>
              <a:rPr lang="en-US" sz="1700" dirty="0" smtClean="0"/>
              <a:t>Encouraging </a:t>
            </a:r>
            <a:r>
              <a:rPr lang="en-US" sz="1700" dirty="0"/>
              <a:t>participation from all </a:t>
            </a:r>
            <a:r>
              <a:rPr lang="en-US" sz="1700" dirty="0" smtClean="0"/>
              <a:t>attendees.</a:t>
            </a:r>
            <a:endParaRPr lang="en-US" sz="1700" dirty="0"/>
          </a:p>
          <a:p>
            <a:r>
              <a:rPr lang="en-US" sz="1700" dirty="0" smtClean="0"/>
              <a:t>Remaining </a:t>
            </a:r>
            <a:r>
              <a:rPr lang="en-US" sz="1700" dirty="0"/>
              <a:t>neutral and not taking sides, but at the same time </a:t>
            </a:r>
            <a:r>
              <a:rPr lang="en-US" sz="1700" dirty="0" smtClean="0"/>
              <a:t>being Impartial </a:t>
            </a:r>
            <a:r>
              <a:rPr lang="en-US" sz="1700" dirty="0"/>
              <a:t>and intervening when required in order to make suggestions </a:t>
            </a:r>
            <a:r>
              <a:rPr lang="en-US" sz="1700" dirty="0" smtClean="0"/>
              <a:t>and offer insights.</a:t>
            </a:r>
            <a:endParaRPr lang="en-US" sz="1700" dirty="0"/>
          </a:p>
          <a:p>
            <a:r>
              <a:rPr lang="en-US" sz="1700" dirty="0" smtClean="0"/>
              <a:t>Establishing </a:t>
            </a:r>
            <a:r>
              <a:rPr lang="en-US" sz="1700" dirty="0"/>
              <a:t>ground rules such as being open to suggestions, building </a:t>
            </a:r>
            <a:r>
              <a:rPr lang="en-US" sz="1700" dirty="0" smtClean="0"/>
              <a:t>on what </a:t>
            </a:r>
            <a:r>
              <a:rPr lang="en-US" sz="1700" dirty="0"/>
              <a:t>is there, not dismissing ideas, and allowing others to speak </a:t>
            </a:r>
            <a:r>
              <a:rPr lang="en-US" sz="1700" dirty="0" smtClean="0"/>
              <a:t>and express themselves.</a:t>
            </a:r>
            <a:endParaRPr lang="en-US" sz="1700" dirty="0"/>
          </a:p>
          <a:p>
            <a:r>
              <a:rPr lang="en-US" sz="1700" dirty="0" smtClean="0"/>
              <a:t>Ensuring </a:t>
            </a:r>
            <a:r>
              <a:rPr lang="en-US" sz="1700" dirty="0"/>
              <a:t>that participants in a discussion correctly understand each </a:t>
            </a:r>
            <a:r>
              <a:rPr lang="en-US" sz="1700" dirty="0" smtClean="0"/>
              <a:t>other's positions.</a:t>
            </a:r>
            <a:endParaRPr lang="en-US" sz="1700" dirty="0"/>
          </a:p>
          <a:p>
            <a:r>
              <a:rPr lang="en-US" sz="1700" dirty="0" smtClean="0"/>
              <a:t>Using </a:t>
            </a:r>
            <a:r>
              <a:rPr lang="en-US" sz="1700" dirty="0"/>
              <a:t>meeting management skills and tools to keep discussions </a:t>
            </a:r>
            <a:r>
              <a:rPr lang="en-US" sz="1700" dirty="0" smtClean="0"/>
              <a:t>focused and organized.</a:t>
            </a:r>
            <a:endParaRPr lang="en-US" sz="1700" dirty="0"/>
          </a:p>
          <a:p>
            <a:r>
              <a:rPr lang="en-US" sz="1700" dirty="0" smtClean="0"/>
              <a:t>Preventing </a:t>
            </a:r>
            <a:r>
              <a:rPr lang="en-US" sz="1700" dirty="0"/>
              <a:t>discussions from being sidetracked onto irrelevant topics, and</a:t>
            </a:r>
          </a:p>
          <a:p>
            <a:r>
              <a:rPr lang="en-US" sz="1700" dirty="0" smtClean="0"/>
              <a:t>Understanding </a:t>
            </a:r>
            <a:r>
              <a:rPr lang="en-US" sz="1700" dirty="0"/>
              <a:t>and considering all parties’ interests, motivations, </a:t>
            </a:r>
            <a:r>
              <a:rPr lang="en-US" sz="1700" dirty="0" smtClean="0"/>
              <a:t>and objectives</a:t>
            </a:r>
            <a:r>
              <a:rPr lang="en-US" sz="17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</a:t>
            </a:r>
            <a:r>
              <a:rPr lang="en-US" sz="2000" b="1" dirty="0" smtClean="0"/>
              <a:t>Skills Core Competencies – Facilitation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Leadership and Influencing</a:t>
            </a:r>
            <a:endParaRPr lang="en-US" sz="2000" b="1" dirty="0" smtClean="0"/>
          </a:p>
          <a:p>
            <a:r>
              <a:rPr lang="en-US" sz="2000" dirty="0"/>
              <a:t>Business analysts use leadership and influencing skills when guiding </a:t>
            </a:r>
            <a:r>
              <a:rPr lang="en-US" sz="2000" dirty="0" smtClean="0"/>
              <a:t>stakeholders during </a:t>
            </a:r>
            <a:r>
              <a:rPr lang="en-US" sz="2000" dirty="0"/>
              <a:t>the investigation of business analysis information and solution options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Leadership and influencing involves motivating people to act in ways that </a:t>
            </a:r>
            <a:r>
              <a:rPr lang="en-US" sz="2000" dirty="0" smtClean="0"/>
              <a:t>enable them </a:t>
            </a:r>
            <a:r>
              <a:rPr lang="en-US" sz="2000" dirty="0"/>
              <a:t>to work together to achieve shared goals and objectives.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Leadership and Influencing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 smtClean="0"/>
              <a:t>Measures </a:t>
            </a:r>
            <a:r>
              <a:rPr lang="en-US" sz="1700" b="1" dirty="0"/>
              <a:t>of effective Leadership and Influencing</a:t>
            </a:r>
            <a:r>
              <a:rPr lang="en-US" sz="1800" b="1" dirty="0"/>
              <a:t> </a:t>
            </a:r>
            <a:r>
              <a:rPr lang="en-US" sz="1700" b="1" dirty="0" smtClean="0"/>
              <a:t>include</a:t>
            </a:r>
            <a:r>
              <a:rPr lang="en-US" sz="1700" b="1" dirty="0"/>
              <a:t>:</a:t>
            </a:r>
          </a:p>
          <a:p>
            <a:r>
              <a:rPr lang="en-US" sz="1800" dirty="0" smtClean="0"/>
              <a:t>Reduced </a:t>
            </a:r>
            <a:r>
              <a:rPr lang="en-US" sz="1800" dirty="0"/>
              <a:t>resistance to necessary </a:t>
            </a:r>
            <a:r>
              <a:rPr lang="en-US" sz="1800" dirty="0" smtClean="0"/>
              <a:t>changes.</a:t>
            </a:r>
            <a:endParaRPr lang="en-US" sz="1800" dirty="0"/>
          </a:p>
          <a:p>
            <a:r>
              <a:rPr lang="en-US" sz="1800" dirty="0" smtClean="0"/>
              <a:t>Articulation </a:t>
            </a:r>
            <a:r>
              <a:rPr lang="en-US" sz="1800" dirty="0"/>
              <a:t>of a clear and inspiring vision of a desired future </a:t>
            </a:r>
            <a:r>
              <a:rPr lang="en-US" sz="1800" dirty="0" smtClean="0"/>
              <a:t>state.</a:t>
            </a:r>
            <a:endParaRPr lang="en-US" sz="1800" dirty="0"/>
          </a:p>
          <a:p>
            <a:r>
              <a:rPr lang="en-US" sz="1800" dirty="0" smtClean="0"/>
              <a:t>Success </a:t>
            </a:r>
            <a:r>
              <a:rPr lang="en-US" sz="1800" dirty="0"/>
              <a:t>in inspiring others to turn vision into </a:t>
            </a:r>
            <a:r>
              <a:rPr lang="en-US" sz="1800" dirty="0" smtClean="0"/>
              <a:t>action.</a:t>
            </a:r>
          </a:p>
          <a:p>
            <a:r>
              <a:rPr lang="en-US" sz="1800" dirty="0" smtClean="0"/>
              <a:t>Influence </a:t>
            </a:r>
            <a:r>
              <a:rPr lang="en-US" sz="1800" dirty="0"/>
              <a:t>on stakeholders to understand mutual </a:t>
            </a:r>
            <a:r>
              <a:rPr lang="en-US" sz="1800" dirty="0" smtClean="0"/>
              <a:t>interests.</a:t>
            </a:r>
            <a:endParaRPr lang="en-US" sz="1800" dirty="0"/>
          </a:p>
          <a:p>
            <a:r>
              <a:rPr lang="en-US" sz="1800" dirty="0" smtClean="0"/>
              <a:t>Effective </a:t>
            </a:r>
            <a:r>
              <a:rPr lang="en-US" sz="1800" dirty="0"/>
              <a:t>use of collaboration techniques to influence </a:t>
            </a:r>
            <a:r>
              <a:rPr lang="en-US" sz="1800" dirty="0" smtClean="0"/>
              <a:t>others.</a:t>
            </a:r>
            <a:endParaRPr lang="en-US" sz="1800" dirty="0"/>
          </a:p>
          <a:p>
            <a:r>
              <a:rPr lang="en-US" sz="1800" dirty="0" smtClean="0"/>
              <a:t>Influence </a:t>
            </a:r>
            <a:r>
              <a:rPr lang="en-US" sz="1800" dirty="0"/>
              <a:t>on stakeholders to consider broader objectives over </a:t>
            </a:r>
            <a:r>
              <a:rPr lang="en-US" sz="1800" dirty="0" smtClean="0"/>
              <a:t>personal motivations.</a:t>
            </a:r>
            <a:endParaRPr lang="en-US" sz="1800" dirty="0"/>
          </a:p>
          <a:p>
            <a:r>
              <a:rPr lang="en-US" sz="1800" dirty="0" smtClean="0"/>
              <a:t>Re-framing </a:t>
            </a:r>
            <a:r>
              <a:rPr lang="en-US" sz="1800" dirty="0"/>
              <a:t>issues so alternate perspectives can be understood </a:t>
            </a:r>
            <a:r>
              <a:rPr lang="en-US" sz="1800" dirty="0" smtClean="0"/>
              <a:t>and accommodated </a:t>
            </a:r>
            <a:r>
              <a:rPr lang="en-US" sz="1800" dirty="0"/>
              <a:t>to influence stakeholders towards shared goals.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Leadership and </a:t>
            </a:r>
            <a:r>
              <a:rPr lang="en-US" sz="2000" b="1" dirty="0" smtClean="0"/>
              <a:t>Influencing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Creative </a:t>
            </a:r>
            <a:r>
              <a:rPr lang="en-US" sz="2400" b="1" dirty="0" smtClean="0"/>
              <a:t>Thinking</a:t>
            </a:r>
          </a:p>
          <a:p>
            <a:r>
              <a:rPr lang="en-US" sz="2400" dirty="0"/>
              <a:t>Thinking creatively and helping others to apply creative thinking helps </a:t>
            </a:r>
            <a:r>
              <a:rPr lang="en-US" sz="2400" dirty="0" smtClean="0"/>
              <a:t>business analysts </a:t>
            </a:r>
            <a:r>
              <a:rPr lang="en-US" sz="2400" dirty="0"/>
              <a:t>to be effective in </a:t>
            </a:r>
            <a:r>
              <a:rPr lang="en-US" sz="2400" dirty="0" smtClean="0"/>
              <a:t>generating </a:t>
            </a:r>
            <a:r>
              <a:rPr lang="en-US" sz="2400" dirty="0"/>
              <a:t>new ideas, approaches, and alternatives </a:t>
            </a:r>
            <a:r>
              <a:rPr lang="en-US" sz="2400" dirty="0" smtClean="0"/>
              <a:t>to problem </a:t>
            </a:r>
            <a:r>
              <a:rPr lang="en-US" sz="2400" dirty="0"/>
              <a:t>solving and opportunities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Creative thinking involves generating new ideas and concepts as well as </a:t>
            </a:r>
            <a:r>
              <a:rPr lang="en-US" sz="2400" dirty="0" smtClean="0"/>
              <a:t>finding new </a:t>
            </a:r>
            <a:r>
              <a:rPr lang="en-US" sz="2400" dirty="0"/>
              <a:t>or different associations </a:t>
            </a:r>
            <a:r>
              <a:rPr lang="en-US" sz="2400" dirty="0" smtClean="0"/>
              <a:t>between </a:t>
            </a:r>
            <a:r>
              <a:rPr lang="en-US" sz="2400" dirty="0"/>
              <a:t>existing ideas and concepts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Business analysts can be effective in </a:t>
            </a:r>
            <a:r>
              <a:rPr lang="en-US" sz="2400" dirty="0" smtClean="0"/>
              <a:t>promoting creative </a:t>
            </a:r>
            <a:r>
              <a:rPr lang="en-US" sz="2400" dirty="0"/>
              <a:t>thinking in others by identifying and </a:t>
            </a:r>
            <a:r>
              <a:rPr lang="en-US" sz="2400" dirty="0" smtClean="0"/>
              <a:t>proposing alternatives</a:t>
            </a:r>
            <a:r>
              <a:rPr lang="en-US" sz="2400" dirty="0"/>
              <a:t>, and </a:t>
            </a:r>
            <a:r>
              <a:rPr lang="en-US" sz="2400" dirty="0" smtClean="0"/>
              <a:t>by asking </a:t>
            </a:r>
            <a:r>
              <a:rPr lang="en-US" sz="2400" dirty="0"/>
              <a:t>questions and </a:t>
            </a:r>
            <a:r>
              <a:rPr lang="en-US" sz="2400" dirty="0" smtClean="0"/>
              <a:t>challenging assumptions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Creative Thinking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Teamwork</a:t>
            </a:r>
            <a:endParaRPr lang="en-US" sz="2000" b="1" dirty="0" smtClean="0"/>
          </a:p>
          <a:p>
            <a:r>
              <a:rPr lang="en-US" sz="2000" dirty="0"/>
              <a:t>Teamwork skills allow business analysts to work productively with team members</a:t>
            </a:r>
            <a:r>
              <a:rPr lang="en-US" sz="2000" dirty="0" smtClean="0"/>
              <a:t>, stakeholders</a:t>
            </a:r>
            <a:r>
              <a:rPr lang="en-US" sz="2000" dirty="0"/>
              <a:t>, and any other vested partners so that solutions can be </a:t>
            </a:r>
            <a:r>
              <a:rPr lang="en-US" sz="2000" dirty="0" smtClean="0"/>
              <a:t>effectively developed </a:t>
            </a:r>
            <a:r>
              <a:rPr lang="en-US" sz="2000" dirty="0"/>
              <a:t>and implemented.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Leadership and influencing involves motivating people to act in ways that </a:t>
            </a:r>
            <a:r>
              <a:rPr lang="en-US" sz="2000" dirty="0" smtClean="0"/>
              <a:t>enable them </a:t>
            </a:r>
            <a:r>
              <a:rPr lang="en-US" sz="2000" dirty="0"/>
              <a:t>to work together to achieve shared goals and objectives.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Teamwork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 smtClean="0"/>
              <a:t>Measures </a:t>
            </a:r>
            <a:r>
              <a:rPr lang="en-US" sz="1700" b="1" dirty="0"/>
              <a:t>of effective Teamwork</a:t>
            </a:r>
            <a:r>
              <a:rPr lang="en-US" sz="1800" b="1" dirty="0" smtClean="0"/>
              <a:t> </a:t>
            </a:r>
            <a:r>
              <a:rPr lang="en-US" sz="1700" b="1" dirty="0" smtClean="0"/>
              <a:t>include</a:t>
            </a:r>
            <a:r>
              <a:rPr lang="en-US" sz="1700" b="1" dirty="0"/>
              <a:t>:</a:t>
            </a:r>
          </a:p>
          <a:p>
            <a:r>
              <a:rPr lang="en-US" sz="1800" dirty="0" smtClean="0"/>
              <a:t>Fostering </a:t>
            </a:r>
            <a:r>
              <a:rPr lang="en-US" sz="1800" dirty="0"/>
              <a:t>a collaborative working </a:t>
            </a:r>
            <a:r>
              <a:rPr lang="en-US" sz="1800" dirty="0" smtClean="0"/>
              <a:t>environment.</a:t>
            </a:r>
            <a:endParaRPr lang="en-US" sz="1800" dirty="0"/>
          </a:p>
          <a:p>
            <a:r>
              <a:rPr lang="en-US" sz="1800" dirty="0" smtClean="0"/>
              <a:t>Effectively </a:t>
            </a:r>
            <a:r>
              <a:rPr lang="en-US" sz="1800" dirty="0"/>
              <a:t>resolving </a:t>
            </a:r>
            <a:r>
              <a:rPr lang="en-US" sz="1800" dirty="0" smtClean="0"/>
              <a:t>conflict.</a:t>
            </a:r>
            <a:endParaRPr lang="en-US" sz="1800" dirty="0"/>
          </a:p>
          <a:p>
            <a:r>
              <a:rPr lang="en-US" sz="1800" dirty="0" smtClean="0"/>
              <a:t>Developing </a:t>
            </a:r>
            <a:r>
              <a:rPr lang="en-US" sz="1800" dirty="0"/>
              <a:t>trust among team </a:t>
            </a:r>
            <a:r>
              <a:rPr lang="en-US" sz="1800" dirty="0" smtClean="0"/>
              <a:t>members.</a:t>
            </a:r>
            <a:endParaRPr lang="en-US" sz="1800" dirty="0"/>
          </a:p>
          <a:p>
            <a:r>
              <a:rPr lang="en-US" sz="1800" dirty="0" smtClean="0"/>
              <a:t>Support </a:t>
            </a:r>
            <a:r>
              <a:rPr lang="en-US" sz="1800" dirty="0"/>
              <a:t>among the team for shared high standards of </a:t>
            </a:r>
            <a:r>
              <a:rPr lang="en-US" sz="1800" dirty="0" smtClean="0"/>
              <a:t>achievement.</a:t>
            </a:r>
            <a:endParaRPr lang="en-US" sz="1800" dirty="0"/>
          </a:p>
          <a:p>
            <a:r>
              <a:rPr lang="en-US" sz="1800" dirty="0" smtClean="0"/>
              <a:t>Promoting </a:t>
            </a:r>
            <a:r>
              <a:rPr lang="en-US" sz="1800" dirty="0"/>
              <a:t>a shared sense of ownership of the team goals.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Core </a:t>
            </a:r>
            <a:r>
              <a:rPr lang="en-US" sz="2000" b="1" dirty="0" smtClean="0"/>
              <a:t>Competencies – </a:t>
            </a:r>
            <a:r>
              <a:rPr lang="en-US" sz="2000" b="1" dirty="0"/>
              <a:t>Teamwork</a:t>
            </a:r>
            <a:r>
              <a:rPr lang="en-US" sz="2000" b="1" dirty="0" smtClean="0"/>
              <a:t>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Negotiation and Conflict Resolution</a:t>
            </a:r>
            <a:endParaRPr lang="en-US" sz="2000" b="1" dirty="0" smtClean="0"/>
          </a:p>
          <a:p>
            <a:r>
              <a:rPr lang="en-US" sz="2000" dirty="0"/>
              <a:t>Business analysts occasionally mediate negotiations between stakeholders </a:t>
            </a:r>
            <a:r>
              <a:rPr lang="en-US" sz="2000" dirty="0" smtClean="0"/>
              <a:t>in order </a:t>
            </a:r>
            <a:r>
              <a:rPr lang="en-US" sz="2000" dirty="0"/>
              <a:t>to reach a common understanding or an agreement.</a:t>
            </a:r>
          </a:p>
          <a:p>
            <a:r>
              <a:rPr lang="en-US" sz="2000" dirty="0" smtClean="0"/>
              <a:t>Business </a:t>
            </a:r>
            <a:r>
              <a:rPr lang="en-US" sz="2000" dirty="0"/>
              <a:t>analysts help resolve conflicts and differences of opinion with the </a:t>
            </a:r>
            <a:r>
              <a:rPr lang="en-US" sz="2000" dirty="0" smtClean="0"/>
              <a:t>intent of </a:t>
            </a:r>
            <a:r>
              <a:rPr lang="en-US" sz="2000" dirty="0"/>
              <a:t>maintaining and strengthening working </a:t>
            </a:r>
            <a:r>
              <a:rPr lang="en-US" sz="2000" dirty="0" smtClean="0"/>
              <a:t>relationships among stakeholders and team members.</a:t>
            </a:r>
          </a:p>
          <a:p>
            <a:r>
              <a:rPr lang="en-US" sz="2000" dirty="0" smtClean="0"/>
              <a:t>Involves </a:t>
            </a:r>
            <a:r>
              <a:rPr lang="en-US" sz="2000" dirty="0"/>
              <a:t>mediating discussions </a:t>
            </a:r>
            <a:r>
              <a:rPr lang="en-US" sz="2000" dirty="0" smtClean="0"/>
              <a:t>between participants </a:t>
            </a:r>
            <a:r>
              <a:rPr lang="en-US" sz="2000" dirty="0"/>
              <a:t>in order to help them recognize that there are differing views on </a:t>
            </a:r>
            <a:r>
              <a:rPr lang="en-US" sz="2000" dirty="0" smtClean="0"/>
              <a:t>the topic</a:t>
            </a:r>
            <a:r>
              <a:rPr lang="en-US" sz="2000" dirty="0"/>
              <a:t>, resolve differences, and reach conclusions that have the agreement of </a:t>
            </a:r>
            <a:r>
              <a:rPr lang="en-US" sz="2000" dirty="0" smtClean="0"/>
              <a:t>all participants</a:t>
            </a:r>
            <a:r>
              <a:rPr lang="en-US" sz="2000" dirty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Negotiation and Conflict Resolution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 smtClean="0"/>
              <a:t>Measures </a:t>
            </a:r>
            <a:r>
              <a:rPr lang="en-US" sz="1700" b="1" dirty="0"/>
              <a:t>of effective </a:t>
            </a:r>
            <a:r>
              <a:rPr lang="en-US" sz="1600" b="1" dirty="0"/>
              <a:t>Negotiation and Conflict </a:t>
            </a:r>
            <a:r>
              <a:rPr lang="en-US" sz="1600" b="1" dirty="0" smtClean="0"/>
              <a:t>Resolution</a:t>
            </a:r>
            <a:r>
              <a:rPr lang="en-US" sz="1800" b="1" dirty="0" smtClean="0"/>
              <a:t> </a:t>
            </a:r>
            <a:r>
              <a:rPr lang="en-US" sz="1700" b="1" dirty="0" smtClean="0"/>
              <a:t>include</a:t>
            </a:r>
            <a:r>
              <a:rPr lang="en-US" sz="1700" b="1" dirty="0"/>
              <a:t>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planned approach to ensure that the negotiation takes into account </a:t>
            </a:r>
            <a:r>
              <a:rPr lang="en-US" sz="2000" dirty="0" smtClean="0"/>
              <a:t>the tone </a:t>
            </a:r>
            <a:r>
              <a:rPr lang="en-US" sz="2000" dirty="0"/>
              <a:t>of voice, the conveyed attitude, the methods used, and the </a:t>
            </a:r>
            <a:r>
              <a:rPr lang="en-US" sz="2000" dirty="0" smtClean="0"/>
              <a:t>concern for </a:t>
            </a:r>
            <a:r>
              <a:rPr lang="en-US" sz="2000" dirty="0"/>
              <a:t>the other side’s feelings and </a:t>
            </a:r>
            <a:r>
              <a:rPr lang="en-US" sz="2000" dirty="0" smtClean="0"/>
              <a:t>needs.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ability to recognize that the needs of the parties are not always </a:t>
            </a:r>
            <a:r>
              <a:rPr lang="en-US" sz="2000" dirty="0" smtClean="0"/>
              <a:t>in opposition </a:t>
            </a:r>
            <a:r>
              <a:rPr lang="en-US" sz="2000" dirty="0"/>
              <a:t>and that it is often possible to satisfy both parties without </a:t>
            </a:r>
            <a:r>
              <a:rPr lang="en-US" sz="2000" dirty="0" smtClean="0"/>
              <a:t>either side losing.</a:t>
            </a:r>
            <a:endParaRPr lang="en-US" sz="2000" dirty="0"/>
          </a:p>
          <a:p>
            <a:r>
              <a:rPr lang="en-US" sz="2000" dirty="0" smtClean="0"/>
              <a:t>An </a:t>
            </a:r>
            <a:r>
              <a:rPr lang="en-US" sz="2000" dirty="0"/>
              <a:t>objective approach to ensure the problem is separated from the </a:t>
            </a:r>
            <a:r>
              <a:rPr lang="en-US" sz="2000" dirty="0" smtClean="0"/>
              <a:t>person so </a:t>
            </a:r>
            <a:r>
              <a:rPr lang="en-US" sz="2000" dirty="0"/>
              <a:t>that the real issues are debated without damaging working </a:t>
            </a:r>
            <a:r>
              <a:rPr lang="en-US" sz="2000" dirty="0" smtClean="0"/>
              <a:t>relationships.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ability to recognize that effective negotiation and conflict resolution </a:t>
            </a:r>
            <a:r>
              <a:rPr lang="en-US" sz="2000" dirty="0" smtClean="0"/>
              <a:t>are not </a:t>
            </a:r>
            <a:r>
              <a:rPr lang="en-US" sz="2000" dirty="0"/>
              <a:t>always achieved in a single autonomous meeting, and that </a:t>
            </a:r>
            <a:r>
              <a:rPr lang="en-US" sz="2000" dirty="0" smtClean="0"/>
              <a:t>sometimes several </a:t>
            </a:r>
            <a:r>
              <a:rPr lang="en-US" sz="2000" dirty="0"/>
              <a:t>meetings are required in order to achieve the stated goals.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Negotiation and Conflict Resolution</a:t>
            </a:r>
            <a:r>
              <a:rPr lang="en-US" sz="2000" b="1" dirty="0" smtClean="0"/>
              <a:t>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Teaching</a:t>
            </a:r>
          </a:p>
          <a:p>
            <a:r>
              <a:rPr lang="en-US" sz="2000" dirty="0" smtClean="0"/>
              <a:t>Teaching skills help business analysts effectively communicate business analysis.</a:t>
            </a:r>
          </a:p>
          <a:p>
            <a:r>
              <a:rPr lang="en-US" sz="2000" dirty="0" smtClean="0"/>
              <a:t>Information</a:t>
            </a:r>
            <a:r>
              <a:rPr lang="en-US" sz="2000" dirty="0"/>
              <a:t>, concepts, ideas, and issues. They also help ensure that information </a:t>
            </a:r>
            <a:r>
              <a:rPr lang="en-US" sz="2000" dirty="0" smtClean="0"/>
              <a:t>is understood </a:t>
            </a:r>
            <a:r>
              <a:rPr lang="en-US" sz="2000" dirty="0"/>
              <a:t>and retained </a:t>
            </a:r>
            <a:r>
              <a:rPr lang="en-US" sz="2000" dirty="0" smtClean="0"/>
              <a:t>by </a:t>
            </a:r>
            <a:r>
              <a:rPr lang="en-US" sz="2000" dirty="0"/>
              <a:t>stakeholders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Teaching is the process of leading others to gain knowledge. Business analysts </a:t>
            </a:r>
            <a:r>
              <a:rPr lang="en-US" sz="2000" dirty="0" smtClean="0"/>
              <a:t>are </a:t>
            </a:r>
            <a:r>
              <a:rPr lang="en-US" sz="2000" dirty="0"/>
              <a:t>responsible for confirming that the information communicated </a:t>
            </a:r>
            <a:r>
              <a:rPr lang="en-US" sz="2000" dirty="0" smtClean="0"/>
              <a:t>has been </a:t>
            </a:r>
            <a:r>
              <a:rPr lang="en-US" sz="2000" dirty="0"/>
              <a:t>understood by stakeholders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Business </a:t>
            </a:r>
            <a:r>
              <a:rPr lang="en-US" sz="2000" dirty="0" smtClean="0"/>
              <a:t>analysts frequently </a:t>
            </a:r>
            <a:r>
              <a:rPr lang="en-US" sz="2000" dirty="0"/>
              <a:t>elicit and learn new information, and then teach this information </a:t>
            </a:r>
            <a:r>
              <a:rPr lang="en-US" sz="2000" dirty="0" smtClean="0"/>
              <a:t>to stakeholders </a:t>
            </a:r>
            <a:r>
              <a:rPr lang="en-US" sz="2000" dirty="0"/>
              <a:t>in a meaningful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</a:t>
            </a:r>
            <a:r>
              <a:rPr lang="en-US" sz="2000" b="1" dirty="0"/>
              <a:t>Teaching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 smtClean="0"/>
              <a:t>Measures </a:t>
            </a:r>
            <a:r>
              <a:rPr lang="en-US" sz="1700" b="1" dirty="0"/>
              <a:t>of effective </a:t>
            </a:r>
            <a:r>
              <a:rPr lang="en-US" sz="1600" b="1" dirty="0" smtClean="0"/>
              <a:t>Teaching</a:t>
            </a:r>
            <a:r>
              <a:rPr lang="en-US" sz="1800" b="1" dirty="0" smtClean="0"/>
              <a:t> </a:t>
            </a:r>
            <a:r>
              <a:rPr lang="en-US" sz="1700" b="1" dirty="0" smtClean="0"/>
              <a:t>include</a:t>
            </a:r>
            <a:r>
              <a:rPr lang="en-US" sz="1700" b="1" dirty="0"/>
              <a:t>:</a:t>
            </a:r>
          </a:p>
          <a:p>
            <a:r>
              <a:rPr lang="en-US" sz="2000" dirty="0" smtClean="0"/>
              <a:t>Utilizing </a:t>
            </a:r>
            <a:r>
              <a:rPr lang="en-US" sz="2000" dirty="0"/>
              <a:t>different methods to communicate information to be learned </a:t>
            </a:r>
            <a:r>
              <a:rPr lang="en-US" sz="2000" dirty="0" smtClean="0"/>
              <a:t>by stakeholders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Discovering </a:t>
            </a:r>
            <a:r>
              <a:rPr lang="en-US" sz="2000" dirty="0"/>
              <a:t>new information through high levels of </a:t>
            </a:r>
            <a:r>
              <a:rPr lang="en-US" sz="2000" dirty="0" smtClean="0"/>
              <a:t>stakeholder engagement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Validating </a:t>
            </a:r>
            <a:r>
              <a:rPr lang="en-US" sz="2000" dirty="0"/>
              <a:t>that audiences have a clear understanding of the key </a:t>
            </a:r>
            <a:r>
              <a:rPr lang="en-US" sz="2000" dirty="0" smtClean="0"/>
              <a:t>messages that </a:t>
            </a:r>
            <a:r>
              <a:rPr lang="en-US" sz="2000" dirty="0"/>
              <a:t>are intended to be </a:t>
            </a:r>
            <a:r>
              <a:rPr lang="en-US" sz="2000" dirty="0" smtClean="0"/>
              <a:t>learned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Verifying </a:t>
            </a:r>
            <a:r>
              <a:rPr lang="en-US" sz="2000" dirty="0"/>
              <a:t>that the stakeholders can demonstrate the new knowledge, facts</a:t>
            </a:r>
            <a:r>
              <a:rPr lang="en-US" sz="2000" dirty="0" smtClean="0"/>
              <a:t>, concepts</a:t>
            </a:r>
            <a:r>
              <a:rPr lang="en-US" sz="2000" dirty="0"/>
              <a:t>, and ideas.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5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Interaction Skills </a:t>
            </a:r>
            <a:r>
              <a:rPr lang="en-US" sz="2000" b="1" dirty="0" smtClean="0"/>
              <a:t>Core Competencies – TEACHING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Business analysts use a variety of software applications to support </a:t>
            </a:r>
            <a:r>
              <a:rPr lang="en-US" sz="2000" dirty="0" smtClean="0"/>
              <a:t>communication and </a:t>
            </a:r>
            <a:r>
              <a:rPr lang="en-US" sz="2000" dirty="0"/>
              <a:t>collaboration, create and maintain requirements artifacts, model concepts</a:t>
            </a:r>
            <a:r>
              <a:rPr lang="en-US" sz="2000" dirty="0" smtClean="0"/>
              <a:t>, track </a:t>
            </a:r>
            <a:r>
              <a:rPr lang="en-US" sz="2000" dirty="0"/>
              <a:t>issues, and increase overall productivity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Requirements </a:t>
            </a:r>
            <a:r>
              <a:rPr lang="en-US" sz="2000" dirty="0"/>
              <a:t>management technologies support requirements workflow</a:t>
            </a:r>
            <a:r>
              <a:rPr lang="en-US" sz="2000" dirty="0" smtClean="0"/>
              <a:t>, approvals</a:t>
            </a:r>
            <a:r>
              <a:rPr lang="en-US" sz="2000" dirty="0"/>
              <a:t>, baselining, and change </a:t>
            </a:r>
            <a:r>
              <a:rPr lang="en-US" sz="2000" dirty="0" smtClean="0"/>
              <a:t>control.</a:t>
            </a:r>
          </a:p>
          <a:p>
            <a:r>
              <a:rPr lang="en-US" sz="2000" dirty="0"/>
              <a:t>Interacting with the stakeholders and team members may require the use </a:t>
            </a:r>
            <a:r>
              <a:rPr lang="en-US" sz="2000" dirty="0" smtClean="0"/>
              <a:t>of communication </a:t>
            </a:r>
            <a:r>
              <a:rPr lang="en-US" sz="2000" dirty="0"/>
              <a:t>and collaboration tools, as well as presentation software in </a:t>
            </a:r>
            <a:r>
              <a:rPr lang="en-US" sz="2000" dirty="0" smtClean="0"/>
              <a:t>order to </a:t>
            </a:r>
            <a:r>
              <a:rPr lang="en-US" sz="2000" dirty="0"/>
              <a:t>showcase ideas and generate discussion among stakeholders and </a:t>
            </a:r>
            <a:r>
              <a:rPr lang="en-US" sz="2000" dirty="0" smtClean="0"/>
              <a:t>team members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5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Business Analysis Tools and Technology </a:t>
            </a:r>
            <a:r>
              <a:rPr lang="en-US" sz="2000" dirty="0" smtClean="0"/>
              <a:t>Core </a:t>
            </a:r>
            <a:r>
              <a:rPr lang="en-US" sz="2000" dirty="0"/>
              <a:t>competencies include: </a:t>
            </a:r>
            <a:endParaRPr lang="en-US" sz="2000" dirty="0" smtClean="0"/>
          </a:p>
          <a:p>
            <a:r>
              <a:rPr lang="en-US" sz="2000" dirty="0" smtClean="0"/>
              <a:t>Office Productivity</a:t>
            </a:r>
          </a:p>
          <a:p>
            <a:r>
              <a:rPr lang="en-US" sz="2000" dirty="0"/>
              <a:t>Business Analysis Tools and </a:t>
            </a:r>
            <a:r>
              <a:rPr lang="en-US" sz="2000" dirty="0" smtClean="0"/>
              <a:t>Technology</a:t>
            </a:r>
          </a:p>
          <a:p>
            <a:r>
              <a:rPr lang="en-US" sz="2000" dirty="0"/>
              <a:t>Communication Tools and Technology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</a:t>
            </a:r>
            <a:r>
              <a:rPr lang="en-US" sz="2000" b="1" dirty="0" smtClean="0"/>
              <a:t>Technology Core Competencies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Business analysts use office productivity tools and technology to document </a:t>
            </a:r>
            <a:r>
              <a:rPr lang="en-US" sz="2000" dirty="0" smtClean="0"/>
              <a:t>and track </a:t>
            </a:r>
            <a:r>
              <a:rPr lang="en-US" sz="2000" dirty="0"/>
              <a:t>information and artifacts.</a:t>
            </a:r>
          </a:p>
          <a:p>
            <a:endParaRPr lang="en-US" sz="2000" dirty="0" smtClean="0"/>
          </a:p>
          <a:p>
            <a:r>
              <a:rPr lang="en-US" sz="2000" dirty="0"/>
              <a:t>Office productivity tools and technology provide business analysts with the </a:t>
            </a:r>
            <a:r>
              <a:rPr lang="en-US" sz="2000" dirty="0" smtClean="0"/>
              <a:t>ability to </a:t>
            </a:r>
            <a:r>
              <a:rPr lang="en-US" sz="2000" dirty="0"/>
              <a:t>organize, dissect, manipulate, understand, and communicate </a:t>
            </a:r>
            <a:r>
              <a:rPr lang="en-US" sz="2000" dirty="0" smtClean="0"/>
              <a:t>information clearly.</a:t>
            </a:r>
          </a:p>
          <a:p>
            <a:endParaRPr lang="en-US" sz="2000" dirty="0"/>
          </a:p>
          <a:p>
            <a:r>
              <a:rPr lang="en-US" sz="2000" dirty="0"/>
              <a:t>Many </a:t>
            </a:r>
            <a:r>
              <a:rPr lang="en-US" sz="2000" dirty="0" smtClean="0"/>
              <a:t>organizations utilize </a:t>
            </a:r>
            <a:r>
              <a:rPr lang="en-US" sz="2000" dirty="0"/>
              <a:t>these tools to study, store, and distribute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</a:t>
            </a:r>
            <a:r>
              <a:rPr lang="en-US" sz="2000" b="1" dirty="0" smtClean="0"/>
              <a:t>Technology Core Competencies - Office </a:t>
            </a:r>
            <a:r>
              <a:rPr lang="en-US" sz="2000" b="1" dirty="0"/>
              <a:t>Productivity 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Office productivity tools and </a:t>
            </a:r>
            <a:r>
              <a:rPr lang="en-US" sz="1800" dirty="0" smtClean="0"/>
              <a:t>technology </a:t>
            </a:r>
            <a:r>
              <a:rPr lang="en-US" sz="1800" dirty="0"/>
              <a:t>include the following</a:t>
            </a:r>
            <a:r>
              <a:rPr lang="en-US" sz="1800" dirty="0" smtClean="0"/>
              <a:t>:</a:t>
            </a:r>
          </a:p>
          <a:p>
            <a:r>
              <a:rPr lang="en-US" sz="1600" b="1" dirty="0" smtClean="0"/>
              <a:t>Word </a:t>
            </a:r>
            <a:r>
              <a:rPr lang="en-US" sz="1600" b="1" dirty="0"/>
              <a:t>processing and presentation programs</a:t>
            </a:r>
            <a:r>
              <a:rPr lang="en-US" sz="1600" dirty="0"/>
              <a:t>: provide the ability to </a:t>
            </a:r>
            <a:r>
              <a:rPr lang="en-US" sz="1600" dirty="0" smtClean="0"/>
              <a:t>present information </a:t>
            </a:r>
            <a:r>
              <a:rPr lang="en-US" sz="1600" dirty="0"/>
              <a:t>in the form of a letter, newspaper, poster, research paper, </a:t>
            </a:r>
            <a:r>
              <a:rPr lang="en-US" sz="1600" dirty="0" smtClean="0"/>
              <a:t>slide presentation</a:t>
            </a:r>
            <a:r>
              <a:rPr lang="en-US" sz="1600" dirty="0"/>
              <a:t>, or animations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Presentation </a:t>
            </a:r>
            <a:r>
              <a:rPr lang="en-US" sz="1600" b="1" dirty="0"/>
              <a:t>software</a:t>
            </a:r>
            <a:r>
              <a:rPr lang="en-US" sz="1600" dirty="0"/>
              <a:t>: serves in the creation of training materials or </a:t>
            </a:r>
            <a:r>
              <a:rPr lang="en-US" sz="1600" dirty="0" smtClean="0"/>
              <a:t>to present </a:t>
            </a:r>
            <a:r>
              <a:rPr lang="en-US" sz="1600" dirty="0"/>
              <a:t>information to stimulate discussion among </a:t>
            </a:r>
            <a:r>
              <a:rPr lang="en-US" sz="1600" dirty="0" smtClean="0"/>
              <a:t>stakeholders</a:t>
            </a:r>
          </a:p>
          <a:p>
            <a:r>
              <a:rPr lang="en-US" sz="1600" b="1" dirty="0"/>
              <a:t>Spreadsheets</a:t>
            </a:r>
            <a:r>
              <a:rPr lang="en-US" sz="1600" dirty="0"/>
              <a:t>: allow mathematical and logical manipulation</a:t>
            </a:r>
            <a:r>
              <a:rPr lang="en-US" sz="1600" dirty="0" smtClean="0"/>
              <a:t>. </a:t>
            </a:r>
            <a:r>
              <a:rPr lang="en-US" sz="1600" dirty="0"/>
              <a:t>They are also used to capture and perform basic manipulation </a:t>
            </a:r>
            <a:r>
              <a:rPr lang="en-US" sz="1600" dirty="0" smtClean="0"/>
              <a:t>of numeric </a:t>
            </a:r>
            <a:r>
              <a:rPr lang="en-US" sz="1600" dirty="0"/>
              <a:t>data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Communication tools (e-mail and instant messaging programs</a:t>
            </a:r>
            <a:r>
              <a:rPr lang="en-US" sz="1600" b="1" dirty="0" smtClean="0"/>
              <a:t>)</a:t>
            </a:r>
            <a:r>
              <a:rPr lang="en-US" sz="1600" dirty="0" smtClean="0"/>
              <a:t>: provide the </a:t>
            </a:r>
            <a:r>
              <a:rPr lang="en-US" sz="1600" dirty="0"/>
              <a:t>means to communicate with stakeholders who are remotely located, </a:t>
            </a:r>
            <a:r>
              <a:rPr lang="en-US" sz="1600" dirty="0" smtClean="0"/>
              <a:t>who cannot </a:t>
            </a:r>
            <a:r>
              <a:rPr lang="en-US" sz="1600" dirty="0"/>
              <a:t>respond to queries immediately, or who may need a longer-term </a:t>
            </a:r>
            <a:r>
              <a:rPr lang="en-US" sz="1600" dirty="0" smtClean="0"/>
              <a:t>record of </a:t>
            </a:r>
            <a:r>
              <a:rPr lang="en-US" sz="1600" dirty="0"/>
              <a:t>a discussion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Collaboration and knowledge management tools</a:t>
            </a:r>
            <a:r>
              <a:rPr lang="en-US" sz="1600" dirty="0"/>
              <a:t>: support the </a:t>
            </a:r>
            <a:r>
              <a:rPr lang="en-US" sz="1600" dirty="0" smtClean="0"/>
              <a:t>capturing of </a:t>
            </a:r>
            <a:r>
              <a:rPr lang="en-US" sz="1600" dirty="0"/>
              <a:t>knowledge distributed throughout an organization and make it as </a:t>
            </a:r>
            <a:r>
              <a:rPr lang="en-US" sz="1600" dirty="0" smtClean="0"/>
              <a:t>widely </a:t>
            </a:r>
            <a:r>
              <a:rPr lang="en-US" sz="1600" dirty="0"/>
              <a:t>available as possible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Hardware</a:t>
            </a:r>
            <a:r>
              <a:rPr lang="en-US" sz="1600" dirty="0"/>
              <a:t>: allows for the replication and distribution of information </a:t>
            </a:r>
            <a:r>
              <a:rPr lang="en-US" sz="1600" dirty="0" smtClean="0"/>
              <a:t>to facilitate </a:t>
            </a:r>
            <a:r>
              <a:rPr lang="en-US" sz="1600" dirty="0"/>
              <a:t>communication with stakeholders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</a:t>
            </a:r>
            <a:r>
              <a:rPr lang="en-US" sz="2000" b="1" dirty="0" smtClean="0"/>
              <a:t>Technology Core Competencies - Office </a:t>
            </a:r>
            <a:r>
              <a:rPr lang="en-US" sz="2000" b="1" dirty="0"/>
              <a:t>Productivity 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Measures of effective creative thinking include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Generating </a:t>
            </a:r>
            <a:r>
              <a:rPr lang="en-US" sz="2400" dirty="0"/>
              <a:t>and productively considering new </a:t>
            </a:r>
            <a:r>
              <a:rPr lang="en-US" sz="2400" dirty="0" smtClean="0"/>
              <a:t>ideas</a:t>
            </a:r>
            <a:endParaRPr lang="en-US" sz="2400" dirty="0"/>
          </a:p>
          <a:p>
            <a:r>
              <a:rPr lang="en-US" sz="2400" dirty="0" smtClean="0"/>
              <a:t>Exploring </a:t>
            </a:r>
            <a:r>
              <a:rPr lang="en-US" sz="2400" dirty="0"/>
              <a:t>concepts and ideas that are </a:t>
            </a:r>
            <a:r>
              <a:rPr lang="en-US" sz="2400" dirty="0" smtClean="0"/>
              <a:t>new</a:t>
            </a:r>
            <a:endParaRPr lang="en-US" sz="2400" dirty="0"/>
          </a:p>
          <a:p>
            <a:r>
              <a:rPr lang="en-US" sz="2400" dirty="0" smtClean="0"/>
              <a:t>Exploring </a:t>
            </a:r>
            <a:r>
              <a:rPr lang="en-US" sz="2400" dirty="0"/>
              <a:t>changes to existing concepts and </a:t>
            </a:r>
            <a:r>
              <a:rPr lang="en-US" sz="2400" dirty="0" smtClean="0"/>
              <a:t>ideas</a:t>
            </a:r>
            <a:endParaRPr lang="en-US" sz="2400" dirty="0"/>
          </a:p>
          <a:p>
            <a:r>
              <a:rPr lang="en-US" sz="2400" dirty="0" smtClean="0"/>
              <a:t>Generating </a:t>
            </a:r>
            <a:r>
              <a:rPr lang="en-US" sz="2400" dirty="0"/>
              <a:t>creativity for self and </a:t>
            </a:r>
            <a:r>
              <a:rPr lang="en-US" sz="2400" dirty="0" smtClean="0"/>
              <a:t>others</a:t>
            </a:r>
            <a:endParaRPr lang="en-US" sz="2400" dirty="0"/>
          </a:p>
          <a:p>
            <a:r>
              <a:rPr lang="en-US" sz="2400" dirty="0" smtClean="0"/>
              <a:t>Applying </a:t>
            </a:r>
            <a:r>
              <a:rPr lang="en-US" sz="2400" dirty="0"/>
              <a:t>new ideas to resolve existing </a:t>
            </a:r>
            <a:r>
              <a:rPr lang="en-US" sz="2400" dirty="0" smtClean="0"/>
              <a:t>problems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Creative Thinking – Effective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Measures of effective office productivity tools and technology include</a:t>
            </a:r>
            <a:r>
              <a:rPr lang="en-US" sz="1800" b="1" dirty="0" smtClean="0"/>
              <a:t>:</a:t>
            </a:r>
          </a:p>
          <a:p>
            <a:r>
              <a:rPr lang="en-US" sz="2000" dirty="0" smtClean="0"/>
              <a:t>Increased </a:t>
            </a:r>
            <a:r>
              <a:rPr lang="en-US" sz="2000" dirty="0"/>
              <a:t>efficiencies and streamlining of processes by exploring </a:t>
            </a:r>
            <a:r>
              <a:rPr lang="en-US" sz="2000" dirty="0" smtClean="0"/>
              <a:t>features and </a:t>
            </a:r>
            <a:r>
              <a:rPr lang="en-US" sz="2000" dirty="0"/>
              <a:t>functions of </a:t>
            </a:r>
            <a:r>
              <a:rPr lang="en-US" sz="2000" dirty="0" smtClean="0"/>
              <a:t>tools.</a:t>
            </a:r>
            <a:endParaRPr lang="en-US" sz="2000" dirty="0"/>
          </a:p>
          <a:p>
            <a:r>
              <a:rPr lang="en-US" sz="2000" dirty="0" smtClean="0"/>
              <a:t>Awareness </a:t>
            </a:r>
            <a:r>
              <a:rPr lang="en-US" sz="2000" dirty="0"/>
              <a:t>of available tools, their operation, and </a:t>
            </a:r>
            <a:r>
              <a:rPr lang="en-US" sz="2000" dirty="0" smtClean="0"/>
              <a:t>abilities.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ability to determine the tool that will best meet stakeholder </a:t>
            </a:r>
            <a:r>
              <a:rPr lang="en-US" sz="2000" dirty="0" smtClean="0"/>
              <a:t>needs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ability to clearly communicate the major features of available tools.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Technology Core </a:t>
            </a:r>
            <a:r>
              <a:rPr lang="en-US" sz="2000" b="1" dirty="0" smtClean="0"/>
              <a:t>Competencies – </a:t>
            </a:r>
            <a:r>
              <a:rPr lang="en-US" sz="2000" b="1" dirty="0"/>
              <a:t>office productivity tools and </a:t>
            </a:r>
            <a:r>
              <a:rPr lang="en-US" sz="2000" b="1" dirty="0" smtClean="0"/>
              <a:t>technology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Business Analysis Tools and Technology include the following:</a:t>
            </a:r>
          </a:p>
          <a:p>
            <a:r>
              <a:rPr lang="en-US" sz="1600" dirty="0"/>
              <a:t>Business analysts use a variety of tools and technology to model, document, </a:t>
            </a:r>
            <a:r>
              <a:rPr lang="en-US" sz="1600" dirty="0" smtClean="0"/>
              <a:t>and manage </a:t>
            </a:r>
            <a:r>
              <a:rPr lang="en-US" sz="1600" dirty="0"/>
              <a:t>outputs of business analysis activities and deliverables to stakeholders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Tools </a:t>
            </a:r>
            <a:r>
              <a:rPr lang="en-US" sz="1600" dirty="0"/>
              <a:t>that are specific to the field of business analysis provide </a:t>
            </a:r>
            <a:r>
              <a:rPr lang="en-US" sz="1600" dirty="0" smtClean="0"/>
              <a:t>specialized capabilities </a:t>
            </a:r>
            <a:r>
              <a:rPr lang="en-US" sz="1600" dirty="0"/>
              <a:t>in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Modelling</a:t>
            </a:r>
            <a:endParaRPr lang="en-US" sz="1600" dirty="0"/>
          </a:p>
          <a:p>
            <a:pPr lvl="1"/>
            <a:r>
              <a:rPr lang="en-US" sz="1600" dirty="0" smtClean="0"/>
              <a:t>Diagramming</a:t>
            </a:r>
            <a:endParaRPr lang="en-US" sz="1600" dirty="0"/>
          </a:p>
          <a:p>
            <a:pPr lvl="1"/>
            <a:r>
              <a:rPr lang="en-US" sz="1600" dirty="0" smtClean="0"/>
              <a:t>Documenting</a:t>
            </a:r>
            <a:endParaRPr lang="en-US" sz="1600" dirty="0"/>
          </a:p>
          <a:p>
            <a:pPr lvl="1"/>
            <a:r>
              <a:rPr lang="en-US" sz="1600" dirty="0" smtClean="0"/>
              <a:t>Analyzing </a:t>
            </a:r>
            <a:r>
              <a:rPr lang="en-US" sz="1600" dirty="0"/>
              <a:t>and mapping </a:t>
            </a:r>
            <a:r>
              <a:rPr lang="en-US" sz="1600" dirty="0" smtClean="0"/>
              <a:t>requirements</a:t>
            </a:r>
            <a:endParaRPr lang="en-US" sz="1600" dirty="0"/>
          </a:p>
          <a:p>
            <a:pPr lvl="1"/>
            <a:r>
              <a:rPr lang="en-US" sz="1600" dirty="0" smtClean="0"/>
              <a:t>Identifying </a:t>
            </a:r>
            <a:r>
              <a:rPr lang="en-US" sz="1600" dirty="0"/>
              <a:t>relationships between </a:t>
            </a:r>
            <a:r>
              <a:rPr lang="en-US" sz="1600" dirty="0" smtClean="0"/>
              <a:t>requirements</a:t>
            </a:r>
            <a:endParaRPr lang="en-US" sz="1600" dirty="0"/>
          </a:p>
          <a:p>
            <a:pPr lvl="1"/>
            <a:r>
              <a:rPr lang="en-US" sz="1600" dirty="0" smtClean="0"/>
              <a:t>Tracking </a:t>
            </a:r>
            <a:r>
              <a:rPr lang="en-US" sz="1600" dirty="0"/>
              <a:t>and storing requirements </a:t>
            </a:r>
            <a:r>
              <a:rPr lang="en-US" sz="1600" dirty="0" smtClean="0"/>
              <a:t>artifacts</a:t>
            </a:r>
            <a:endParaRPr lang="en-US" sz="1600" dirty="0"/>
          </a:p>
          <a:p>
            <a:pPr lvl="1"/>
            <a:r>
              <a:rPr lang="en-US" sz="1600" dirty="0" smtClean="0"/>
              <a:t>Communicating </a:t>
            </a:r>
            <a:r>
              <a:rPr lang="en-US" sz="1600" dirty="0"/>
              <a:t>with stakeholders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Tools specifically designed for business analysis may include such functionality as modelling, requirements management, issue </a:t>
            </a:r>
            <a:r>
              <a:rPr lang="en-US" sz="1600" dirty="0" err="1" smtClean="0"/>
              <a:t>tracking,prototyping</a:t>
            </a:r>
            <a:r>
              <a:rPr lang="en-US" sz="1600" dirty="0" smtClean="0"/>
              <a:t> </a:t>
            </a:r>
            <a:r>
              <a:rPr lang="en-US" sz="1600" dirty="0"/>
              <a:t>and simulation, computer aided software </a:t>
            </a:r>
            <a:r>
              <a:rPr lang="en-US" sz="1600" dirty="0" smtClean="0"/>
              <a:t>engineering </a:t>
            </a:r>
            <a:r>
              <a:rPr lang="en-US" sz="1600" dirty="0"/>
              <a:t>(CASE), </a:t>
            </a:r>
            <a:r>
              <a:rPr lang="en-US" sz="1600" dirty="0" smtClean="0"/>
              <a:t>and survey </a:t>
            </a:r>
            <a:r>
              <a:rPr lang="en-US" sz="1600" dirty="0"/>
              <a:t>engines</a:t>
            </a:r>
            <a:r>
              <a:rPr lang="en-US" sz="1600" dirty="0" smtClean="0"/>
              <a:t>.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dirty="0" smtClean="0"/>
              <a:t>		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</a:t>
            </a:r>
            <a:r>
              <a:rPr lang="en-US" sz="2000" b="1" dirty="0" smtClean="0"/>
              <a:t>Technology Core Competencies - </a:t>
            </a:r>
            <a:r>
              <a:rPr lang="en-US" sz="2000" b="1" dirty="0"/>
              <a:t>Business Analysis 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Modelling tools</a:t>
            </a:r>
            <a:r>
              <a:rPr lang="en-US" sz="1800" dirty="0"/>
              <a:t> can provide functionality that assists business analysts with </a:t>
            </a:r>
            <a:r>
              <a:rPr lang="en-US" sz="1800" dirty="0" smtClean="0"/>
              <a:t>a number </a:t>
            </a:r>
            <a:r>
              <a:rPr lang="en-US" sz="1800" dirty="0"/>
              <a:t>of modelling related tasks, including</a:t>
            </a:r>
            <a:r>
              <a:rPr lang="en-US" sz="1800" dirty="0" smtClean="0"/>
              <a:t>: </a:t>
            </a:r>
          </a:p>
          <a:p>
            <a:r>
              <a:rPr lang="en-US" sz="1800" dirty="0" smtClean="0"/>
              <a:t>Creating </a:t>
            </a:r>
            <a:r>
              <a:rPr lang="en-US" sz="1800" dirty="0"/>
              <a:t>models and visuals to help align stakeholders and outline </a:t>
            </a:r>
            <a:r>
              <a:rPr lang="en-US" sz="1800" dirty="0" smtClean="0"/>
              <a:t>the relationship </a:t>
            </a:r>
            <a:r>
              <a:rPr lang="en-US" sz="1800" dirty="0"/>
              <a:t>of needs, entities, requirements, stakeholders, and </a:t>
            </a:r>
            <a:r>
              <a:rPr lang="en-US" sz="1800" dirty="0" smtClean="0"/>
              <a:t>context.</a:t>
            </a:r>
            <a:endParaRPr lang="en-US" sz="1800" dirty="0"/>
          </a:p>
          <a:p>
            <a:r>
              <a:rPr lang="en-US" sz="1800" dirty="0" smtClean="0"/>
              <a:t>Tracing </a:t>
            </a:r>
            <a:r>
              <a:rPr lang="en-US" sz="1800" dirty="0"/>
              <a:t>visuals to business rules, text requirements, scope statements, </a:t>
            </a:r>
            <a:r>
              <a:rPr lang="en-US" sz="1800" dirty="0" smtClean="0"/>
              <a:t>scope visuals</a:t>
            </a:r>
            <a:r>
              <a:rPr lang="en-US" sz="1800" dirty="0"/>
              <a:t>, data requirements, product needs, and other requirements </a:t>
            </a:r>
            <a:r>
              <a:rPr lang="en-US" sz="1800" dirty="0" smtClean="0"/>
              <a:t>context and information.</a:t>
            </a:r>
            <a:endParaRPr lang="en-US" sz="1800" dirty="0"/>
          </a:p>
          <a:p>
            <a:r>
              <a:rPr lang="en-US" sz="1800" dirty="0" smtClean="0"/>
              <a:t>Creating </a:t>
            </a:r>
            <a:r>
              <a:rPr lang="en-US" sz="1800" dirty="0"/>
              <a:t>an executable for a proprietary engine in order to execute </a:t>
            </a:r>
            <a:r>
              <a:rPr lang="en-US" sz="1800" dirty="0" smtClean="0"/>
              <a:t>the model </a:t>
            </a:r>
            <a:r>
              <a:rPr lang="en-US" sz="1800" dirty="0"/>
              <a:t>or generate an application code which can be enhanced by </a:t>
            </a:r>
            <a:r>
              <a:rPr lang="en-US" sz="1800" dirty="0" smtClean="0"/>
              <a:t>a developer</a:t>
            </a:r>
            <a:r>
              <a:rPr lang="en-US" sz="1800" dirty="0"/>
              <a:t>.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</a:t>
            </a:r>
            <a:r>
              <a:rPr lang="en-US" sz="2000" b="1" dirty="0" smtClean="0"/>
              <a:t>Technology Core Competencies - </a:t>
            </a:r>
            <a:r>
              <a:rPr lang="en-US" sz="2000" b="1" dirty="0"/>
              <a:t>Business Analysis 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Requirements management</a:t>
            </a:r>
            <a:r>
              <a:rPr lang="en-US" sz="1800" dirty="0"/>
              <a:t> </a:t>
            </a:r>
            <a:r>
              <a:rPr lang="en-US" sz="1800" b="1" dirty="0"/>
              <a:t>technologies</a:t>
            </a:r>
            <a:r>
              <a:rPr lang="en-US" sz="1800" dirty="0"/>
              <a:t> can provide functionality that </a:t>
            </a:r>
            <a:r>
              <a:rPr lang="en-US" sz="1800" dirty="0" smtClean="0"/>
              <a:t>assists business </a:t>
            </a:r>
            <a:r>
              <a:rPr lang="en-US" sz="1800" dirty="0"/>
              <a:t>analysts with a number of requirements management related </a:t>
            </a:r>
            <a:r>
              <a:rPr lang="en-US" sz="1800" dirty="0" smtClean="0"/>
              <a:t>tasks including:</a:t>
            </a:r>
          </a:p>
          <a:p>
            <a:r>
              <a:rPr lang="en-US" sz="1800" dirty="0" smtClean="0"/>
              <a:t>Requirements </a:t>
            </a:r>
            <a:r>
              <a:rPr lang="en-US" sz="1800" dirty="0"/>
              <a:t>workflow including baselining, approvals and sign-off</a:t>
            </a:r>
            <a:r>
              <a:rPr lang="en-US" sz="1800" dirty="0" smtClean="0"/>
              <a:t>, change </a:t>
            </a:r>
            <a:r>
              <a:rPr lang="en-US" sz="1800" dirty="0"/>
              <a:t>control, and implementation </a:t>
            </a:r>
            <a:r>
              <a:rPr lang="en-US" sz="1800" dirty="0" smtClean="0"/>
              <a:t>status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Traceability </a:t>
            </a:r>
            <a:r>
              <a:rPr lang="en-US" sz="1800" dirty="0"/>
              <a:t>including backwards traceability, forwards traceability</a:t>
            </a:r>
            <a:r>
              <a:rPr lang="en-US" sz="1800" dirty="0" smtClean="0"/>
              <a:t>, relationships </a:t>
            </a:r>
            <a:r>
              <a:rPr lang="en-US" sz="1800" dirty="0"/>
              <a:t>between requirements, and impact analysis of </a:t>
            </a:r>
            <a:r>
              <a:rPr lang="en-US" sz="1800" dirty="0" smtClean="0"/>
              <a:t>requirements change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Configuration </a:t>
            </a:r>
            <a:r>
              <a:rPr lang="en-US" sz="1800" dirty="0"/>
              <a:t>management of requirements and requirements </a:t>
            </a:r>
            <a:r>
              <a:rPr lang="en-US" sz="1800" dirty="0" smtClean="0"/>
              <a:t>artifacts.</a:t>
            </a:r>
            <a:endParaRPr lang="en-US" sz="1800" dirty="0"/>
          </a:p>
          <a:p>
            <a:r>
              <a:rPr lang="en-US" sz="1800" dirty="0" smtClean="0"/>
              <a:t>Verifying </a:t>
            </a:r>
            <a:r>
              <a:rPr lang="en-US" sz="1800" dirty="0"/>
              <a:t>the quality of requirements through checking for </a:t>
            </a:r>
            <a:r>
              <a:rPr lang="en-US" sz="1800" dirty="0" smtClean="0"/>
              <a:t>defined characteristics </a:t>
            </a:r>
            <a:r>
              <a:rPr lang="en-US" sz="1800" dirty="0"/>
              <a:t>and relationships.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</a:t>
            </a:r>
            <a:r>
              <a:rPr lang="en-US" sz="2000" b="1" dirty="0" smtClean="0"/>
              <a:t>Technology Core Competencies - </a:t>
            </a:r>
            <a:r>
              <a:rPr lang="en-US" sz="2000" b="1" dirty="0"/>
              <a:t>Business Analysis 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Issue tracking tools</a:t>
            </a:r>
            <a:r>
              <a:rPr lang="en-US" sz="1800" dirty="0" smtClean="0"/>
              <a:t> </a:t>
            </a:r>
            <a:r>
              <a:rPr lang="en-US" sz="1800" dirty="0"/>
              <a:t>can provide functionality that assists business analysts with </a:t>
            </a:r>
            <a:r>
              <a:rPr lang="en-US" sz="1800" dirty="0" smtClean="0"/>
              <a:t>a number </a:t>
            </a:r>
            <a:r>
              <a:rPr lang="en-US" sz="1800" dirty="0"/>
              <a:t>of issue </a:t>
            </a:r>
            <a:r>
              <a:rPr lang="en-US" sz="1800" dirty="0" smtClean="0"/>
              <a:t>tracking </a:t>
            </a:r>
            <a:r>
              <a:rPr lang="en-US" sz="1800" dirty="0"/>
              <a:t>related tasks such as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Tracking </a:t>
            </a:r>
            <a:r>
              <a:rPr lang="en-US" sz="1800" dirty="0"/>
              <a:t>requirements </a:t>
            </a:r>
            <a:r>
              <a:rPr lang="en-US" sz="1800" dirty="0" smtClean="0"/>
              <a:t>risks.</a:t>
            </a:r>
            <a:endParaRPr lang="en-US" sz="1800" dirty="0"/>
          </a:p>
          <a:p>
            <a:r>
              <a:rPr lang="en-US" sz="1800" dirty="0" smtClean="0"/>
              <a:t>Tracking </a:t>
            </a:r>
            <a:r>
              <a:rPr lang="en-US" sz="1800" dirty="0"/>
              <a:t>requirements conflicts and </a:t>
            </a:r>
            <a:r>
              <a:rPr lang="en-US" sz="1800" dirty="0" smtClean="0"/>
              <a:t>issues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Tracking </a:t>
            </a:r>
            <a:r>
              <a:rPr lang="en-US" sz="1800" dirty="0"/>
              <a:t>defects</a:t>
            </a:r>
            <a:r>
              <a:rPr lang="en-US" sz="1800" dirty="0" smtClean="0"/>
              <a:t>.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Prototyping and simulation tools</a:t>
            </a:r>
            <a:r>
              <a:rPr lang="en-US" sz="1800" dirty="0"/>
              <a:t> can provide functionality that assists </a:t>
            </a:r>
            <a:r>
              <a:rPr lang="en-US" sz="1800" dirty="0" smtClean="0"/>
              <a:t>business analysts </a:t>
            </a:r>
            <a:r>
              <a:rPr lang="en-US" sz="1800" dirty="0"/>
              <a:t>with prototyping or simulating the solution or pieces of the solution.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</a:t>
            </a:r>
            <a:r>
              <a:rPr lang="en-US" sz="2000" b="1" dirty="0" smtClean="0"/>
              <a:t>Technology Core Competencies - </a:t>
            </a:r>
            <a:r>
              <a:rPr lang="en-US" sz="2000" b="1" dirty="0"/>
              <a:t>Business Analysis 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Measures of effective Business Analysis Tools and Technology</a:t>
            </a:r>
            <a:r>
              <a:rPr lang="en-US" sz="1800" b="1" dirty="0" smtClean="0"/>
              <a:t> </a:t>
            </a:r>
            <a:r>
              <a:rPr lang="en-US" sz="1800" b="1" dirty="0"/>
              <a:t>include</a:t>
            </a:r>
            <a:r>
              <a:rPr lang="en-US" sz="1800" b="1" dirty="0" smtClean="0"/>
              <a:t>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ability to apply an understanding of one tool and other similar </a:t>
            </a:r>
            <a:r>
              <a:rPr lang="en-US" sz="2000" dirty="0" smtClean="0"/>
              <a:t>tools.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eing </a:t>
            </a:r>
            <a:r>
              <a:rPr lang="en-US" sz="2000" dirty="0"/>
              <a:t>able to identify major tools currently available and describe </a:t>
            </a:r>
            <a:r>
              <a:rPr lang="en-US" sz="2000" dirty="0" smtClean="0"/>
              <a:t>their strengths</a:t>
            </a:r>
            <a:r>
              <a:rPr lang="en-US" sz="2000" dirty="0"/>
              <a:t>, weaknesses, and how they may be used in any given </a:t>
            </a:r>
            <a:r>
              <a:rPr lang="en-US" sz="2000" dirty="0" smtClean="0"/>
              <a:t>situation.</a:t>
            </a:r>
            <a:endParaRPr lang="en-US" sz="2000" dirty="0"/>
          </a:p>
          <a:p>
            <a:r>
              <a:rPr lang="en-US" sz="2000" dirty="0" smtClean="0"/>
              <a:t>Understanding </a:t>
            </a:r>
            <a:r>
              <a:rPr lang="en-US" sz="2000" dirty="0"/>
              <a:t>of and the ability to use the major features of the </a:t>
            </a:r>
            <a:r>
              <a:rPr lang="en-US" sz="2000" dirty="0" smtClean="0"/>
              <a:t>tool.</a:t>
            </a:r>
            <a:endParaRPr lang="en-US" sz="2000" dirty="0"/>
          </a:p>
          <a:p>
            <a:r>
              <a:rPr lang="en-US" sz="2000" dirty="0" smtClean="0"/>
              <a:t>Ability </a:t>
            </a:r>
            <a:r>
              <a:rPr lang="en-US" sz="2000" dirty="0"/>
              <a:t>to select a tool or tools that support organizational </a:t>
            </a:r>
            <a:r>
              <a:rPr lang="en-US" sz="2000" dirty="0" smtClean="0"/>
              <a:t>processes.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ability to use the tools to complete requirements-related activities </a:t>
            </a:r>
            <a:r>
              <a:rPr lang="en-US" sz="2000" dirty="0" smtClean="0"/>
              <a:t>more rapidly </a:t>
            </a:r>
            <a:r>
              <a:rPr lang="en-US" sz="2000" dirty="0"/>
              <a:t>than otherwise </a:t>
            </a:r>
            <a:r>
              <a:rPr lang="en-US" sz="2000" dirty="0" smtClean="0"/>
              <a:t>possible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ability to track changes to the requirements and their impact on </a:t>
            </a:r>
            <a:r>
              <a:rPr lang="en-US" sz="2000" dirty="0" smtClean="0"/>
              <a:t>the solution </a:t>
            </a:r>
            <a:r>
              <a:rPr lang="en-US" sz="2000" dirty="0"/>
              <a:t>implementation, stakeholders, and value.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 smtClean="0"/>
              <a:t>Tools and Technology Core Competencies – </a:t>
            </a:r>
            <a:r>
              <a:rPr lang="en-US" sz="2000" b="1" dirty="0"/>
              <a:t>Business Analysis Tools and Technology</a:t>
            </a:r>
            <a:r>
              <a:rPr lang="en-US" sz="2000" b="1" dirty="0" smtClean="0"/>
              <a:t> – Effectiveness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Communication Tools and Technology</a:t>
            </a:r>
            <a:endParaRPr lang="en-US" sz="2000" dirty="0" smtClean="0"/>
          </a:p>
          <a:p>
            <a:r>
              <a:rPr lang="en-US" sz="2000" dirty="0" smtClean="0"/>
              <a:t>Business </a:t>
            </a:r>
            <a:r>
              <a:rPr lang="en-US" sz="2000" dirty="0"/>
              <a:t>analysts use communication tools and technology to perform </a:t>
            </a:r>
            <a:r>
              <a:rPr lang="en-US" sz="2000" dirty="0" smtClean="0"/>
              <a:t>business analysis </a:t>
            </a:r>
            <a:r>
              <a:rPr lang="en-US" sz="2000" dirty="0"/>
              <a:t>activities, manage teams, and collaborate with stakeholders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Communication </a:t>
            </a:r>
            <a:r>
              <a:rPr lang="en-US" sz="2000" dirty="0" smtClean="0"/>
              <a:t>tools allow </a:t>
            </a:r>
            <a:r>
              <a:rPr lang="en-US" sz="2000" dirty="0"/>
              <a:t>business analysts to work with virtual and co-located teams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Understanding </a:t>
            </a:r>
            <a:r>
              <a:rPr lang="en-US" sz="2000" dirty="0"/>
              <a:t>the options available with these tools—and knowing how to </a:t>
            </a:r>
            <a:r>
              <a:rPr lang="en-US" sz="2000" dirty="0" smtClean="0"/>
              <a:t>use various </a:t>
            </a:r>
            <a:r>
              <a:rPr lang="en-US" sz="2000" dirty="0"/>
              <a:t>communications tools to complete tasks and utilize various techniques </a:t>
            </a:r>
            <a:r>
              <a:rPr lang="en-US" sz="2000" dirty="0" smtClean="0"/>
              <a:t>in a </a:t>
            </a:r>
            <a:r>
              <a:rPr lang="en-US" sz="2000" dirty="0"/>
              <a:t>variety of collaboration environments—can enable more efficient and </a:t>
            </a:r>
            <a:r>
              <a:rPr lang="en-US" sz="2000" dirty="0" smtClean="0"/>
              <a:t>accurate communication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Technology Core Competencies - </a:t>
            </a:r>
            <a:r>
              <a:rPr lang="en-US" sz="2000" b="1" dirty="0" smtClean="0"/>
              <a:t>Communication </a:t>
            </a:r>
            <a:r>
              <a:rPr lang="en-US" sz="2000" b="1" dirty="0"/>
              <a:t>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Communication Tools and Technology</a:t>
            </a:r>
            <a:endParaRPr lang="en-US" sz="2000" dirty="0" smtClean="0"/>
          </a:p>
          <a:p>
            <a:r>
              <a:rPr lang="en-US" sz="1800" dirty="0"/>
              <a:t>Examples of conversation interaction tools </a:t>
            </a:r>
            <a:r>
              <a:rPr lang="en-US" sz="1800" dirty="0" smtClean="0"/>
              <a:t>include</a:t>
            </a:r>
            <a:endParaRPr lang="en-US" sz="2000" dirty="0" smtClean="0"/>
          </a:p>
          <a:p>
            <a:pPr lvl="1"/>
            <a:r>
              <a:rPr lang="en-US" sz="1600" dirty="0" smtClean="0"/>
              <a:t>voice communications</a:t>
            </a:r>
          </a:p>
          <a:p>
            <a:pPr lvl="1"/>
            <a:r>
              <a:rPr lang="en-US" sz="1600" dirty="0" smtClean="0"/>
              <a:t>Instant messaging, Online chat , e-mail</a:t>
            </a:r>
          </a:p>
          <a:p>
            <a:pPr lvl="1"/>
            <a:r>
              <a:rPr lang="en-US" sz="1600" dirty="0" smtClean="0"/>
              <a:t>Blogging</a:t>
            </a:r>
          </a:p>
          <a:p>
            <a:pPr lvl="1"/>
            <a:r>
              <a:rPr lang="en-US" sz="1600" dirty="0"/>
              <a:t>M</a:t>
            </a:r>
            <a:r>
              <a:rPr lang="en-US" sz="1600" dirty="0" smtClean="0"/>
              <a:t>icroblogging.</a:t>
            </a:r>
          </a:p>
          <a:p>
            <a:r>
              <a:rPr lang="en-US" sz="1800" dirty="0" smtClean="0"/>
              <a:t>Examples </a:t>
            </a:r>
            <a:r>
              <a:rPr lang="en-US" sz="1800" dirty="0"/>
              <a:t>of collaboration tools </a:t>
            </a:r>
            <a:r>
              <a:rPr lang="en-US" sz="1800" dirty="0" smtClean="0"/>
              <a:t>include:</a:t>
            </a:r>
          </a:p>
          <a:p>
            <a:pPr lvl="1"/>
            <a:r>
              <a:rPr lang="en-US" sz="1400" dirty="0"/>
              <a:t>V</a:t>
            </a:r>
            <a:r>
              <a:rPr lang="en-US" sz="1400" dirty="0" smtClean="0"/>
              <a:t>ideo conferencing</a:t>
            </a:r>
          </a:p>
          <a:p>
            <a:pPr lvl="1"/>
            <a:r>
              <a:rPr lang="en-US" sz="1400" dirty="0" smtClean="0"/>
              <a:t>Electronic white boarding</a:t>
            </a:r>
          </a:p>
          <a:p>
            <a:pPr lvl="1"/>
            <a:r>
              <a:rPr lang="en-US" sz="1400" dirty="0" smtClean="0"/>
              <a:t>Wikis, Electronic calendars</a:t>
            </a:r>
          </a:p>
          <a:p>
            <a:pPr lvl="1"/>
            <a:r>
              <a:rPr lang="en-US" sz="1400" dirty="0" smtClean="0"/>
              <a:t>Online </a:t>
            </a:r>
            <a:r>
              <a:rPr lang="en-US" sz="1400" dirty="0"/>
              <a:t>brainstorming </a:t>
            </a:r>
            <a:r>
              <a:rPr lang="en-US" sz="1400" dirty="0" smtClean="0"/>
              <a:t>tools</a:t>
            </a:r>
          </a:p>
          <a:p>
            <a:pPr lvl="1"/>
            <a:r>
              <a:rPr lang="en-US" sz="1400" dirty="0" smtClean="0"/>
              <a:t>Electronic decision making</a:t>
            </a:r>
          </a:p>
          <a:p>
            <a:pPr lvl="1"/>
            <a:r>
              <a:rPr lang="en-US" sz="1400" dirty="0" smtClean="0"/>
              <a:t>Electronic voting</a:t>
            </a:r>
          </a:p>
          <a:p>
            <a:pPr lvl="1"/>
            <a:r>
              <a:rPr lang="en-US" sz="1400" dirty="0" smtClean="0"/>
              <a:t>Document sharing</a:t>
            </a:r>
          </a:p>
          <a:p>
            <a:pPr lvl="1"/>
            <a:r>
              <a:rPr lang="en-US" sz="1400" dirty="0" smtClean="0"/>
              <a:t>Idea sharing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Tools and Technology Core Competencies - </a:t>
            </a:r>
            <a:r>
              <a:rPr lang="en-US" sz="2000" b="1" dirty="0" smtClean="0"/>
              <a:t>Communication </a:t>
            </a:r>
            <a:r>
              <a:rPr lang="en-US" sz="2000" b="1" dirty="0"/>
              <a:t>Tools and Technology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Measures of effective communication tools and technology</a:t>
            </a:r>
            <a:r>
              <a:rPr lang="en-US" sz="1800" b="1" dirty="0" smtClean="0"/>
              <a:t> </a:t>
            </a:r>
            <a:r>
              <a:rPr lang="en-US" sz="1800" b="1" dirty="0"/>
              <a:t>include</a:t>
            </a:r>
            <a:r>
              <a:rPr lang="en-US" sz="1800" b="1" dirty="0" smtClean="0"/>
              <a:t>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selection of appropriate and effective tools for the audience </a:t>
            </a:r>
            <a:r>
              <a:rPr lang="en-US" sz="2000" dirty="0" smtClean="0"/>
              <a:t>and purpose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Effectively </a:t>
            </a:r>
            <a:r>
              <a:rPr lang="en-US" sz="2000" dirty="0"/>
              <a:t>choosing when to use communication technology and </a:t>
            </a:r>
            <a:r>
              <a:rPr lang="en-US" sz="2000" dirty="0" smtClean="0"/>
              <a:t> when not to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ability to identify tools to meet communication </a:t>
            </a:r>
            <a:r>
              <a:rPr lang="en-US" sz="2000" dirty="0" smtClean="0"/>
              <a:t>needs.</a:t>
            </a:r>
            <a:endParaRPr lang="en-US" sz="2000" dirty="0"/>
          </a:p>
          <a:p>
            <a:r>
              <a:rPr lang="en-US" sz="2000" dirty="0" smtClean="0"/>
              <a:t>Understanding </a:t>
            </a:r>
            <a:r>
              <a:rPr lang="en-US" sz="2000" dirty="0"/>
              <a:t>of and the ability to use features of the tool.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1600" b="1" dirty="0" smtClean="0"/>
              <a:t>Tools and Technology Core Competencies – </a:t>
            </a:r>
            <a:r>
              <a:rPr lang="en-US" sz="1600" b="1" dirty="0"/>
              <a:t>Communication Tools and </a:t>
            </a:r>
            <a:r>
              <a:rPr lang="en-US" sz="1600" b="1" dirty="0" smtClean="0"/>
              <a:t>Technology – Effectiveness measures</a:t>
            </a:r>
            <a:endParaRPr lang="en-US" sz="16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5DAA-7909-4408-973D-29953AEB5A3C}" type="datetime1">
              <a:rPr lang="en-US" smtClean="0"/>
              <a:pPr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02FD-58DB-4EDB-80A4-266B2CE7E1C1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2819400"/>
            <a:ext cx="521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THANK YOU!</a:t>
            </a:r>
          </a:p>
          <a:p>
            <a:pPr algn="r"/>
            <a:endParaRPr lang="en-US" dirty="0" smtClean="0"/>
          </a:p>
          <a:p>
            <a:pPr algn="r"/>
            <a:r>
              <a:rPr lang="en-US" sz="2400" b="1" dirty="0" smtClean="0">
                <a:solidFill>
                  <a:srgbClr val="E46C0A"/>
                </a:solidFill>
              </a:rPr>
              <a:t>Jhoycee Cruz</a:t>
            </a:r>
          </a:p>
          <a:p>
            <a:pPr algn="r"/>
            <a:r>
              <a:rPr lang="en-US" sz="2400" dirty="0" smtClean="0"/>
              <a:t>SDD III</a:t>
            </a:r>
          </a:p>
          <a:p>
            <a:pPr algn="r"/>
            <a:endParaRPr lang="en-US" sz="2400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258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Decision Making</a:t>
            </a:r>
          </a:p>
          <a:p>
            <a:r>
              <a:rPr lang="en-US" sz="2400" dirty="0"/>
              <a:t>Business analysts must be effective in understanding the criteria involved </a:t>
            </a:r>
            <a:r>
              <a:rPr lang="en-US" sz="2400" dirty="0" smtClean="0"/>
              <a:t>in making </a:t>
            </a:r>
            <a:r>
              <a:rPr lang="en-US" sz="2400" dirty="0"/>
              <a:t>a decision, and in assisting others to make better decisions.</a:t>
            </a:r>
            <a:endParaRPr lang="en-US" sz="2400" dirty="0" smtClean="0"/>
          </a:p>
          <a:p>
            <a:r>
              <a:rPr lang="en-US" sz="2400" dirty="0"/>
              <a:t>When a business analyst or a group of stakeholders is faced with having to </a:t>
            </a:r>
            <a:r>
              <a:rPr lang="en-US" sz="2400" dirty="0" smtClean="0"/>
              <a:t>select an </a:t>
            </a:r>
            <a:r>
              <a:rPr lang="en-US" sz="2400" dirty="0"/>
              <a:t>option from a set of alternatives, a decision must be made on which is </a:t>
            </a:r>
            <a:r>
              <a:rPr lang="en-US" sz="2400" dirty="0" smtClean="0"/>
              <a:t>the most </a:t>
            </a:r>
            <a:r>
              <a:rPr lang="en-US" sz="2400" dirty="0"/>
              <a:t>advantageous for the stakeholders and the </a:t>
            </a:r>
            <a:r>
              <a:rPr lang="en-US" sz="2400" dirty="0" smtClean="0"/>
              <a:t>enterprise.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Decision Making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/>
              <a:t>Measures of effective decision making </a:t>
            </a:r>
            <a:r>
              <a:rPr lang="en-US" sz="2300" b="1" dirty="0" smtClean="0"/>
              <a:t>Include</a:t>
            </a:r>
            <a:r>
              <a:rPr lang="en-US" sz="2400" b="1" dirty="0" smtClean="0"/>
              <a:t>: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appropriate stakeholders are represented in the </a:t>
            </a:r>
            <a:r>
              <a:rPr lang="en-US" sz="1800" dirty="0" smtClean="0"/>
              <a:t>decision-making process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Stakeholders </a:t>
            </a:r>
            <a:r>
              <a:rPr lang="en-US" sz="1800" dirty="0"/>
              <a:t>understand the decision-making process and the </a:t>
            </a:r>
            <a:r>
              <a:rPr lang="en-US" sz="1800" dirty="0" smtClean="0"/>
              <a:t>rationale behind </a:t>
            </a:r>
            <a:r>
              <a:rPr lang="en-US" sz="1800" dirty="0"/>
              <a:t>the </a:t>
            </a:r>
            <a:r>
              <a:rPr lang="en-US" sz="1800" dirty="0" smtClean="0"/>
              <a:t>decision.</a:t>
            </a:r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pros and cons of all available options are clearly communicated </a:t>
            </a:r>
            <a:r>
              <a:rPr lang="en-US" sz="1800" dirty="0" smtClean="0"/>
              <a:t>to stakeholders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decision reduces or eliminates uncertainty, and any </a:t>
            </a:r>
            <a:r>
              <a:rPr lang="en-US" sz="1800" dirty="0" smtClean="0"/>
              <a:t>remaining uncertainty is accepted.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decision made addresses the need or the opportunity at hand and is </a:t>
            </a:r>
            <a:r>
              <a:rPr lang="en-US" sz="1800" dirty="0" smtClean="0"/>
              <a:t>in the </a:t>
            </a:r>
            <a:r>
              <a:rPr lang="en-US" sz="1800" dirty="0"/>
              <a:t>best interest of all </a:t>
            </a:r>
            <a:r>
              <a:rPr lang="en-US" sz="1800" dirty="0" smtClean="0"/>
              <a:t>stakeholders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/>
              <a:t>S</a:t>
            </a:r>
            <a:r>
              <a:rPr lang="en-US" sz="1800" dirty="0" smtClean="0"/>
              <a:t>takeholders </a:t>
            </a:r>
            <a:r>
              <a:rPr lang="en-US" sz="1800" dirty="0"/>
              <a:t>understand all the conditions, environment, and measures </a:t>
            </a:r>
            <a:r>
              <a:rPr lang="en-US" sz="1800" dirty="0" smtClean="0"/>
              <a:t>in which </a:t>
            </a:r>
            <a:r>
              <a:rPr lang="en-US" sz="1800" dirty="0"/>
              <a:t>the decision will be </a:t>
            </a:r>
            <a:r>
              <a:rPr lang="en-US" sz="1800" dirty="0" smtClean="0"/>
              <a:t>made.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decision is made.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FD7DB-B25D-4B12-A952-0BEE57A32A00}" type="datetime1">
              <a:rPr lang="en-US" smtClean="0"/>
              <a:pPr>
                <a:defRPr/>
              </a:pPr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60D51-C9D3-49FC-8A1E-CE274F574D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88661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/>
            <a:r>
              <a:rPr lang="en-US" sz="2000" b="1" dirty="0"/>
              <a:t>Analytical Thinking and Problem </a:t>
            </a:r>
            <a:r>
              <a:rPr lang="en-US" sz="2000" b="1" dirty="0" smtClean="0"/>
              <a:t>Solving Core Competencies – Decision Making – Effective measures</a:t>
            </a:r>
            <a:endParaRPr lang="en-US" sz="2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ACSS Systems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21714</TotalTime>
  <Words>6430</Words>
  <Application>Microsoft Office PowerPoint</Application>
  <PresentationFormat>On-screen Show (4:3)</PresentationFormat>
  <Paragraphs>768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Century Gothic</vt:lpstr>
      <vt:lpstr>Wingdings</vt:lpstr>
      <vt:lpstr>Office Theme</vt:lpstr>
      <vt:lpstr>Business Analysis Fundamentals Underlying Competencies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Aeon Credit Technology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vbangalan</dc:creator>
  <cp:lastModifiedBy>Ryan Joseph Jimenez</cp:lastModifiedBy>
  <cp:revision>691</cp:revision>
  <dcterms:created xsi:type="dcterms:W3CDTF">2010-04-09T02:35:40Z</dcterms:created>
  <dcterms:modified xsi:type="dcterms:W3CDTF">2016-02-15T04:58:56Z</dcterms:modified>
</cp:coreProperties>
</file>