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Poppins Bold" charset="1" panose="00000800000000000000"/>
      <p:regular r:id="rId17"/>
    </p:embeddedFont>
    <p:embeddedFont>
      <p:font typeface="League Spartan" charset="1" panose="00000800000000000000"/>
      <p:regular r:id="rId18"/>
    </p:embeddedFont>
    <p:embeddedFont>
      <p:font typeface="Poppins" charset="1" panose="00000500000000000000"/>
      <p:regular r:id="rId19"/>
    </p:embeddedFont>
    <p:embeddedFont>
      <p:font typeface="Lato Bold" charset="1" panose="020F0502020204030203"/>
      <p:regular r:id="rId20"/>
    </p:embeddedFont>
    <p:embeddedFont>
      <p:font typeface="Poppins Italics" charset="1" panose="00000500000000000000"/>
      <p:regular r:id="rId21"/>
    </p:embeddedFont>
    <p:embeddedFont>
      <p:font typeface="Poppins Heavy" charset="1" panose="00000A00000000000000"/>
      <p:regular r:id="rId22"/>
    </p:embeddedFont>
    <p:embeddedFont>
      <p:font typeface="Open Sans Bold" charset="1" panose="020B0806030504020204"/>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12966700" y="-130175"/>
            <a:ext cx="5943600" cy="10547350"/>
            <a:chOff x="0" y="0"/>
            <a:chExt cx="1565393" cy="2777903"/>
          </a:xfrm>
        </p:grpSpPr>
        <p:sp>
          <p:nvSpPr>
            <p:cNvPr name="Freeform 4" id="4"/>
            <p:cNvSpPr/>
            <p:nvPr/>
          </p:nvSpPr>
          <p:spPr>
            <a:xfrm flipH="false" flipV="false" rot="0">
              <a:off x="0" y="0"/>
              <a:ext cx="1565393" cy="2777903"/>
            </a:xfrm>
            <a:custGeom>
              <a:avLst/>
              <a:gdLst/>
              <a:ahLst/>
              <a:cxnLst/>
              <a:rect r="r" b="b" t="t" l="l"/>
              <a:pathLst>
                <a:path h="2777903" w="1565393">
                  <a:moveTo>
                    <a:pt x="66431" y="0"/>
                  </a:moveTo>
                  <a:lnTo>
                    <a:pt x="1498962" y="0"/>
                  </a:lnTo>
                  <a:cubicBezTo>
                    <a:pt x="1535651" y="0"/>
                    <a:pt x="1565393" y="29742"/>
                    <a:pt x="1565393" y="66431"/>
                  </a:cubicBezTo>
                  <a:lnTo>
                    <a:pt x="1565393" y="2711472"/>
                  </a:lnTo>
                  <a:cubicBezTo>
                    <a:pt x="1565393" y="2729091"/>
                    <a:pt x="1558394" y="2745988"/>
                    <a:pt x="1545935" y="2758446"/>
                  </a:cubicBezTo>
                  <a:cubicBezTo>
                    <a:pt x="1533477" y="2770904"/>
                    <a:pt x="1516580" y="2777903"/>
                    <a:pt x="1498962" y="2777903"/>
                  </a:cubicBezTo>
                  <a:lnTo>
                    <a:pt x="66431" y="2777903"/>
                  </a:lnTo>
                  <a:cubicBezTo>
                    <a:pt x="29742" y="2777903"/>
                    <a:pt x="0" y="2748161"/>
                    <a:pt x="0" y="2711472"/>
                  </a:cubicBezTo>
                  <a:lnTo>
                    <a:pt x="0" y="66431"/>
                  </a:lnTo>
                  <a:cubicBezTo>
                    <a:pt x="0" y="48812"/>
                    <a:pt x="6999" y="31915"/>
                    <a:pt x="19457" y="19457"/>
                  </a:cubicBezTo>
                  <a:cubicBezTo>
                    <a:pt x="31915" y="6999"/>
                    <a:pt x="48812" y="0"/>
                    <a:pt x="66431" y="0"/>
                  </a:cubicBezTo>
                  <a:close/>
                </a:path>
              </a:pathLst>
            </a:custGeom>
            <a:gradFill rotWithShape="true">
              <a:gsLst>
                <a:gs pos="0">
                  <a:srgbClr val="000000">
                    <a:alpha val="100000"/>
                  </a:srgbClr>
                </a:gs>
                <a:gs pos="100000">
                  <a:srgbClr val="3533CD">
                    <a:alpha val="100000"/>
                  </a:srgbClr>
                </a:gs>
              </a:gsLst>
              <a:lin ang="0"/>
            </a:gradFill>
          </p:spPr>
        </p:sp>
        <p:sp>
          <p:nvSpPr>
            <p:cNvPr name="TextBox 5" id="5"/>
            <p:cNvSpPr txBox="true"/>
            <p:nvPr/>
          </p:nvSpPr>
          <p:spPr>
            <a:xfrm>
              <a:off x="0" y="-47625"/>
              <a:ext cx="1565393" cy="2825528"/>
            </a:xfrm>
            <a:prstGeom prst="rect">
              <a:avLst/>
            </a:prstGeom>
          </p:spPr>
          <p:txBody>
            <a:bodyPr anchor="ctr" rtlCol="false" tIns="50800" lIns="50800" bIns="50800" rIns="50800"/>
            <a:lstStyle/>
            <a:p>
              <a:pPr algn="ctr">
                <a:lnSpc>
                  <a:spcPts val="2659"/>
                </a:lnSpc>
              </a:pPr>
            </a:p>
          </p:txBody>
        </p:sp>
      </p:grpSp>
      <p:grpSp>
        <p:nvGrpSpPr>
          <p:cNvPr name="Group 6" id="6"/>
          <p:cNvGrpSpPr>
            <a:grpSpLocks noChangeAspect="true"/>
          </p:cNvGrpSpPr>
          <p:nvPr/>
        </p:nvGrpSpPr>
        <p:grpSpPr>
          <a:xfrm rot="0">
            <a:off x="9813325" y="1102366"/>
            <a:ext cx="8113963" cy="8082268"/>
            <a:chOff x="0" y="0"/>
            <a:chExt cx="6502400" cy="6477000"/>
          </a:xfrm>
        </p:grpSpPr>
        <p:sp>
          <p:nvSpPr>
            <p:cNvPr name="Freeform 7" id="7"/>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3"/>
              <a:stretch>
                <a:fillRect l="223" t="-24905" r="223" b="-24905"/>
              </a:stretch>
            </a:blipFill>
          </p:spPr>
        </p:sp>
        <p:sp>
          <p:nvSpPr>
            <p:cNvPr name="Freeform 8" id="8"/>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FFFFF"/>
            </a:solidFill>
          </p:spPr>
        </p:sp>
      </p:grpSp>
      <p:sp>
        <p:nvSpPr>
          <p:cNvPr name="TextBox 9" id="9"/>
          <p:cNvSpPr txBox="true"/>
          <p:nvPr/>
        </p:nvSpPr>
        <p:spPr>
          <a:xfrm rot="0">
            <a:off x="1028700" y="3282788"/>
            <a:ext cx="5630627" cy="933480"/>
          </a:xfrm>
          <a:prstGeom prst="rect">
            <a:avLst/>
          </a:prstGeom>
        </p:spPr>
        <p:txBody>
          <a:bodyPr anchor="t" rtlCol="false" tIns="0" lIns="0" bIns="0" rIns="0">
            <a:spAutoFit/>
          </a:bodyPr>
          <a:lstStyle/>
          <a:p>
            <a:pPr algn="l">
              <a:lnSpc>
                <a:spcPts val="7345"/>
              </a:lnSpc>
              <a:spcBef>
                <a:spcPct val="0"/>
              </a:spcBef>
            </a:pPr>
            <a:r>
              <a:rPr lang="en-US" b="true" sz="5247">
                <a:solidFill>
                  <a:srgbClr val="000000"/>
                </a:solidFill>
                <a:latin typeface="Poppins Bold"/>
                <a:ea typeface="Poppins Bold"/>
                <a:cs typeface="Poppins Bold"/>
                <a:sym typeface="Poppins Bold"/>
              </a:rPr>
              <a:t>SDP PROJECT</a:t>
            </a:r>
          </a:p>
        </p:txBody>
      </p:sp>
      <p:sp>
        <p:nvSpPr>
          <p:cNvPr name="TextBox 10" id="10"/>
          <p:cNvSpPr txBox="true"/>
          <p:nvPr/>
        </p:nvSpPr>
        <p:spPr>
          <a:xfrm rot="0">
            <a:off x="1028700" y="4203229"/>
            <a:ext cx="8784625" cy="1275532"/>
          </a:xfrm>
          <a:prstGeom prst="rect">
            <a:avLst/>
          </a:prstGeom>
        </p:spPr>
        <p:txBody>
          <a:bodyPr anchor="t" rtlCol="false" tIns="0" lIns="0" bIns="0" rIns="0">
            <a:spAutoFit/>
          </a:bodyPr>
          <a:lstStyle/>
          <a:p>
            <a:pPr algn="l">
              <a:lnSpc>
                <a:spcPts val="10507"/>
              </a:lnSpc>
              <a:spcBef>
                <a:spcPct val="0"/>
              </a:spcBef>
            </a:pPr>
            <a:r>
              <a:rPr lang="en-US" sz="7505">
                <a:solidFill>
                  <a:srgbClr val="004AAD"/>
                </a:solidFill>
                <a:latin typeface="League Spartan"/>
                <a:ea typeface="League Spartan"/>
                <a:cs typeface="League Spartan"/>
                <a:sym typeface="League Spartan"/>
              </a:rPr>
              <a:t>PRESENTATION</a:t>
            </a:r>
          </a:p>
        </p:txBody>
      </p:sp>
      <p:sp>
        <p:nvSpPr>
          <p:cNvPr name="TextBox 11" id="11"/>
          <p:cNvSpPr txBox="true"/>
          <p:nvPr/>
        </p:nvSpPr>
        <p:spPr>
          <a:xfrm rot="0">
            <a:off x="1028700" y="8711146"/>
            <a:ext cx="6544715" cy="1299135"/>
          </a:xfrm>
          <a:prstGeom prst="rect">
            <a:avLst/>
          </a:prstGeom>
        </p:spPr>
        <p:txBody>
          <a:bodyPr anchor="t" rtlCol="false" tIns="0" lIns="0" bIns="0" rIns="0">
            <a:spAutoFit/>
          </a:bodyPr>
          <a:lstStyle/>
          <a:p>
            <a:pPr algn="l">
              <a:lnSpc>
                <a:spcPts val="3464"/>
              </a:lnSpc>
            </a:pPr>
            <a:r>
              <a:rPr lang="en-US" sz="2474">
                <a:solidFill>
                  <a:srgbClr val="000000"/>
                </a:solidFill>
                <a:latin typeface="Poppins"/>
                <a:ea typeface="Poppins"/>
                <a:cs typeface="Poppins"/>
                <a:sym typeface="Poppins"/>
              </a:rPr>
              <a:t>Raikhanov Nurbek, Kenesova Adel</a:t>
            </a:r>
          </a:p>
          <a:p>
            <a:pPr algn="l">
              <a:lnSpc>
                <a:spcPts val="3464"/>
              </a:lnSpc>
            </a:pPr>
            <a:r>
              <a:rPr lang="en-US" sz="2474">
                <a:solidFill>
                  <a:srgbClr val="000000"/>
                </a:solidFill>
                <a:latin typeface="Poppins"/>
                <a:ea typeface="Poppins"/>
                <a:cs typeface="Poppins"/>
                <a:sym typeface="Poppins"/>
              </a:rPr>
              <a:t>Rauan Zhangarbek</a:t>
            </a:r>
          </a:p>
          <a:p>
            <a:pPr algn="l">
              <a:lnSpc>
                <a:spcPts val="3464"/>
              </a:lnSpc>
              <a:spcBef>
                <a:spcPct val="0"/>
              </a:spcBef>
            </a:pPr>
            <a:r>
              <a:rPr lang="en-US" sz="2474">
                <a:solidFill>
                  <a:srgbClr val="000000"/>
                </a:solidFill>
                <a:latin typeface="Poppins"/>
                <a:ea typeface="Poppins"/>
                <a:cs typeface="Poppins"/>
                <a:sym typeface="Poppins"/>
              </a:rPr>
              <a:t>SE-2312</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26517" y="0"/>
            <a:ext cx="2044484" cy="10287000"/>
            <a:chOff x="0" y="0"/>
            <a:chExt cx="538465" cy="2709333"/>
          </a:xfrm>
        </p:grpSpPr>
        <p:sp>
          <p:nvSpPr>
            <p:cNvPr name="Freeform 3" id="3"/>
            <p:cNvSpPr/>
            <p:nvPr/>
          </p:nvSpPr>
          <p:spPr>
            <a:xfrm flipH="false" flipV="false" rot="0">
              <a:off x="0" y="0"/>
              <a:ext cx="538465" cy="2709333"/>
            </a:xfrm>
            <a:custGeom>
              <a:avLst/>
              <a:gdLst/>
              <a:ahLst/>
              <a:cxnLst/>
              <a:rect r="r" b="b" t="t" l="l"/>
              <a:pathLst>
                <a:path h="2709333" w="538465">
                  <a:moveTo>
                    <a:pt x="193124" y="0"/>
                  </a:moveTo>
                  <a:lnTo>
                    <a:pt x="345341" y="0"/>
                  </a:lnTo>
                  <a:cubicBezTo>
                    <a:pt x="396561" y="0"/>
                    <a:pt x="445683" y="20347"/>
                    <a:pt x="481900" y="56565"/>
                  </a:cubicBezTo>
                  <a:cubicBezTo>
                    <a:pt x="518118" y="92782"/>
                    <a:pt x="538465" y="141904"/>
                    <a:pt x="538465" y="193124"/>
                  </a:cubicBezTo>
                  <a:lnTo>
                    <a:pt x="538465" y="2516210"/>
                  </a:lnTo>
                  <a:cubicBezTo>
                    <a:pt x="538465" y="2567429"/>
                    <a:pt x="518118" y="2616551"/>
                    <a:pt x="481900" y="2652769"/>
                  </a:cubicBezTo>
                  <a:cubicBezTo>
                    <a:pt x="445683" y="2688986"/>
                    <a:pt x="396561" y="2709333"/>
                    <a:pt x="345341" y="2709333"/>
                  </a:cubicBezTo>
                  <a:lnTo>
                    <a:pt x="193124" y="2709333"/>
                  </a:lnTo>
                  <a:cubicBezTo>
                    <a:pt x="86464" y="2709333"/>
                    <a:pt x="0" y="2622869"/>
                    <a:pt x="0" y="2516210"/>
                  </a:cubicBezTo>
                  <a:lnTo>
                    <a:pt x="0" y="193124"/>
                  </a:lnTo>
                  <a:cubicBezTo>
                    <a:pt x="0" y="141904"/>
                    <a:pt x="20347" y="92782"/>
                    <a:pt x="56565" y="56565"/>
                  </a:cubicBezTo>
                  <a:cubicBezTo>
                    <a:pt x="92782" y="20347"/>
                    <a:pt x="141904" y="0"/>
                    <a:pt x="193124" y="0"/>
                  </a:cubicBezTo>
                  <a:close/>
                </a:path>
              </a:pathLst>
            </a:custGeom>
            <a:gradFill rotWithShape="true">
              <a:gsLst>
                <a:gs pos="0">
                  <a:srgbClr val="000000">
                    <a:alpha val="100000"/>
                  </a:srgbClr>
                </a:gs>
                <a:gs pos="100000">
                  <a:srgbClr val="3533CD">
                    <a:alpha val="100000"/>
                  </a:srgbClr>
                </a:gs>
              </a:gsLst>
              <a:lin ang="0"/>
            </a:gradFill>
          </p:spPr>
        </p:sp>
        <p:sp>
          <p:nvSpPr>
            <p:cNvPr name="TextBox 4" id="4"/>
            <p:cNvSpPr txBox="true"/>
            <p:nvPr/>
          </p:nvSpPr>
          <p:spPr>
            <a:xfrm>
              <a:off x="0" y="-47625"/>
              <a:ext cx="538465" cy="2756958"/>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651269" y="2058189"/>
            <a:ext cx="8757348" cy="5845422"/>
            <a:chOff x="0" y="0"/>
            <a:chExt cx="1356742" cy="905609"/>
          </a:xfrm>
        </p:grpSpPr>
        <p:sp>
          <p:nvSpPr>
            <p:cNvPr name="Freeform 6" id="6"/>
            <p:cNvSpPr/>
            <p:nvPr/>
          </p:nvSpPr>
          <p:spPr>
            <a:xfrm flipH="false" flipV="false" rot="0">
              <a:off x="0" y="0"/>
              <a:ext cx="1356742" cy="905609"/>
            </a:xfrm>
            <a:custGeom>
              <a:avLst/>
              <a:gdLst/>
              <a:ahLst/>
              <a:cxnLst/>
              <a:rect r="r" b="b" t="t" l="l"/>
              <a:pathLst>
                <a:path h="905609" w="1356742">
                  <a:moveTo>
                    <a:pt x="0" y="0"/>
                  </a:moveTo>
                  <a:lnTo>
                    <a:pt x="1356742" y="0"/>
                  </a:lnTo>
                  <a:lnTo>
                    <a:pt x="1356742" y="905609"/>
                  </a:lnTo>
                  <a:lnTo>
                    <a:pt x="0" y="905609"/>
                  </a:lnTo>
                  <a:close/>
                </a:path>
              </a:pathLst>
            </a:custGeom>
            <a:blipFill>
              <a:blip r:embed="rId2"/>
              <a:stretch>
                <a:fillRect l="0" t="-30" r="0" b="-30"/>
              </a:stretch>
            </a:blipFill>
            <a:ln w="76200" cap="sq">
              <a:solidFill>
                <a:srgbClr val="000000"/>
              </a:solidFill>
              <a:prstDash val="solid"/>
              <a:miter/>
            </a:ln>
          </p:spPr>
        </p:sp>
      </p:grpSp>
      <p:sp>
        <p:nvSpPr>
          <p:cNvPr name="TextBox 7" id="7"/>
          <p:cNvSpPr txBox="true"/>
          <p:nvPr/>
        </p:nvSpPr>
        <p:spPr>
          <a:xfrm rot="0">
            <a:off x="10485499" y="2622435"/>
            <a:ext cx="7019497" cy="5209690"/>
          </a:xfrm>
          <a:prstGeom prst="rect">
            <a:avLst/>
          </a:prstGeom>
        </p:spPr>
        <p:txBody>
          <a:bodyPr anchor="t" rtlCol="false" tIns="0" lIns="0" bIns="0" rIns="0">
            <a:spAutoFit/>
          </a:bodyPr>
          <a:lstStyle/>
          <a:p>
            <a:pPr algn="l">
              <a:lnSpc>
                <a:spcPts val="3176"/>
              </a:lnSpc>
            </a:pPr>
            <a:r>
              <a:rPr lang="en-US" sz="2269">
                <a:solidFill>
                  <a:srgbClr val="000000"/>
                </a:solidFill>
                <a:latin typeface="Poppins"/>
                <a:ea typeface="Poppins"/>
                <a:cs typeface="Poppins"/>
                <a:sym typeface="Poppins"/>
              </a:rPr>
              <a:t>The</a:t>
            </a:r>
            <a:r>
              <a:rPr lang="en-US" sz="2269" b="true">
                <a:solidFill>
                  <a:srgbClr val="FFD826"/>
                </a:solidFill>
                <a:latin typeface="Poppins Bold"/>
                <a:ea typeface="Poppins Bold"/>
                <a:cs typeface="Poppins Bold"/>
                <a:sym typeface="Poppins Bold"/>
              </a:rPr>
              <a:t> Employees</a:t>
            </a:r>
            <a:r>
              <a:rPr lang="en-US" sz="2269">
                <a:solidFill>
                  <a:srgbClr val="000000"/>
                </a:solidFill>
                <a:latin typeface="Poppins"/>
                <a:ea typeface="Poppins"/>
                <a:cs typeface="Poppins"/>
                <a:sym typeface="Poppins"/>
              </a:rPr>
              <a:t> section contains information about current administrators. </a:t>
            </a:r>
          </a:p>
          <a:p>
            <a:pPr algn="l">
              <a:lnSpc>
                <a:spcPts val="3176"/>
              </a:lnSpc>
            </a:pPr>
          </a:p>
          <a:p>
            <a:pPr algn="l">
              <a:lnSpc>
                <a:spcPts val="3176"/>
              </a:lnSpc>
            </a:pPr>
            <a:r>
              <a:rPr lang="en-US" sz="2269">
                <a:solidFill>
                  <a:srgbClr val="000000"/>
                </a:solidFill>
                <a:latin typeface="Poppins"/>
                <a:ea typeface="Poppins"/>
                <a:cs typeface="Poppins"/>
                <a:sym typeface="Poppins"/>
              </a:rPr>
              <a:t>In case of registering new administrators, we need to fill in the </a:t>
            </a:r>
            <a:r>
              <a:rPr lang="en-US" sz="2269" i="true" u="sng">
                <a:solidFill>
                  <a:srgbClr val="38B6FF"/>
                </a:solidFill>
                <a:latin typeface="Poppins Italics"/>
                <a:ea typeface="Poppins Italics"/>
                <a:cs typeface="Poppins Italics"/>
                <a:sym typeface="Poppins Italics"/>
              </a:rPr>
              <a:t>Name</a:t>
            </a:r>
            <a:r>
              <a:rPr lang="en-US" sz="2269">
                <a:solidFill>
                  <a:srgbClr val="000000"/>
                </a:solidFill>
                <a:latin typeface="Poppins"/>
                <a:ea typeface="Poppins"/>
                <a:cs typeface="Poppins"/>
                <a:sym typeface="Poppins"/>
              </a:rPr>
              <a:t>, </a:t>
            </a:r>
            <a:r>
              <a:rPr lang="en-US" sz="2269" i="true" u="sng">
                <a:solidFill>
                  <a:srgbClr val="38B6FF"/>
                </a:solidFill>
                <a:latin typeface="Poppins Italics"/>
                <a:ea typeface="Poppins Italics"/>
                <a:cs typeface="Poppins Italics"/>
                <a:sym typeface="Poppins Italics"/>
              </a:rPr>
              <a:t>Surname</a:t>
            </a:r>
            <a:r>
              <a:rPr lang="en-US" sz="2269">
                <a:solidFill>
                  <a:srgbClr val="000000"/>
                </a:solidFill>
                <a:latin typeface="Poppins"/>
                <a:ea typeface="Poppins"/>
                <a:cs typeface="Poppins"/>
                <a:sym typeface="Poppins"/>
              </a:rPr>
              <a:t>, </a:t>
            </a:r>
            <a:r>
              <a:rPr lang="en-US" sz="2269" i="true" u="sng">
                <a:solidFill>
                  <a:srgbClr val="38B6FF"/>
                </a:solidFill>
                <a:latin typeface="Poppins Italics"/>
                <a:ea typeface="Poppins Italics"/>
                <a:cs typeface="Poppins Italics"/>
                <a:sym typeface="Poppins Italics"/>
              </a:rPr>
              <a:t>Username </a:t>
            </a:r>
            <a:r>
              <a:rPr lang="en-US" sz="2269">
                <a:solidFill>
                  <a:srgbClr val="000000"/>
                </a:solidFill>
                <a:latin typeface="Poppins"/>
                <a:ea typeface="Poppins"/>
                <a:cs typeface="Poppins"/>
                <a:sym typeface="Poppins"/>
              </a:rPr>
              <a:t>and </a:t>
            </a:r>
            <a:r>
              <a:rPr lang="en-US" sz="2269" i="true" u="sng">
                <a:solidFill>
                  <a:srgbClr val="38B6FF"/>
                </a:solidFill>
                <a:latin typeface="Poppins Italics"/>
                <a:ea typeface="Poppins Italics"/>
                <a:cs typeface="Poppins Italics"/>
                <a:sym typeface="Poppins Italics"/>
              </a:rPr>
              <a:t>Password </a:t>
            </a:r>
            <a:r>
              <a:rPr lang="en-US" sz="2269">
                <a:solidFill>
                  <a:srgbClr val="000000"/>
                </a:solidFill>
                <a:latin typeface="Poppins"/>
                <a:ea typeface="Poppins"/>
                <a:cs typeface="Poppins"/>
                <a:sym typeface="Poppins"/>
              </a:rPr>
              <a:t>of the administrator. After pressing the </a:t>
            </a:r>
            <a:r>
              <a:rPr lang="en-US" sz="2269" b="true">
                <a:solidFill>
                  <a:srgbClr val="FFD826"/>
                </a:solidFill>
                <a:latin typeface="Poppins Bold"/>
                <a:ea typeface="Poppins Bold"/>
                <a:cs typeface="Poppins Bold"/>
                <a:sym typeface="Poppins Bold"/>
              </a:rPr>
              <a:t>“Add”</a:t>
            </a:r>
            <a:r>
              <a:rPr lang="en-US" sz="2269">
                <a:solidFill>
                  <a:srgbClr val="000000"/>
                </a:solidFill>
                <a:latin typeface="Poppins"/>
                <a:ea typeface="Poppins"/>
                <a:cs typeface="Poppins"/>
                <a:sym typeface="Poppins"/>
              </a:rPr>
              <a:t> button, the information about the administrator will be added to the table instantly. </a:t>
            </a:r>
          </a:p>
          <a:p>
            <a:pPr algn="l">
              <a:lnSpc>
                <a:spcPts val="3176"/>
              </a:lnSpc>
            </a:pPr>
          </a:p>
          <a:p>
            <a:pPr algn="l">
              <a:lnSpc>
                <a:spcPts val="3176"/>
              </a:lnSpc>
              <a:spcBef>
                <a:spcPct val="0"/>
              </a:spcBef>
            </a:pPr>
            <a:r>
              <a:rPr lang="en-US" sz="2269">
                <a:solidFill>
                  <a:srgbClr val="000000"/>
                </a:solidFill>
                <a:latin typeface="Poppins"/>
                <a:ea typeface="Poppins"/>
                <a:cs typeface="Poppins"/>
                <a:sym typeface="Poppins"/>
              </a:rPr>
              <a:t>It is also possible to delete a current administrator. It is done in the same way as in adding, but by pressing the </a:t>
            </a:r>
            <a:r>
              <a:rPr lang="en-US" sz="2269" b="true">
                <a:solidFill>
                  <a:srgbClr val="FFD826"/>
                </a:solidFill>
                <a:latin typeface="Poppins Bold"/>
                <a:ea typeface="Poppins Bold"/>
                <a:cs typeface="Poppins Bold"/>
                <a:sym typeface="Poppins Bold"/>
              </a:rPr>
              <a:t>“Remove”</a:t>
            </a:r>
            <a:r>
              <a:rPr lang="en-US" sz="2269">
                <a:solidFill>
                  <a:srgbClr val="000000"/>
                </a:solidFill>
                <a:latin typeface="Poppins"/>
                <a:ea typeface="Poppins"/>
                <a:cs typeface="Poppins"/>
                <a:sym typeface="Poppins"/>
              </a:rPr>
              <a:t> button.</a:t>
            </a:r>
          </a:p>
        </p:txBody>
      </p:sp>
      <p:grpSp>
        <p:nvGrpSpPr>
          <p:cNvPr name="Group 8" id="8"/>
          <p:cNvGrpSpPr/>
          <p:nvPr/>
        </p:nvGrpSpPr>
        <p:grpSpPr>
          <a:xfrm rot="0">
            <a:off x="9134475" y="887459"/>
            <a:ext cx="8183276" cy="1175575"/>
            <a:chOff x="0" y="0"/>
            <a:chExt cx="10911035" cy="1567434"/>
          </a:xfrm>
        </p:grpSpPr>
        <p:sp>
          <p:nvSpPr>
            <p:cNvPr name="TextBox 9" id="9"/>
            <p:cNvSpPr txBox="true"/>
            <p:nvPr/>
          </p:nvSpPr>
          <p:spPr>
            <a:xfrm rot="0">
              <a:off x="0" y="76200"/>
              <a:ext cx="10911035" cy="1013714"/>
            </a:xfrm>
            <a:prstGeom prst="rect">
              <a:avLst/>
            </a:prstGeom>
          </p:spPr>
          <p:txBody>
            <a:bodyPr anchor="t" rtlCol="false" tIns="0" lIns="0" bIns="0" rIns="0">
              <a:spAutoFit/>
            </a:bodyPr>
            <a:lstStyle/>
            <a:p>
              <a:pPr algn="ctr">
                <a:lnSpc>
                  <a:spcPts val="5680"/>
                </a:lnSpc>
              </a:pPr>
              <a:r>
                <a:rPr lang="en-US" sz="5409" spc="270">
                  <a:solidFill>
                    <a:srgbClr val="004AAD"/>
                  </a:solidFill>
                  <a:latin typeface="League Spartan"/>
                  <a:ea typeface="League Spartan"/>
                  <a:cs typeface="League Spartan"/>
                  <a:sym typeface="League Spartan"/>
                </a:rPr>
                <a:t>SEVENTH STEP</a:t>
              </a:r>
            </a:p>
          </p:txBody>
        </p:sp>
        <p:sp>
          <p:nvSpPr>
            <p:cNvPr name="TextBox 10" id="10"/>
            <p:cNvSpPr txBox="true"/>
            <p:nvPr/>
          </p:nvSpPr>
          <p:spPr>
            <a:xfrm rot="0">
              <a:off x="6646381" y="1051814"/>
              <a:ext cx="4264654" cy="515620"/>
            </a:xfrm>
            <a:prstGeom prst="rect">
              <a:avLst/>
            </a:prstGeom>
          </p:spPr>
          <p:txBody>
            <a:bodyPr anchor="t" rtlCol="false" tIns="0" lIns="0" bIns="0" rIns="0">
              <a:spAutoFit/>
            </a:bodyPr>
            <a:lstStyle/>
            <a:p>
              <a:pPr algn="ctr">
                <a:lnSpc>
                  <a:spcPts val="3359"/>
                </a:lnSpc>
              </a:pPr>
              <a:r>
                <a:rPr lang="en-US" sz="2400" b="true">
                  <a:solidFill>
                    <a:srgbClr val="82542C"/>
                  </a:solidFill>
                  <a:latin typeface="Open Sans Bold"/>
                  <a:ea typeface="Open Sans Bold"/>
                  <a:cs typeface="Open Sans Bold"/>
                  <a:sym typeface="Open Sans Bold"/>
                </a:rPr>
                <a:t>ADMIN DASHBOARD</a:t>
              </a:r>
            </a:p>
          </p:txBody>
        </p:sp>
      </p:grpSp>
    </p:spTree>
  </p:cSld>
  <p:clrMapOvr>
    <a:masterClrMapping/>
  </p:clrMapOvr>
</p:sld>
</file>

<file path=ppt/slides/slide11.xml><?xml version="1.0" encoding="utf-8"?>
<p:sld xmlns:p="http://schemas.openxmlformats.org/presentationml/2006/main" xmlns:a="http://schemas.openxmlformats.org/drawingml/2006/main">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0" y="3334811"/>
            <a:ext cx="18288000" cy="3617379"/>
            <a:chOff x="0" y="0"/>
            <a:chExt cx="4816593" cy="952725"/>
          </a:xfrm>
        </p:grpSpPr>
        <p:sp>
          <p:nvSpPr>
            <p:cNvPr name="Freeform 3" id="3"/>
            <p:cNvSpPr/>
            <p:nvPr/>
          </p:nvSpPr>
          <p:spPr>
            <a:xfrm flipH="false" flipV="false" rot="0">
              <a:off x="0" y="0"/>
              <a:ext cx="4816592" cy="952725"/>
            </a:xfrm>
            <a:custGeom>
              <a:avLst/>
              <a:gdLst/>
              <a:ahLst/>
              <a:cxnLst/>
              <a:rect r="r" b="b" t="t" l="l"/>
              <a:pathLst>
                <a:path h="952725" w="4816592">
                  <a:moveTo>
                    <a:pt x="0" y="0"/>
                  </a:moveTo>
                  <a:lnTo>
                    <a:pt x="4816592" y="0"/>
                  </a:lnTo>
                  <a:lnTo>
                    <a:pt x="4816592" y="952725"/>
                  </a:lnTo>
                  <a:lnTo>
                    <a:pt x="0" y="952725"/>
                  </a:lnTo>
                  <a:close/>
                </a:path>
              </a:pathLst>
            </a:custGeom>
            <a:solidFill>
              <a:srgbClr val="EAEAEA"/>
            </a:solidFill>
          </p:spPr>
        </p:sp>
        <p:sp>
          <p:nvSpPr>
            <p:cNvPr name="TextBox 4" id="4"/>
            <p:cNvSpPr txBox="true"/>
            <p:nvPr/>
          </p:nvSpPr>
          <p:spPr>
            <a:xfrm>
              <a:off x="0" y="-47625"/>
              <a:ext cx="4816593" cy="100035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3008157" y="4044620"/>
            <a:ext cx="12271686" cy="2083461"/>
          </a:xfrm>
          <a:prstGeom prst="rect">
            <a:avLst/>
          </a:prstGeom>
        </p:spPr>
        <p:txBody>
          <a:bodyPr anchor="t" rtlCol="false" tIns="0" lIns="0" bIns="0" rIns="0">
            <a:spAutoFit/>
          </a:bodyPr>
          <a:lstStyle/>
          <a:p>
            <a:pPr algn="ctr">
              <a:lnSpc>
                <a:spcPts val="8382"/>
              </a:lnSpc>
              <a:spcBef>
                <a:spcPct val="0"/>
              </a:spcBef>
            </a:pPr>
            <a:r>
              <a:rPr lang="en-US" sz="5987">
                <a:solidFill>
                  <a:srgbClr val="004AAD"/>
                </a:solidFill>
                <a:latin typeface="League Spartan"/>
                <a:ea typeface="League Spartan"/>
                <a:cs typeface="League Spartan"/>
                <a:sym typeface="League Spartan"/>
              </a:rPr>
              <a:t>THANKS FOR YOUR ATTENTION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255272" y="-896443"/>
            <a:ext cx="1378419" cy="12079887"/>
            <a:chOff x="0" y="0"/>
            <a:chExt cx="363040" cy="3181534"/>
          </a:xfrm>
        </p:grpSpPr>
        <p:sp>
          <p:nvSpPr>
            <p:cNvPr name="Freeform 3" id="3"/>
            <p:cNvSpPr/>
            <p:nvPr/>
          </p:nvSpPr>
          <p:spPr>
            <a:xfrm flipH="false" flipV="false" rot="0">
              <a:off x="0" y="0"/>
              <a:ext cx="363040" cy="3181534"/>
            </a:xfrm>
            <a:custGeom>
              <a:avLst/>
              <a:gdLst/>
              <a:ahLst/>
              <a:cxnLst/>
              <a:rect r="r" b="b" t="t" l="l"/>
              <a:pathLst>
                <a:path h="3181534" w="363040">
                  <a:moveTo>
                    <a:pt x="181520" y="0"/>
                  </a:moveTo>
                  <a:lnTo>
                    <a:pt x="181520" y="0"/>
                  </a:lnTo>
                  <a:cubicBezTo>
                    <a:pt x="281771" y="0"/>
                    <a:pt x="363040" y="81269"/>
                    <a:pt x="363040" y="181520"/>
                  </a:cubicBezTo>
                  <a:lnTo>
                    <a:pt x="363040" y="3000014"/>
                  </a:lnTo>
                  <a:cubicBezTo>
                    <a:pt x="363040" y="3100265"/>
                    <a:pt x="281771" y="3181534"/>
                    <a:pt x="181520" y="3181534"/>
                  </a:cubicBezTo>
                  <a:lnTo>
                    <a:pt x="181520" y="3181534"/>
                  </a:lnTo>
                  <a:cubicBezTo>
                    <a:pt x="81269" y="3181534"/>
                    <a:pt x="0" y="3100265"/>
                    <a:pt x="0" y="3000014"/>
                  </a:cubicBezTo>
                  <a:lnTo>
                    <a:pt x="0" y="181520"/>
                  </a:lnTo>
                  <a:cubicBezTo>
                    <a:pt x="0" y="81269"/>
                    <a:pt x="81269" y="0"/>
                    <a:pt x="181520" y="0"/>
                  </a:cubicBezTo>
                  <a:close/>
                </a:path>
              </a:pathLst>
            </a:custGeom>
            <a:gradFill rotWithShape="true">
              <a:gsLst>
                <a:gs pos="0">
                  <a:srgbClr val="000000">
                    <a:alpha val="100000"/>
                  </a:srgbClr>
                </a:gs>
                <a:gs pos="100000">
                  <a:srgbClr val="3533CD">
                    <a:alpha val="100000"/>
                  </a:srgbClr>
                </a:gs>
              </a:gsLst>
              <a:lin ang="0"/>
            </a:gradFill>
          </p:spPr>
        </p:sp>
        <p:sp>
          <p:nvSpPr>
            <p:cNvPr name="TextBox 4" id="4"/>
            <p:cNvSpPr txBox="true"/>
            <p:nvPr/>
          </p:nvSpPr>
          <p:spPr>
            <a:xfrm>
              <a:off x="0" y="-47625"/>
              <a:ext cx="363040" cy="3229159"/>
            </a:xfrm>
            <a:prstGeom prst="rect">
              <a:avLst/>
            </a:prstGeom>
          </p:spPr>
          <p:txBody>
            <a:bodyPr anchor="ctr" rtlCol="false" tIns="50800" lIns="50800" bIns="50800" rIns="50800"/>
            <a:lstStyle/>
            <a:p>
              <a:pPr algn="ctr">
                <a:lnSpc>
                  <a:spcPts val="2659"/>
                </a:lnSpc>
              </a:pPr>
            </a:p>
          </p:txBody>
        </p:sp>
      </p:grpSp>
      <p:grpSp>
        <p:nvGrpSpPr>
          <p:cNvPr name="Group 5" id="5"/>
          <p:cNvGrpSpPr>
            <a:grpSpLocks noChangeAspect="true"/>
          </p:cNvGrpSpPr>
          <p:nvPr/>
        </p:nvGrpSpPr>
        <p:grpSpPr>
          <a:xfrm rot="0">
            <a:off x="13331169" y="5040823"/>
            <a:ext cx="4182953" cy="4320154"/>
            <a:chOff x="0" y="0"/>
            <a:chExt cx="6350000" cy="6558280"/>
          </a:xfrm>
        </p:grpSpPr>
        <p:sp>
          <p:nvSpPr>
            <p:cNvPr name="Freeform 6" id="6"/>
            <p:cNvSpPr/>
            <p:nvPr/>
          </p:nvSpPr>
          <p:spPr>
            <a:xfrm flipH="false" flipV="false" rot="0">
              <a:off x="74930" y="74930"/>
              <a:ext cx="6200140" cy="6408420"/>
            </a:xfrm>
            <a:custGeom>
              <a:avLst/>
              <a:gdLst/>
              <a:ahLst/>
              <a:cxnLst/>
              <a:rect r="r" b="b" t="t" l="l"/>
              <a:pathLst>
                <a:path h="6408420" w="620014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2"/>
              <a:stretch>
                <a:fillRect l="-40666" t="0" r="-40666" b="0"/>
              </a:stretch>
            </a:blipFill>
          </p:spPr>
        </p:sp>
        <p:sp>
          <p:nvSpPr>
            <p:cNvPr name="Freeform 7" id="7"/>
            <p:cNvSpPr/>
            <p:nvPr/>
          </p:nvSpPr>
          <p:spPr>
            <a:xfrm flipH="false" flipV="false" rot="0">
              <a:off x="0" y="0"/>
              <a:ext cx="6350000" cy="6558280"/>
            </a:xfrm>
            <a:custGeom>
              <a:avLst/>
              <a:gdLst/>
              <a:ahLst/>
              <a:cxnLst/>
              <a:rect r="r" b="b" t="t" l="l"/>
              <a:pathLst>
                <a:path h="6558280" w="635000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574874"/>
            </a:solidFill>
          </p:spPr>
        </p:sp>
      </p:grpSp>
      <p:grpSp>
        <p:nvGrpSpPr>
          <p:cNvPr name="Group 8" id="8"/>
          <p:cNvGrpSpPr>
            <a:grpSpLocks noChangeAspect="true"/>
          </p:cNvGrpSpPr>
          <p:nvPr/>
        </p:nvGrpSpPr>
        <p:grpSpPr>
          <a:xfrm rot="0">
            <a:off x="9837425" y="926023"/>
            <a:ext cx="4182953" cy="4320154"/>
            <a:chOff x="0" y="0"/>
            <a:chExt cx="6350000" cy="6558280"/>
          </a:xfrm>
        </p:grpSpPr>
        <p:sp>
          <p:nvSpPr>
            <p:cNvPr name="Freeform 9" id="9"/>
            <p:cNvSpPr/>
            <p:nvPr/>
          </p:nvSpPr>
          <p:spPr>
            <a:xfrm flipH="false" flipV="false" rot="0">
              <a:off x="74930" y="74930"/>
              <a:ext cx="6200140" cy="6408420"/>
            </a:xfrm>
            <a:custGeom>
              <a:avLst/>
              <a:gdLst/>
              <a:ahLst/>
              <a:cxnLst/>
              <a:rect r="r" b="b" t="t" l="l"/>
              <a:pathLst>
                <a:path h="6408420" w="620014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3"/>
              <a:stretch>
                <a:fillRect l="-27860" t="0" r="-27860" b="0"/>
              </a:stretch>
            </a:blipFill>
          </p:spPr>
        </p:sp>
        <p:sp>
          <p:nvSpPr>
            <p:cNvPr name="Freeform 10" id="10"/>
            <p:cNvSpPr/>
            <p:nvPr/>
          </p:nvSpPr>
          <p:spPr>
            <a:xfrm flipH="false" flipV="false" rot="0">
              <a:off x="0" y="0"/>
              <a:ext cx="6350000" cy="6558280"/>
            </a:xfrm>
            <a:custGeom>
              <a:avLst/>
              <a:gdLst/>
              <a:ahLst/>
              <a:cxnLst/>
              <a:rect r="r" b="b" t="t" l="l"/>
              <a:pathLst>
                <a:path h="6558280" w="635000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574874"/>
            </a:solidFill>
          </p:spPr>
        </p:sp>
      </p:grpSp>
      <p:grpSp>
        <p:nvGrpSpPr>
          <p:cNvPr name="Group 11" id="11"/>
          <p:cNvGrpSpPr/>
          <p:nvPr/>
        </p:nvGrpSpPr>
        <p:grpSpPr>
          <a:xfrm rot="0">
            <a:off x="6505147" y="9258300"/>
            <a:ext cx="3086100" cy="308610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3533CD">
                    <a:alpha val="100000"/>
                  </a:srgbClr>
                </a:gs>
              </a:gsLst>
              <a:lin ang="0"/>
            </a:gradFill>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1028700" y="962025"/>
            <a:ext cx="3709415" cy="592343"/>
          </a:xfrm>
          <a:prstGeom prst="rect">
            <a:avLst/>
          </a:prstGeom>
        </p:spPr>
        <p:txBody>
          <a:bodyPr anchor="t" rtlCol="false" tIns="0" lIns="0" bIns="0" rIns="0">
            <a:spAutoFit/>
          </a:bodyPr>
          <a:lstStyle/>
          <a:p>
            <a:pPr algn="l">
              <a:lnSpc>
                <a:spcPts val="4839"/>
              </a:lnSpc>
              <a:spcBef>
                <a:spcPct val="0"/>
              </a:spcBef>
            </a:pPr>
            <a:r>
              <a:rPr lang="en-US" b="true" sz="3456">
                <a:solidFill>
                  <a:srgbClr val="000000"/>
                </a:solidFill>
                <a:latin typeface="Lato Bold"/>
                <a:ea typeface="Lato Bold"/>
                <a:cs typeface="Lato Bold"/>
                <a:sym typeface="Lato Bold"/>
              </a:rPr>
              <a:t>ABOUT </a:t>
            </a:r>
          </a:p>
        </p:txBody>
      </p:sp>
      <p:sp>
        <p:nvSpPr>
          <p:cNvPr name="TextBox 15" id="15"/>
          <p:cNvSpPr txBox="true"/>
          <p:nvPr/>
        </p:nvSpPr>
        <p:spPr>
          <a:xfrm rot="0">
            <a:off x="1028700" y="1590678"/>
            <a:ext cx="5849287" cy="761715"/>
          </a:xfrm>
          <a:prstGeom prst="rect">
            <a:avLst/>
          </a:prstGeom>
        </p:spPr>
        <p:txBody>
          <a:bodyPr anchor="t" rtlCol="false" tIns="0" lIns="0" bIns="0" rIns="0">
            <a:spAutoFit/>
          </a:bodyPr>
          <a:lstStyle/>
          <a:p>
            <a:pPr algn="l">
              <a:lnSpc>
                <a:spcPts val="6235"/>
              </a:lnSpc>
              <a:spcBef>
                <a:spcPct val="0"/>
              </a:spcBef>
            </a:pPr>
            <a:r>
              <a:rPr lang="en-US" sz="4453">
                <a:solidFill>
                  <a:srgbClr val="004AAD"/>
                </a:solidFill>
                <a:latin typeface="League Spartan"/>
                <a:ea typeface="League Spartan"/>
                <a:cs typeface="League Spartan"/>
                <a:sym typeface="League Spartan"/>
              </a:rPr>
              <a:t>OUR SYSTEM</a:t>
            </a:r>
          </a:p>
        </p:txBody>
      </p:sp>
      <p:sp>
        <p:nvSpPr>
          <p:cNvPr name="TextBox 16" id="16"/>
          <p:cNvSpPr txBox="true"/>
          <p:nvPr/>
        </p:nvSpPr>
        <p:spPr>
          <a:xfrm rot="0">
            <a:off x="1028700" y="2688694"/>
            <a:ext cx="7019497" cy="1609240"/>
          </a:xfrm>
          <a:prstGeom prst="rect">
            <a:avLst/>
          </a:prstGeom>
        </p:spPr>
        <p:txBody>
          <a:bodyPr anchor="t" rtlCol="false" tIns="0" lIns="0" bIns="0" rIns="0">
            <a:spAutoFit/>
          </a:bodyPr>
          <a:lstStyle/>
          <a:p>
            <a:pPr algn="l">
              <a:lnSpc>
                <a:spcPts val="3176"/>
              </a:lnSpc>
              <a:spcBef>
                <a:spcPct val="0"/>
              </a:spcBef>
            </a:pPr>
            <a:r>
              <a:rPr lang="en-US" sz="2269">
                <a:solidFill>
                  <a:srgbClr val="000000"/>
                </a:solidFill>
                <a:latin typeface="Poppins"/>
                <a:ea typeface="Poppins"/>
                <a:cs typeface="Poppins"/>
                <a:sym typeface="Poppins"/>
              </a:rPr>
              <a:t>Our project is written entirely in java and additional libraries such as </a:t>
            </a:r>
            <a:r>
              <a:rPr lang="en-US" sz="2269" b="true">
                <a:solidFill>
                  <a:srgbClr val="FFD826"/>
                </a:solidFill>
                <a:latin typeface="Poppins Bold"/>
                <a:ea typeface="Poppins Bold"/>
                <a:cs typeface="Poppins Bold"/>
                <a:sym typeface="Poppins Bold"/>
              </a:rPr>
              <a:t>JavaFX</a:t>
            </a:r>
            <a:r>
              <a:rPr lang="en-US" sz="2269">
                <a:solidFill>
                  <a:srgbClr val="000000"/>
                </a:solidFill>
                <a:latin typeface="Poppins"/>
                <a:ea typeface="Poppins"/>
                <a:cs typeface="Poppins"/>
                <a:sym typeface="Poppins"/>
              </a:rPr>
              <a:t>. This library helps to create </a:t>
            </a:r>
            <a:r>
              <a:rPr lang="en-US" sz="2269" b="true">
                <a:solidFill>
                  <a:srgbClr val="82542C"/>
                </a:solidFill>
                <a:latin typeface="Poppins Bold"/>
                <a:ea typeface="Poppins Bold"/>
                <a:cs typeface="Poppins Bold"/>
                <a:sym typeface="Poppins Bold"/>
              </a:rPr>
              <a:t>windowed applications</a:t>
            </a:r>
            <a:r>
              <a:rPr lang="en-US" sz="2269">
                <a:solidFill>
                  <a:srgbClr val="000000"/>
                </a:solidFill>
                <a:latin typeface="Poppins"/>
                <a:ea typeface="Poppins"/>
                <a:cs typeface="Poppins"/>
                <a:sym typeface="Poppins"/>
              </a:rPr>
              <a:t>, for </a:t>
            </a:r>
            <a:r>
              <a:rPr lang="en-US" sz="2269" i="true" u="sng">
                <a:solidFill>
                  <a:srgbClr val="0CC0DF"/>
                </a:solidFill>
                <a:latin typeface="Poppins Italics"/>
                <a:ea typeface="Poppins Italics"/>
                <a:cs typeface="Poppins Italics"/>
                <a:sym typeface="Poppins Italics"/>
              </a:rPr>
              <a:t>user</a:t>
            </a:r>
            <a:r>
              <a:rPr lang="en-US" sz="2269">
                <a:solidFill>
                  <a:srgbClr val="000000"/>
                </a:solidFill>
                <a:latin typeface="Poppins"/>
                <a:ea typeface="Poppins"/>
                <a:cs typeface="Poppins"/>
                <a:sym typeface="Poppins"/>
              </a:rPr>
              <a:t> or </a:t>
            </a:r>
            <a:r>
              <a:rPr lang="en-US" sz="2269" i="true" u="sng">
                <a:solidFill>
                  <a:srgbClr val="0CC0DF"/>
                </a:solidFill>
                <a:latin typeface="Poppins Italics"/>
                <a:ea typeface="Poppins Italics"/>
                <a:cs typeface="Poppins Italics"/>
                <a:sym typeface="Poppins Italics"/>
              </a:rPr>
              <a:t>admin work</a:t>
            </a:r>
            <a:r>
              <a:rPr lang="en-US" sz="2269">
                <a:solidFill>
                  <a:srgbClr val="000000"/>
                </a:solidFill>
                <a:latin typeface="Poppins"/>
                <a:ea typeface="Poppins"/>
                <a:cs typeface="Poppins"/>
                <a:sym typeface="Poppins"/>
              </a:rPr>
              <a:t>. </a:t>
            </a:r>
          </a:p>
        </p:txBody>
      </p:sp>
      <p:sp>
        <p:nvSpPr>
          <p:cNvPr name="TextBox 17" id="17"/>
          <p:cNvSpPr txBox="true"/>
          <p:nvPr/>
        </p:nvSpPr>
        <p:spPr>
          <a:xfrm rot="0">
            <a:off x="1028700" y="4756071"/>
            <a:ext cx="7019497" cy="1188135"/>
          </a:xfrm>
          <a:prstGeom prst="rect">
            <a:avLst/>
          </a:prstGeom>
        </p:spPr>
        <p:txBody>
          <a:bodyPr anchor="t" rtlCol="false" tIns="0" lIns="0" bIns="0" rIns="0">
            <a:spAutoFit/>
          </a:bodyPr>
          <a:lstStyle/>
          <a:p>
            <a:pPr algn="l">
              <a:lnSpc>
                <a:spcPts val="3176"/>
              </a:lnSpc>
              <a:spcBef>
                <a:spcPct val="0"/>
              </a:spcBef>
            </a:pPr>
            <a:r>
              <a:rPr lang="en-US" sz="2269">
                <a:solidFill>
                  <a:srgbClr val="000000"/>
                </a:solidFill>
                <a:latin typeface="Poppins"/>
                <a:ea typeface="Poppins"/>
                <a:cs typeface="Poppins"/>
                <a:sym typeface="Poppins"/>
              </a:rPr>
              <a:t>With such a fitch, we can easily interact with customers, get data about their purchases and design them according to the price. </a:t>
            </a:r>
          </a:p>
        </p:txBody>
      </p:sp>
      <p:sp>
        <p:nvSpPr>
          <p:cNvPr name="TextBox 18" id="18"/>
          <p:cNvSpPr txBox="true"/>
          <p:nvPr/>
        </p:nvSpPr>
        <p:spPr>
          <a:xfrm rot="0">
            <a:off x="1028700" y="6430307"/>
            <a:ext cx="7019497" cy="2409340"/>
          </a:xfrm>
          <a:prstGeom prst="rect">
            <a:avLst/>
          </a:prstGeom>
        </p:spPr>
        <p:txBody>
          <a:bodyPr anchor="t" rtlCol="false" tIns="0" lIns="0" bIns="0" rIns="0">
            <a:spAutoFit/>
          </a:bodyPr>
          <a:lstStyle/>
          <a:p>
            <a:pPr algn="l">
              <a:lnSpc>
                <a:spcPts val="3176"/>
              </a:lnSpc>
              <a:spcBef>
                <a:spcPct val="0"/>
              </a:spcBef>
            </a:pPr>
            <a:r>
              <a:rPr lang="en-US" sz="2269">
                <a:solidFill>
                  <a:srgbClr val="000000"/>
                </a:solidFill>
                <a:latin typeface="Poppins"/>
                <a:ea typeface="Poppins"/>
                <a:cs typeface="Poppins"/>
                <a:sym typeface="Poppins"/>
              </a:rPr>
              <a:t>We also used a </a:t>
            </a:r>
            <a:r>
              <a:rPr lang="en-US" sz="2269" b="true">
                <a:solidFill>
                  <a:srgbClr val="82542C"/>
                </a:solidFill>
                <a:latin typeface="Poppins Bold"/>
                <a:ea typeface="Poppins Bold"/>
                <a:cs typeface="Poppins Bold"/>
                <a:sym typeface="Poppins Bold"/>
              </a:rPr>
              <a:t>database</a:t>
            </a:r>
            <a:r>
              <a:rPr lang="en-US" sz="2269">
                <a:solidFill>
                  <a:srgbClr val="000000"/>
                </a:solidFill>
                <a:latin typeface="Poppins"/>
                <a:ea typeface="Poppins"/>
                <a:cs typeface="Poppins"/>
                <a:sym typeface="Poppins"/>
              </a:rPr>
              <a:t>, to store information about </a:t>
            </a:r>
            <a:r>
              <a:rPr lang="en-US" sz="2269" i="true" u="sng">
                <a:solidFill>
                  <a:srgbClr val="0CC0DF"/>
                </a:solidFill>
                <a:latin typeface="Poppins Italics"/>
                <a:ea typeface="Poppins Italics"/>
                <a:cs typeface="Poppins Italics"/>
                <a:sym typeface="Poppins Italics"/>
              </a:rPr>
              <a:t>employees</a:t>
            </a:r>
            <a:r>
              <a:rPr lang="en-US" sz="2269">
                <a:solidFill>
                  <a:srgbClr val="000000"/>
                </a:solidFill>
                <a:latin typeface="Poppins"/>
                <a:ea typeface="Poppins"/>
                <a:cs typeface="Poppins"/>
                <a:sym typeface="Poppins"/>
              </a:rPr>
              <a:t>, </a:t>
            </a:r>
            <a:r>
              <a:rPr lang="en-US" sz="2269" i="true" u="sng">
                <a:solidFill>
                  <a:srgbClr val="0CC0DF"/>
                </a:solidFill>
                <a:latin typeface="Poppins Italics"/>
                <a:ea typeface="Poppins Italics"/>
                <a:cs typeface="Poppins Italics"/>
                <a:sym typeface="Poppins Italics"/>
              </a:rPr>
              <a:t>customers</a:t>
            </a:r>
            <a:r>
              <a:rPr lang="en-US" sz="2269">
                <a:solidFill>
                  <a:srgbClr val="000000"/>
                </a:solidFill>
                <a:latin typeface="Poppins"/>
                <a:ea typeface="Poppins"/>
                <a:cs typeface="Poppins"/>
                <a:sym typeface="Poppins"/>
              </a:rPr>
              <a:t>, and their </a:t>
            </a:r>
            <a:r>
              <a:rPr lang="en-US" sz="2269" i="true" u="sng">
                <a:solidFill>
                  <a:srgbClr val="0CC0DF"/>
                </a:solidFill>
                <a:latin typeface="Poppins Italics"/>
                <a:ea typeface="Poppins Italics"/>
                <a:cs typeface="Poppins Italics"/>
                <a:sym typeface="Poppins Italics"/>
              </a:rPr>
              <a:t>purchases</a:t>
            </a:r>
            <a:r>
              <a:rPr lang="en-US" sz="2269">
                <a:solidFill>
                  <a:srgbClr val="000000"/>
                </a:solidFill>
                <a:latin typeface="Poppins"/>
                <a:ea typeface="Poppins"/>
                <a:cs typeface="Poppins"/>
                <a:sym typeface="Poppins"/>
              </a:rPr>
              <a:t> in a table. This was all implemented in </a:t>
            </a:r>
            <a:r>
              <a:rPr lang="en-US" sz="2269" b="true">
                <a:solidFill>
                  <a:srgbClr val="FFD826"/>
                </a:solidFill>
                <a:latin typeface="Poppins Bold"/>
                <a:ea typeface="Poppins Bold"/>
                <a:cs typeface="Poppins Bold"/>
                <a:sym typeface="Poppins Bold"/>
              </a:rPr>
              <a:t>XML</a:t>
            </a:r>
            <a:r>
              <a:rPr lang="en-US" sz="2269">
                <a:solidFill>
                  <a:srgbClr val="000000"/>
                </a:solidFill>
                <a:latin typeface="Poppins"/>
                <a:ea typeface="Poppins"/>
                <a:cs typeface="Poppins"/>
                <a:sym typeface="Poppins"/>
              </a:rPr>
              <a:t>, because it is kind of convenient for such machinations with saving information and transferring it.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85062" y="7660154"/>
            <a:ext cx="4811406" cy="1681778"/>
          </a:xfrm>
          <a:prstGeom prst="rect">
            <a:avLst/>
          </a:prstGeom>
        </p:spPr>
        <p:txBody>
          <a:bodyPr anchor="t" rtlCol="false" tIns="0" lIns="0" bIns="0" rIns="0">
            <a:spAutoFit/>
          </a:bodyPr>
          <a:lstStyle/>
          <a:p>
            <a:pPr algn="l">
              <a:lnSpc>
                <a:spcPts val="3359"/>
              </a:lnSpc>
            </a:pPr>
            <a:r>
              <a:rPr lang="en-US" sz="2400" spc="240">
                <a:solidFill>
                  <a:srgbClr val="000000"/>
                </a:solidFill>
                <a:latin typeface="Poppins"/>
                <a:ea typeface="Poppins"/>
                <a:cs typeface="Poppins"/>
                <a:sym typeface="Poppins"/>
              </a:rPr>
              <a:t>AS YOU CAN SEE IN THE PHOTO ABOVE, IT'S AN ELECTRONIC EQUIPMENT STORE.</a:t>
            </a:r>
          </a:p>
        </p:txBody>
      </p:sp>
      <p:grpSp>
        <p:nvGrpSpPr>
          <p:cNvPr name="Group 3" id="3"/>
          <p:cNvGrpSpPr/>
          <p:nvPr/>
        </p:nvGrpSpPr>
        <p:grpSpPr>
          <a:xfrm rot="0">
            <a:off x="0" y="0"/>
            <a:ext cx="18288000" cy="6350625"/>
            <a:chOff x="0" y="0"/>
            <a:chExt cx="6671512" cy="2316725"/>
          </a:xfrm>
        </p:grpSpPr>
        <p:sp>
          <p:nvSpPr>
            <p:cNvPr name="Freeform 4" id="4"/>
            <p:cNvSpPr/>
            <p:nvPr/>
          </p:nvSpPr>
          <p:spPr>
            <a:xfrm flipH="false" flipV="false" rot="0">
              <a:off x="0" y="0"/>
              <a:ext cx="6671512" cy="2316725"/>
            </a:xfrm>
            <a:custGeom>
              <a:avLst/>
              <a:gdLst/>
              <a:ahLst/>
              <a:cxnLst/>
              <a:rect r="r" b="b" t="t" l="l"/>
              <a:pathLst>
                <a:path h="2316725" w="6671512">
                  <a:moveTo>
                    <a:pt x="0" y="0"/>
                  </a:moveTo>
                  <a:lnTo>
                    <a:pt x="6671512" y="0"/>
                  </a:lnTo>
                  <a:lnTo>
                    <a:pt x="6671512" y="2316725"/>
                  </a:lnTo>
                  <a:lnTo>
                    <a:pt x="0" y="2316725"/>
                  </a:lnTo>
                  <a:close/>
                </a:path>
              </a:pathLst>
            </a:custGeom>
            <a:gradFill rotWithShape="true">
              <a:gsLst>
                <a:gs pos="0">
                  <a:srgbClr val="000000">
                    <a:alpha val="100000"/>
                  </a:srgbClr>
                </a:gs>
                <a:gs pos="100000">
                  <a:srgbClr val="3533CD">
                    <a:alpha val="100000"/>
                  </a:srgbClr>
                </a:gs>
              </a:gsLst>
              <a:lin ang="0"/>
            </a:gradFill>
          </p:spPr>
        </p:sp>
      </p:grpSp>
      <p:grpSp>
        <p:nvGrpSpPr>
          <p:cNvPr name="Group 5" id="5"/>
          <p:cNvGrpSpPr/>
          <p:nvPr/>
        </p:nvGrpSpPr>
        <p:grpSpPr>
          <a:xfrm rot="0">
            <a:off x="5510755" y="471606"/>
            <a:ext cx="12308361" cy="5407413"/>
            <a:chOff x="0" y="0"/>
            <a:chExt cx="16411148" cy="7209884"/>
          </a:xfrm>
        </p:grpSpPr>
        <p:pic>
          <p:nvPicPr>
            <p:cNvPr name="Picture 6" id="6"/>
            <p:cNvPicPr>
              <a:picLocks noChangeAspect="true"/>
            </p:cNvPicPr>
            <p:nvPr/>
          </p:nvPicPr>
          <p:blipFill>
            <a:blip r:embed="rId2"/>
            <a:srcRect l="0" t="13138" r="0" b="23878"/>
            <a:stretch>
              <a:fillRect/>
            </a:stretch>
          </p:blipFill>
          <p:spPr>
            <a:xfrm flipH="false" flipV="false">
              <a:off x="0" y="0"/>
              <a:ext cx="16411148" cy="7209884"/>
            </a:xfrm>
            <a:prstGeom prst="rect">
              <a:avLst/>
            </a:prstGeom>
          </p:spPr>
        </p:pic>
      </p:grpSp>
      <p:sp>
        <p:nvSpPr>
          <p:cNvPr name="AutoShape 7" id="7"/>
          <p:cNvSpPr/>
          <p:nvPr/>
        </p:nvSpPr>
        <p:spPr>
          <a:xfrm rot="-5400000">
            <a:off x="4391954" y="8529786"/>
            <a:ext cx="2209027" cy="0"/>
          </a:xfrm>
          <a:prstGeom prst="line">
            <a:avLst/>
          </a:prstGeom>
          <a:ln cap="flat" w="9525">
            <a:solidFill>
              <a:srgbClr val="2B4A9D"/>
            </a:solidFill>
            <a:prstDash val="solid"/>
            <a:headEnd type="none" len="sm" w="sm"/>
            <a:tailEnd type="none" len="sm" w="sm"/>
          </a:ln>
        </p:spPr>
      </p:sp>
      <p:sp>
        <p:nvSpPr>
          <p:cNvPr name="AutoShape 8" id="8"/>
          <p:cNvSpPr/>
          <p:nvPr/>
        </p:nvSpPr>
        <p:spPr>
          <a:xfrm rot="-5400000">
            <a:off x="5080304" y="8520261"/>
            <a:ext cx="832326" cy="0"/>
          </a:xfrm>
          <a:prstGeom prst="line">
            <a:avLst/>
          </a:prstGeom>
          <a:ln cap="flat" w="28575">
            <a:solidFill>
              <a:srgbClr val="2B4A9D"/>
            </a:solidFill>
            <a:prstDash val="solid"/>
            <a:headEnd type="none" len="sm" w="sm"/>
            <a:tailEnd type="none" len="sm" w="sm"/>
          </a:ln>
        </p:spPr>
      </p:sp>
      <p:sp>
        <p:nvSpPr>
          <p:cNvPr name="AutoShape 9" id="9"/>
          <p:cNvSpPr/>
          <p:nvPr/>
        </p:nvSpPr>
        <p:spPr>
          <a:xfrm rot="-5400000">
            <a:off x="10945153" y="8529786"/>
            <a:ext cx="2209027" cy="0"/>
          </a:xfrm>
          <a:prstGeom prst="line">
            <a:avLst/>
          </a:prstGeom>
          <a:ln cap="flat" w="9525">
            <a:solidFill>
              <a:srgbClr val="2B4A9D"/>
            </a:solidFill>
            <a:prstDash val="solid"/>
            <a:headEnd type="none" len="sm" w="sm"/>
            <a:tailEnd type="none" len="sm" w="sm"/>
          </a:ln>
        </p:spPr>
      </p:sp>
      <p:sp>
        <p:nvSpPr>
          <p:cNvPr name="AutoShape 10" id="10"/>
          <p:cNvSpPr/>
          <p:nvPr/>
        </p:nvSpPr>
        <p:spPr>
          <a:xfrm rot="-5400000">
            <a:off x="11633504" y="8520261"/>
            <a:ext cx="832326" cy="0"/>
          </a:xfrm>
          <a:prstGeom prst="line">
            <a:avLst/>
          </a:prstGeom>
          <a:ln cap="flat" w="28575">
            <a:solidFill>
              <a:srgbClr val="2B4A9D"/>
            </a:solidFill>
            <a:prstDash val="solid"/>
            <a:headEnd type="none" len="sm" w="sm"/>
            <a:tailEnd type="none" len="sm" w="sm"/>
          </a:ln>
        </p:spPr>
      </p:sp>
      <p:sp>
        <p:nvSpPr>
          <p:cNvPr name="TextBox 11" id="11"/>
          <p:cNvSpPr txBox="true"/>
          <p:nvPr/>
        </p:nvSpPr>
        <p:spPr>
          <a:xfrm rot="0">
            <a:off x="6590092" y="7660154"/>
            <a:ext cx="4926638" cy="1682115"/>
          </a:xfrm>
          <a:prstGeom prst="rect">
            <a:avLst/>
          </a:prstGeom>
        </p:spPr>
        <p:txBody>
          <a:bodyPr anchor="t" rtlCol="false" tIns="0" lIns="0" bIns="0" rIns="0">
            <a:spAutoFit/>
          </a:bodyPr>
          <a:lstStyle/>
          <a:p>
            <a:pPr algn="l">
              <a:lnSpc>
                <a:spcPts val="3359"/>
              </a:lnSpc>
            </a:pPr>
            <a:r>
              <a:rPr lang="en-US" sz="2400" spc="240">
                <a:solidFill>
                  <a:srgbClr val="000000"/>
                </a:solidFill>
                <a:latin typeface="Poppins"/>
                <a:ea typeface="Poppins"/>
                <a:cs typeface="Poppins"/>
                <a:sym typeface="Poppins"/>
              </a:rPr>
              <a:t>WE SELL DEVICES SUCH AS:</a:t>
            </a:r>
          </a:p>
          <a:p>
            <a:pPr algn="l" marL="518160" indent="-259080" lvl="1">
              <a:lnSpc>
                <a:spcPts val="3359"/>
              </a:lnSpc>
              <a:buFont typeface="Arial"/>
              <a:buChar char="•"/>
            </a:pPr>
            <a:r>
              <a:rPr lang="en-US" sz="2400" spc="240">
                <a:solidFill>
                  <a:srgbClr val="000000"/>
                </a:solidFill>
                <a:latin typeface="Poppins"/>
                <a:ea typeface="Poppins"/>
                <a:cs typeface="Poppins"/>
                <a:sym typeface="Poppins"/>
              </a:rPr>
              <a:t>TELEVISION</a:t>
            </a:r>
          </a:p>
          <a:p>
            <a:pPr algn="l" marL="518160" indent="-259080" lvl="1">
              <a:lnSpc>
                <a:spcPts val="3359"/>
              </a:lnSpc>
              <a:buFont typeface="Arial"/>
              <a:buChar char="•"/>
            </a:pPr>
            <a:r>
              <a:rPr lang="en-US" sz="2400" spc="240">
                <a:solidFill>
                  <a:srgbClr val="000000"/>
                </a:solidFill>
                <a:latin typeface="Poppins"/>
                <a:ea typeface="Poppins"/>
                <a:cs typeface="Poppins"/>
                <a:sym typeface="Poppins"/>
              </a:rPr>
              <a:t>SMARTPHONE</a:t>
            </a:r>
          </a:p>
          <a:p>
            <a:pPr algn="l" marL="518160" indent="-259080" lvl="1">
              <a:lnSpc>
                <a:spcPts val="3359"/>
              </a:lnSpc>
              <a:buFont typeface="Arial"/>
              <a:buChar char="•"/>
            </a:pPr>
            <a:r>
              <a:rPr lang="en-US" sz="2400" spc="240">
                <a:solidFill>
                  <a:srgbClr val="000000"/>
                </a:solidFill>
                <a:latin typeface="Poppins"/>
                <a:ea typeface="Poppins"/>
                <a:cs typeface="Poppins"/>
                <a:sym typeface="Poppins"/>
              </a:rPr>
              <a:t>NOTEBOOK</a:t>
            </a:r>
          </a:p>
        </p:txBody>
      </p:sp>
      <p:sp>
        <p:nvSpPr>
          <p:cNvPr name="TextBox 12" id="12"/>
          <p:cNvSpPr txBox="true"/>
          <p:nvPr/>
        </p:nvSpPr>
        <p:spPr>
          <a:xfrm rot="0">
            <a:off x="12873579" y="7660154"/>
            <a:ext cx="4811406" cy="1682115"/>
          </a:xfrm>
          <a:prstGeom prst="rect">
            <a:avLst/>
          </a:prstGeom>
        </p:spPr>
        <p:txBody>
          <a:bodyPr anchor="t" rtlCol="false" tIns="0" lIns="0" bIns="0" rIns="0">
            <a:spAutoFit/>
          </a:bodyPr>
          <a:lstStyle/>
          <a:p>
            <a:pPr algn="l" marL="518160" indent="-259080" lvl="1">
              <a:lnSpc>
                <a:spcPts val="3359"/>
              </a:lnSpc>
              <a:buFont typeface="Arial"/>
              <a:buChar char="•"/>
            </a:pPr>
            <a:r>
              <a:rPr lang="en-US" sz="2400" spc="240">
                <a:solidFill>
                  <a:srgbClr val="000000"/>
                </a:solidFill>
                <a:latin typeface="Poppins"/>
                <a:ea typeface="Poppins"/>
                <a:cs typeface="Poppins"/>
                <a:sym typeface="Poppins"/>
              </a:rPr>
              <a:t>AIR PODS</a:t>
            </a:r>
          </a:p>
          <a:p>
            <a:pPr algn="l" marL="518160" indent="-259080" lvl="1">
              <a:lnSpc>
                <a:spcPts val="3359"/>
              </a:lnSpc>
              <a:buFont typeface="Arial"/>
              <a:buChar char="•"/>
            </a:pPr>
            <a:r>
              <a:rPr lang="en-US" sz="2400" spc="240">
                <a:solidFill>
                  <a:srgbClr val="000000"/>
                </a:solidFill>
                <a:latin typeface="Poppins"/>
                <a:ea typeface="Poppins"/>
                <a:cs typeface="Poppins"/>
                <a:sym typeface="Poppins"/>
              </a:rPr>
              <a:t>MACKBOOK</a:t>
            </a:r>
          </a:p>
          <a:p>
            <a:pPr algn="l" marL="518160" indent="-259080" lvl="1">
              <a:lnSpc>
                <a:spcPts val="3359"/>
              </a:lnSpc>
              <a:buFont typeface="Arial"/>
              <a:buChar char="•"/>
            </a:pPr>
            <a:r>
              <a:rPr lang="en-US" sz="2400" spc="240">
                <a:solidFill>
                  <a:srgbClr val="000000"/>
                </a:solidFill>
                <a:latin typeface="Poppins"/>
                <a:ea typeface="Poppins"/>
                <a:cs typeface="Poppins"/>
                <a:sym typeface="Poppins"/>
              </a:rPr>
              <a:t>SMARTWATCH</a:t>
            </a:r>
          </a:p>
          <a:p>
            <a:pPr algn="l" marL="518160" indent="-259080" lvl="1">
              <a:lnSpc>
                <a:spcPts val="3359"/>
              </a:lnSpc>
              <a:buFont typeface="Arial"/>
              <a:buChar char="•"/>
            </a:pPr>
            <a:r>
              <a:rPr lang="en-US" sz="2400" spc="240">
                <a:solidFill>
                  <a:srgbClr val="000000"/>
                </a:solidFill>
                <a:latin typeface="Poppins"/>
                <a:ea typeface="Poppins"/>
                <a:cs typeface="Poppins"/>
                <a:sym typeface="Poppins"/>
              </a:rPr>
              <a:t>IPHONE</a:t>
            </a:r>
          </a:p>
        </p:txBody>
      </p:sp>
      <p:sp>
        <p:nvSpPr>
          <p:cNvPr name="TextBox 13" id="13"/>
          <p:cNvSpPr txBox="true"/>
          <p:nvPr/>
        </p:nvSpPr>
        <p:spPr>
          <a:xfrm rot="0">
            <a:off x="265414" y="1664647"/>
            <a:ext cx="4967830" cy="3049905"/>
          </a:xfrm>
          <a:prstGeom prst="rect">
            <a:avLst/>
          </a:prstGeom>
        </p:spPr>
        <p:txBody>
          <a:bodyPr anchor="t" rtlCol="false" tIns="0" lIns="0" bIns="0" rIns="0">
            <a:spAutoFit/>
          </a:bodyPr>
          <a:lstStyle/>
          <a:p>
            <a:pPr algn="ctr">
              <a:lnSpc>
                <a:spcPts val="5880"/>
              </a:lnSpc>
            </a:pPr>
            <a:r>
              <a:rPr lang="en-US" b="true" sz="5600" spc="280">
                <a:solidFill>
                  <a:srgbClr val="FFFFFF"/>
                </a:solidFill>
                <a:latin typeface="Poppins Heavy"/>
                <a:ea typeface="Poppins Heavy"/>
                <a:cs typeface="Poppins Heavy"/>
                <a:sym typeface="Poppins Heavy"/>
              </a:rPr>
              <a:t>WHAT IS OUR PROJECT ABOUT?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713001" y="-1128319"/>
            <a:ext cx="5770168" cy="5770168"/>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gradFill rotWithShape="true">
              <a:gsLst>
                <a:gs pos="0">
                  <a:srgbClr val="000000">
                    <a:alpha val="100000"/>
                  </a:srgbClr>
                </a:gs>
                <a:gs pos="100000">
                  <a:srgbClr val="3533CD">
                    <a:alpha val="100000"/>
                  </a:srgbClr>
                </a:gs>
              </a:gsLst>
              <a:lin ang="0"/>
            </a:gradFill>
          </p:spPr>
        </p:sp>
      </p:grpSp>
      <p:grpSp>
        <p:nvGrpSpPr>
          <p:cNvPr name="Group 4" id="4"/>
          <p:cNvGrpSpPr/>
          <p:nvPr/>
        </p:nvGrpSpPr>
        <p:grpSpPr>
          <a:xfrm rot="0">
            <a:off x="9191672" y="566151"/>
            <a:ext cx="2396931" cy="9154697"/>
            <a:chOff x="0" y="0"/>
            <a:chExt cx="874407" cy="3339658"/>
          </a:xfrm>
        </p:grpSpPr>
        <p:sp>
          <p:nvSpPr>
            <p:cNvPr name="Freeform 5" id="5"/>
            <p:cNvSpPr/>
            <p:nvPr/>
          </p:nvSpPr>
          <p:spPr>
            <a:xfrm flipH="false" flipV="false" rot="0">
              <a:off x="0" y="0"/>
              <a:ext cx="874407" cy="3339659"/>
            </a:xfrm>
            <a:custGeom>
              <a:avLst/>
              <a:gdLst/>
              <a:ahLst/>
              <a:cxnLst/>
              <a:rect r="r" b="b" t="t" l="l"/>
              <a:pathLst>
                <a:path h="3339659" w="874407">
                  <a:moveTo>
                    <a:pt x="0" y="0"/>
                  </a:moveTo>
                  <a:lnTo>
                    <a:pt x="874407" y="0"/>
                  </a:lnTo>
                  <a:lnTo>
                    <a:pt x="874407" y="3339659"/>
                  </a:lnTo>
                  <a:lnTo>
                    <a:pt x="0" y="3339659"/>
                  </a:lnTo>
                  <a:close/>
                </a:path>
              </a:pathLst>
            </a:custGeom>
            <a:gradFill rotWithShape="true">
              <a:gsLst>
                <a:gs pos="0">
                  <a:srgbClr val="000000">
                    <a:alpha val="100000"/>
                  </a:srgbClr>
                </a:gs>
                <a:gs pos="100000">
                  <a:srgbClr val="3533CD">
                    <a:alpha val="100000"/>
                  </a:srgbClr>
                </a:gs>
              </a:gsLst>
              <a:lin ang="0"/>
            </a:gradFill>
          </p:spPr>
        </p:sp>
      </p:grpSp>
      <p:grpSp>
        <p:nvGrpSpPr>
          <p:cNvPr name="Group 6" id="6"/>
          <p:cNvGrpSpPr/>
          <p:nvPr/>
        </p:nvGrpSpPr>
        <p:grpSpPr>
          <a:xfrm rot="0">
            <a:off x="9869353" y="1146804"/>
            <a:ext cx="7304695" cy="7993392"/>
            <a:chOff x="0" y="0"/>
            <a:chExt cx="9739593" cy="10657856"/>
          </a:xfrm>
        </p:grpSpPr>
        <p:pic>
          <p:nvPicPr>
            <p:cNvPr name="Picture 7" id="7"/>
            <p:cNvPicPr>
              <a:picLocks noChangeAspect="true"/>
            </p:cNvPicPr>
            <p:nvPr/>
          </p:nvPicPr>
          <p:blipFill>
            <a:blip r:embed="rId2"/>
            <a:srcRect l="22451" t="0" r="22451" b="0"/>
            <a:stretch>
              <a:fillRect/>
            </a:stretch>
          </p:blipFill>
          <p:spPr>
            <a:xfrm flipH="false" flipV="false">
              <a:off x="0" y="0"/>
              <a:ext cx="9739593" cy="10657856"/>
            </a:xfrm>
            <a:prstGeom prst="rect">
              <a:avLst/>
            </a:prstGeom>
          </p:spPr>
        </p:pic>
      </p:grpSp>
      <p:grpSp>
        <p:nvGrpSpPr>
          <p:cNvPr name="Group 8" id="8"/>
          <p:cNvGrpSpPr/>
          <p:nvPr/>
        </p:nvGrpSpPr>
        <p:grpSpPr>
          <a:xfrm rot="0">
            <a:off x="619537" y="8172754"/>
            <a:ext cx="1635964" cy="1633346"/>
            <a:chOff x="0" y="0"/>
            <a:chExt cx="6350000" cy="6339840"/>
          </a:xfrm>
        </p:grpSpPr>
        <p:sp>
          <p:nvSpPr>
            <p:cNvPr name="Freeform 9" id="9"/>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gradFill rotWithShape="true">
              <a:gsLst>
                <a:gs pos="0">
                  <a:srgbClr val="000000">
                    <a:alpha val="100000"/>
                  </a:srgbClr>
                </a:gs>
                <a:gs pos="100000">
                  <a:srgbClr val="3533CD">
                    <a:alpha val="100000"/>
                  </a:srgbClr>
                </a:gs>
              </a:gsLst>
              <a:lin ang="0"/>
            </a:gradFill>
          </p:spPr>
        </p:sp>
      </p:grpSp>
      <p:grpSp>
        <p:nvGrpSpPr>
          <p:cNvPr name="Group 10" id="10"/>
          <p:cNvGrpSpPr/>
          <p:nvPr/>
        </p:nvGrpSpPr>
        <p:grpSpPr>
          <a:xfrm rot="5400000">
            <a:off x="618228" y="566151"/>
            <a:ext cx="1635964" cy="1633346"/>
            <a:chOff x="0" y="0"/>
            <a:chExt cx="6350000" cy="6339840"/>
          </a:xfrm>
        </p:grpSpPr>
        <p:sp>
          <p:nvSpPr>
            <p:cNvPr name="Freeform 11" id="11"/>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gradFill rotWithShape="true">
              <a:gsLst>
                <a:gs pos="0">
                  <a:srgbClr val="000000">
                    <a:alpha val="100000"/>
                  </a:srgbClr>
                </a:gs>
                <a:gs pos="100000">
                  <a:srgbClr val="3533CD">
                    <a:alpha val="100000"/>
                  </a:srgbClr>
                </a:gs>
              </a:gsLst>
              <a:lin ang="0"/>
            </a:gradFill>
          </p:spPr>
        </p:sp>
      </p:grpSp>
      <p:sp>
        <p:nvSpPr>
          <p:cNvPr name="TextBox 12" id="12"/>
          <p:cNvSpPr txBox="true"/>
          <p:nvPr/>
        </p:nvSpPr>
        <p:spPr>
          <a:xfrm rot="0">
            <a:off x="1437519" y="2932925"/>
            <a:ext cx="6768432" cy="5698577"/>
          </a:xfrm>
          <a:prstGeom prst="rect">
            <a:avLst/>
          </a:prstGeom>
        </p:spPr>
        <p:txBody>
          <a:bodyPr anchor="t" rtlCol="false" tIns="0" lIns="0" bIns="0" rIns="0">
            <a:spAutoFit/>
          </a:bodyPr>
          <a:lstStyle/>
          <a:p>
            <a:pPr algn="ctr">
              <a:lnSpc>
                <a:spcPts val="3499"/>
              </a:lnSpc>
            </a:pPr>
            <a:r>
              <a:rPr lang="en-US" sz="2499" spc="249">
                <a:solidFill>
                  <a:srgbClr val="000000"/>
                </a:solidFill>
                <a:latin typeface="Poppins"/>
                <a:ea typeface="Poppins"/>
                <a:cs typeface="Poppins"/>
                <a:sym typeface="Poppins"/>
              </a:rPr>
              <a:t>IF YOU ARE A NEW USER IN OUR STORE, YOU CAN QUICKLY REGISTER AND THEN GO TO YOUR PERSONAL ACCOUNT. </a:t>
            </a:r>
          </a:p>
          <a:p>
            <a:pPr algn="ctr">
              <a:lnSpc>
                <a:spcPts val="3499"/>
              </a:lnSpc>
            </a:pPr>
          </a:p>
          <a:p>
            <a:pPr algn="ctr">
              <a:lnSpc>
                <a:spcPts val="3499"/>
              </a:lnSpc>
            </a:pPr>
            <a:r>
              <a:rPr lang="en-US" sz="2499" spc="249">
                <a:solidFill>
                  <a:srgbClr val="000000"/>
                </a:solidFill>
                <a:latin typeface="Poppins"/>
                <a:ea typeface="Poppins"/>
                <a:cs typeface="Poppins"/>
                <a:sym typeface="Poppins"/>
              </a:rPr>
              <a:t>THE CLIENT SYSTEM WILL OPEN, THROUGH WHICH YOU CAN SELECT THE PRODUCT YOU NEED AND ADD IT TO YOUR CART. </a:t>
            </a:r>
          </a:p>
          <a:p>
            <a:pPr algn="ctr">
              <a:lnSpc>
                <a:spcPts val="3499"/>
              </a:lnSpc>
            </a:pPr>
          </a:p>
          <a:p>
            <a:pPr algn="ctr">
              <a:lnSpc>
                <a:spcPts val="3499"/>
              </a:lnSpc>
            </a:pPr>
            <a:r>
              <a:rPr lang="en-US" sz="2499" spc="249">
                <a:solidFill>
                  <a:srgbClr val="000000"/>
                </a:solidFill>
                <a:latin typeface="Poppins"/>
                <a:ea typeface="Poppins"/>
                <a:cs typeface="Poppins"/>
                <a:sym typeface="Poppins"/>
              </a:rPr>
              <a:t>ALSO THROUGH THIS PLATFORM, OUR EMPLOYEES LOG IN, ON THE SYSTEM TO THE ADMIN. </a:t>
            </a:r>
          </a:p>
        </p:txBody>
      </p:sp>
      <p:grpSp>
        <p:nvGrpSpPr>
          <p:cNvPr name="Group 13" id="13"/>
          <p:cNvGrpSpPr/>
          <p:nvPr/>
        </p:nvGrpSpPr>
        <p:grpSpPr>
          <a:xfrm rot="0">
            <a:off x="619537" y="1028700"/>
            <a:ext cx="8183276" cy="1175575"/>
            <a:chOff x="0" y="0"/>
            <a:chExt cx="10911035" cy="1567434"/>
          </a:xfrm>
        </p:grpSpPr>
        <p:sp>
          <p:nvSpPr>
            <p:cNvPr name="TextBox 14" id="14"/>
            <p:cNvSpPr txBox="true"/>
            <p:nvPr/>
          </p:nvSpPr>
          <p:spPr>
            <a:xfrm rot="0">
              <a:off x="0" y="76200"/>
              <a:ext cx="10911035" cy="1013714"/>
            </a:xfrm>
            <a:prstGeom prst="rect">
              <a:avLst/>
            </a:prstGeom>
          </p:spPr>
          <p:txBody>
            <a:bodyPr anchor="t" rtlCol="false" tIns="0" lIns="0" bIns="0" rIns="0">
              <a:spAutoFit/>
            </a:bodyPr>
            <a:lstStyle/>
            <a:p>
              <a:pPr algn="ctr">
                <a:lnSpc>
                  <a:spcPts val="5680"/>
                </a:lnSpc>
              </a:pPr>
              <a:r>
                <a:rPr lang="en-US" sz="5409" spc="270">
                  <a:solidFill>
                    <a:srgbClr val="004AAD"/>
                  </a:solidFill>
                  <a:latin typeface="League Spartan"/>
                  <a:ea typeface="League Spartan"/>
                  <a:cs typeface="League Spartan"/>
                  <a:sym typeface="League Spartan"/>
                </a:rPr>
                <a:t>FIRST STEP</a:t>
              </a:r>
            </a:p>
          </p:txBody>
        </p:sp>
        <p:sp>
          <p:nvSpPr>
            <p:cNvPr name="TextBox 15" id="15"/>
            <p:cNvSpPr txBox="true"/>
            <p:nvPr/>
          </p:nvSpPr>
          <p:spPr>
            <a:xfrm rot="0">
              <a:off x="6646381" y="1051814"/>
              <a:ext cx="2956401" cy="515620"/>
            </a:xfrm>
            <a:prstGeom prst="rect">
              <a:avLst/>
            </a:prstGeom>
          </p:spPr>
          <p:txBody>
            <a:bodyPr anchor="t" rtlCol="false" tIns="0" lIns="0" bIns="0" rIns="0">
              <a:spAutoFit/>
            </a:bodyPr>
            <a:lstStyle/>
            <a:p>
              <a:pPr algn="ctr">
                <a:lnSpc>
                  <a:spcPts val="3359"/>
                </a:lnSpc>
              </a:pPr>
              <a:r>
                <a:rPr lang="en-US" sz="2400" b="true">
                  <a:solidFill>
                    <a:srgbClr val="82542C"/>
                  </a:solidFill>
                  <a:latin typeface="Open Sans Bold"/>
                  <a:ea typeface="Open Sans Bold"/>
                  <a:cs typeface="Open Sans Bold"/>
                  <a:sym typeface="Open Sans Bold"/>
                </a:rPr>
                <a:t>REGISTRATION</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6395774" y="9258300"/>
            <a:ext cx="4053826" cy="3086100"/>
            <a:chOff x="0" y="0"/>
            <a:chExt cx="1067674" cy="812800"/>
          </a:xfrm>
        </p:grpSpPr>
        <p:sp>
          <p:nvSpPr>
            <p:cNvPr name="Freeform 4" id="4"/>
            <p:cNvSpPr/>
            <p:nvPr/>
          </p:nvSpPr>
          <p:spPr>
            <a:xfrm flipH="false" flipV="false" rot="0">
              <a:off x="0" y="0"/>
              <a:ext cx="1067674" cy="812800"/>
            </a:xfrm>
            <a:custGeom>
              <a:avLst/>
              <a:gdLst/>
              <a:ahLst/>
              <a:cxnLst/>
              <a:rect r="r" b="b" t="t" l="l"/>
              <a:pathLst>
                <a:path h="812800" w="1067674">
                  <a:moveTo>
                    <a:pt x="533837" y="0"/>
                  </a:moveTo>
                  <a:cubicBezTo>
                    <a:pt x="239007" y="0"/>
                    <a:pt x="0" y="181951"/>
                    <a:pt x="0" y="406400"/>
                  </a:cubicBezTo>
                  <a:cubicBezTo>
                    <a:pt x="0" y="630849"/>
                    <a:pt x="239007" y="812800"/>
                    <a:pt x="533837" y="812800"/>
                  </a:cubicBezTo>
                  <a:cubicBezTo>
                    <a:pt x="828667" y="812800"/>
                    <a:pt x="1067674" y="630849"/>
                    <a:pt x="1067674" y="406400"/>
                  </a:cubicBezTo>
                  <a:cubicBezTo>
                    <a:pt x="1067674" y="181951"/>
                    <a:pt x="828667" y="0"/>
                    <a:pt x="533837" y="0"/>
                  </a:cubicBezTo>
                  <a:close/>
                </a:path>
              </a:pathLst>
            </a:custGeom>
            <a:gradFill rotWithShape="true">
              <a:gsLst>
                <a:gs pos="0">
                  <a:srgbClr val="000000">
                    <a:alpha val="100000"/>
                  </a:srgbClr>
                </a:gs>
                <a:gs pos="100000">
                  <a:srgbClr val="3533CD">
                    <a:alpha val="100000"/>
                  </a:srgbClr>
                </a:gs>
              </a:gsLst>
              <a:lin ang="0"/>
            </a:gradFill>
          </p:spPr>
        </p:sp>
        <p:sp>
          <p:nvSpPr>
            <p:cNvPr name="TextBox 5" id="5"/>
            <p:cNvSpPr txBox="true"/>
            <p:nvPr/>
          </p:nvSpPr>
          <p:spPr>
            <a:xfrm>
              <a:off x="100094" y="28575"/>
              <a:ext cx="867485" cy="708025"/>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3872228" y="-2293069"/>
            <a:ext cx="4053826" cy="3086100"/>
            <a:chOff x="0" y="0"/>
            <a:chExt cx="1067674" cy="812800"/>
          </a:xfrm>
        </p:grpSpPr>
        <p:sp>
          <p:nvSpPr>
            <p:cNvPr name="Freeform 7" id="7"/>
            <p:cNvSpPr/>
            <p:nvPr/>
          </p:nvSpPr>
          <p:spPr>
            <a:xfrm flipH="false" flipV="false" rot="0">
              <a:off x="0" y="0"/>
              <a:ext cx="1067674" cy="812800"/>
            </a:xfrm>
            <a:custGeom>
              <a:avLst/>
              <a:gdLst/>
              <a:ahLst/>
              <a:cxnLst/>
              <a:rect r="r" b="b" t="t" l="l"/>
              <a:pathLst>
                <a:path h="812800" w="1067674">
                  <a:moveTo>
                    <a:pt x="533837" y="0"/>
                  </a:moveTo>
                  <a:cubicBezTo>
                    <a:pt x="239007" y="0"/>
                    <a:pt x="0" y="181951"/>
                    <a:pt x="0" y="406400"/>
                  </a:cubicBezTo>
                  <a:cubicBezTo>
                    <a:pt x="0" y="630849"/>
                    <a:pt x="239007" y="812800"/>
                    <a:pt x="533837" y="812800"/>
                  </a:cubicBezTo>
                  <a:cubicBezTo>
                    <a:pt x="828667" y="812800"/>
                    <a:pt x="1067674" y="630849"/>
                    <a:pt x="1067674" y="406400"/>
                  </a:cubicBezTo>
                  <a:cubicBezTo>
                    <a:pt x="1067674" y="181951"/>
                    <a:pt x="828667" y="0"/>
                    <a:pt x="533837" y="0"/>
                  </a:cubicBezTo>
                  <a:close/>
                </a:path>
              </a:pathLst>
            </a:custGeom>
            <a:gradFill rotWithShape="true">
              <a:gsLst>
                <a:gs pos="0">
                  <a:srgbClr val="000000">
                    <a:alpha val="100000"/>
                  </a:srgbClr>
                </a:gs>
                <a:gs pos="100000">
                  <a:srgbClr val="3533CD">
                    <a:alpha val="100000"/>
                  </a:srgbClr>
                </a:gs>
              </a:gsLst>
              <a:lin ang="0"/>
            </a:gradFill>
          </p:spPr>
        </p:sp>
        <p:sp>
          <p:nvSpPr>
            <p:cNvPr name="TextBox 8" id="8"/>
            <p:cNvSpPr txBox="true"/>
            <p:nvPr/>
          </p:nvSpPr>
          <p:spPr>
            <a:xfrm>
              <a:off x="100094" y="28575"/>
              <a:ext cx="867485" cy="708025"/>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8885190" y="2102954"/>
            <a:ext cx="8714208" cy="5845422"/>
          </a:xfrm>
          <a:custGeom>
            <a:avLst/>
            <a:gdLst/>
            <a:ahLst/>
            <a:cxnLst/>
            <a:rect r="r" b="b" t="t" l="l"/>
            <a:pathLst>
              <a:path h="5845422" w="8714208">
                <a:moveTo>
                  <a:pt x="0" y="0"/>
                </a:moveTo>
                <a:lnTo>
                  <a:pt x="8714209" y="0"/>
                </a:lnTo>
                <a:lnTo>
                  <a:pt x="8714209" y="5845422"/>
                </a:lnTo>
                <a:lnTo>
                  <a:pt x="0" y="5845422"/>
                </a:lnTo>
                <a:lnTo>
                  <a:pt x="0" y="0"/>
                </a:lnTo>
                <a:close/>
              </a:path>
            </a:pathLst>
          </a:custGeom>
          <a:blipFill>
            <a:blip r:embed="rId3"/>
            <a:stretch>
              <a:fillRect l="0" t="0" r="0" b="0"/>
            </a:stretch>
          </a:blipFill>
          <a:ln w="76200" cap="sq">
            <a:solidFill>
              <a:srgbClr val="000000"/>
            </a:solidFill>
            <a:prstDash val="solid"/>
            <a:miter/>
          </a:ln>
        </p:spPr>
      </p:sp>
      <p:sp>
        <p:nvSpPr>
          <p:cNvPr name="TextBox 10" id="10"/>
          <p:cNvSpPr txBox="true"/>
          <p:nvPr/>
        </p:nvSpPr>
        <p:spPr>
          <a:xfrm rot="0">
            <a:off x="1028700" y="2852547"/>
            <a:ext cx="7019497" cy="2409340"/>
          </a:xfrm>
          <a:prstGeom prst="rect">
            <a:avLst/>
          </a:prstGeom>
        </p:spPr>
        <p:txBody>
          <a:bodyPr anchor="t" rtlCol="false" tIns="0" lIns="0" bIns="0" rIns="0">
            <a:spAutoFit/>
          </a:bodyPr>
          <a:lstStyle/>
          <a:p>
            <a:pPr algn="l">
              <a:lnSpc>
                <a:spcPts val="3176"/>
              </a:lnSpc>
              <a:spcBef>
                <a:spcPct val="0"/>
              </a:spcBef>
            </a:pPr>
            <a:r>
              <a:rPr lang="en-US" sz="2269">
                <a:solidFill>
                  <a:srgbClr val="000000"/>
                </a:solidFill>
                <a:latin typeface="Poppins"/>
                <a:ea typeface="Poppins"/>
                <a:cs typeface="Poppins"/>
                <a:sym typeface="Poppins"/>
              </a:rPr>
              <a:t>Next, we get to the client panel. As you can see, we have sections</a:t>
            </a:r>
            <a:r>
              <a:rPr lang="en-US" sz="2269">
                <a:solidFill>
                  <a:srgbClr val="FF3131"/>
                </a:solidFill>
                <a:latin typeface="Poppins"/>
                <a:ea typeface="Poppins"/>
                <a:cs typeface="Poppins"/>
                <a:sym typeface="Poppins"/>
              </a:rPr>
              <a:t> </a:t>
            </a:r>
            <a:r>
              <a:rPr lang="en-US" sz="2269" b="true">
                <a:solidFill>
                  <a:srgbClr val="FFD826"/>
                </a:solidFill>
                <a:latin typeface="Poppins Bold"/>
                <a:ea typeface="Poppins Bold"/>
                <a:cs typeface="Poppins Bold"/>
                <a:sym typeface="Poppins Bold"/>
              </a:rPr>
              <a:t>"shop"</a:t>
            </a:r>
            <a:r>
              <a:rPr lang="en-US" sz="2269">
                <a:solidFill>
                  <a:srgbClr val="FF3131"/>
                </a:solidFill>
                <a:latin typeface="Poppins"/>
                <a:ea typeface="Poppins"/>
                <a:cs typeface="Poppins"/>
                <a:sym typeface="Poppins"/>
              </a:rPr>
              <a:t> </a:t>
            </a:r>
            <a:r>
              <a:rPr lang="en-US" sz="2269">
                <a:solidFill>
                  <a:srgbClr val="000000"/>
                </a:solidFill>
                <a:latin typeface="Poppins"/>
                <a:ea typeface="Poppins"/>
                <a:cs typeface="Poppins"/>
                <a:sym typeface="Poppins"/>
              </a:rPr>
              <a:t>and</a:t>
            </a:r>
            <a:r>
              <a:rPr lang="en-US" sz="2269" b="true">
                <a:solidFill>
                  <a:srgbClr val="FFD826"/>
                </a:solidFill>
                <a:latin typeface="Poppins Bold"/>
                <a:ea typeface="Poppins Bold"/>
                <a:cs typeface="Poppins Bold"/>
                <a:sym typeface="Poppins Bold"/>
              </a:rPr>
              <a:t> "order"</a:t>
            </a:r>
            <a:r>
              <a:rPr lang="en-US" sz="2269">
                <a:solidFill>
                  <a:srgbClr val="000000"/>
                </a:solidFill>
                <a:latin typeface="Poppins"/>
                <a:ea typeface="Poppins"/>
                <a:cs typeface="Poppins"/>
                <a:sym typeface="Poppins"/>
              </a:rPr>
              <a:t>. In the </a:t>
            </a:r>
            <a:r>
              <a:rPr lang="en-US" sz="2269" b="true">
                <a:solidFill>
                  <a:srgbClr val="FFD826"/>
                </a:solidFill>
                <a:latin typeface="Poppins Bold"/>
                <a:ea typeface="Poppins Bold"/>
                <a:cs typeface="Poppins Bold"/>
                <a:sym typeface="Poppins Bold"/>
              </a:rPr>
              <a:t>"shop”</a:t>
            </a:r>
            <a:r>
              <a:rPr lang="en-US" sz="2269">
                <a:solidFill>
                  <a:srgbClr val="000000"/>
                </a:solidFill>
                <a:latin typeface="Poppins"/>
                <a:ea typeface="Poppins"/>
                <a:cs typeface="Poppins"/>
                <a:sym typeface="Poppins"/>
              </a:rPr>
              <a:t> section we can select the product we need, for this we need to select the product</a:t>
            </a:r>
            <a:r>
              <a:rPr lang="en-US" sz="2269" i="true">
                <a:solidFill>
                  <a:srgbClr val="000000"/>
                </a:solidFill>
                <a:latin typeface="Poppins Italics"/>
                <a:ea typeface="Poppins Italics"/>
                <a:cs typeface="Poppins Italics"/>
                <a:sym typeface="Poppins Italics"/>
              </a:rPr>
              <a:t> </a:t>
            </a:r>
            <a:r>
              <a:rPr lang="en-US" sz="2269" i="true" u="sng">
                <a:solidFill>
                  <a:srgbClr val="38B6FF"/>
                </a:solidFill>
                <a:latin typeface="Poppins Italics"/>
                <a:ea typeface="Poppins Italics"/>
                <a:cs typeface="Poppins Italics"/>
                <a:sym typeface="Poppins Italics"/>
              </a:rPr>
              <a:t>id</a:t>
            </a:r>
            <a:r>
              <a:rPr lang="en-US" sz="2269">
                <a:solidFill>
                  <a:srgbClr val="38B6FF"/>
                </a:solidFill>
                <a:latin typeface="Poppins"/>
                <a:ea typeface="Poppins"/>
                <a:cs typeface="Poppins"/>
                <a:sym typeface="Poppins"/>
              </a:rPr>
              <a:t> </a:t>
            </a:r>
            <a:r>
              <a:rPr lang="en-US" sz="2269">
                <a:solidFill>
                  <a:srgbClr val="000000"/>
                </a:solidFill>
                <a:latin typeface="Poppins"/>
                <a:ea typeface="Poppins"/>
                <a:cs typeface="Poppins"/>
                <a:sym typeface="Poppins"/>
              </a:rPr>
              <a:t>and the </a:t>
            </a:r>
            <a:r>
              <a:rPr lang="en-US" sz="2269" i="true" u="sng">
                <a:solidFill>
                  <a:srgbClr val="38B6FF"/>
                </a:solidFill>
                <a:latin typeface="Poppins Italics"/>
                <a:ea typeface="Poppins Italics"/>
                <a:cs typeface="Poppins Italics"/>
                <a:sym typeface="Poppins Italics"/>
              </a:rPr>
              <a:t>amount</a:t>
            </a:r>
            <a:r>
              <a:rPr lang="en-US" sz="2269">
                <a:solidFill>
                  <a:srgbClr val="000000"/>
                </a:solidFill>
                <a:latin typeface="Poppins"/>
                <a:ea typeface="Poppins"/>
                <a:cs typeface="Poppins"/>
                <a:sym typeface="Poppins"/>
              </a:rPr>
              <a:t> you need. After your order is sent to the </a:t>
            </a:r>
            <a:r>
              <a:rPr lang="en-US" sz="2269" b="true">
                <a:solidFill>
                  <a:srgbClr val="FFD826"/>
                </a:solidFill>
                <a:latin typeface="Poppins Bold"/>
                <a:ea typeface="Poppins Bold"/>
                <a:cs typeface="Poppins Bold"/>
                <a:sym typeface="Poppins Bold"/>
              </a:rPr>
              <a:t>"order"</a:t>
            </a:r>
            <a:r>
              <a:rPr lang="en-US" sz="2269">
                <a:solidFill>
                  <a:srgbClr val="000000"/>
                </a:solidFill>
                <a:latin typeface="Poppins"/>
                <a:ea typeface="Poppins"/>
                <a:cs typeface="Poppins"/>
                <a:sym typeface="Poppins"/>
              </a:rPr>
              <a:t> section.</a:t>
            </a:r>
          </a:p>
        </p:txBody>
      </p:sp>
      <p:sp>
        <p:nvSpPr>
          <p:cNvPr name="TextBox 11" id="11"/>
          <p:cNvSpPr txBox="true"/>
          <p:nvPr/>
        </p:nvSpPr>
        <p:spPr>
          <a:xfrm rot="0">
            <a:off x="1028700" y="5706205"/>
            <a:ext cx="7019497" cy="2009290"/>
          </a:xfrm>
          <a:prstGeom prst="rect">
            <a:avLst/>
          </a:prstGeom>
        </p:spPr>
        <p:txBody>
          <a:bodyPr anchor="t" rtlCol="false" tIns="0" lIns="0" bIns="0" rIns="0">
            <a:spAutoFit/>
          </a:bodyPr>
          <a:lstStyle/>
          <a:p>
            <a:pPr algn="l">
              <a:lnSpc>
                <a:spcPts val="3176"/>
              </a:lnSpc>
              <a:spcBef>
                <a:spcPct val="0"/>
              </a:spcBef>
            </a:pPr>
            <a:r>
              <a:rPr lang="en-US" sz="2269">
                <a:solidFill>
                  <a:srgbClr val="000000"/>
                </a:solidFill>
                <a:latin typeface="Poppins"/>
                <a:ea typeface="Poppins"/>
                <a:cs typeface="Poppins"/>
                <a:sym typeface="Poppins"/>
              </a:rPr>
              <a:t>You can also sort the list by such criteria as </a:t>
            </a:r>
            <a:r>
              <a:rPr lang="en-US" sz="2269" i="true" u="sng">
                <a:solidFill>
                  <a:srgbClr val="38B6FF"/>
                </a:solidFill>
                <a:latin typeface="Poppins Italics"/>
                <a:ea typeface="Poppins Italics"/>
                <a:cs typeface="Poppins Italics"/>
                <a:sym typeface="Poppins Italics"/>
              </a:rPr>
              <a:t>name</a:t>
            </a:r>
            <a:r>
              <a:rPr lang="en-US" sz="2269">
                <a:solidFill>
                  <a:srgbClr val="000000"/>
                </a:solidFill>
                <a:latin typeface="Poppins"/>
                <a:ea typeface="Poppins"/>
                <a:cs typeface="Poppins"/>
                <a:sym typeface="Poppins"/>
              </a:rPr>
              <a:t>, </a:t>
            </a:r>
            <a:r>
              <a:rPr lang="en-US" sz="2269" i="true" u="sng">
                <a:solidFill>
                  <a:srgbClr val="38B6FF"/>
                </a:solidFill>
                <a:latin typeface="Poppins Italics"/>
                <a:ea typeface="Poppins Italics"/>
                <a:cs typeface="Poppins Italics"/>
                <a:sym typeface="Poppins Italics"/>
              </a:rPr>
              <a:t>producer</a:t>
            </a:r>
            <a:r>
              <a:rPr lang="en-US" sz="2269">
                <a:solidFill>
                  <a:srgbClr val="000000"/>
                </a:solidFill>
                <a:latin typeface="Poppins"/>
                <a:ea typeface="Poppins"/>
                <a:cs typeface="Poppins"/>
                <a:sym typeface="Poppins"/>
              </a:rPr>
              <a:t>, </a:t>
            </a:r>
            <a:r>
              <a:rPr lang="en-US" sz="2269" i="true" u="sng">
                <a:solidFill>
                  <a:srgbClr val="38B6FF"/>
                </a:solidFill>
                <a:latin typeface="Poppins Italics"/>
                <a:ea typeface="Poppins Italics"/>
                <a:cs typeface="Poppins Italics"/>
                <a:sym typeface="Poppins Italics"/>
              </a:rPr>
              <a:t>minimum price</a:t>
            </a:r>
            <a:r>
              <a:rPr lang="en-US" sz="2269">
                <a:solidFill>
                  <a:srgbClr val="000000"/>
                </a:solidFill>
                <a:latin typeface="Poppins"/>
                <a:ea typeface="Poppins"/>
                <a:cs typeface="Poppins"/>
                <a:sym typeface="Poppins"/>
              </a:rPr>
              <a:t>, </a:t>
            </a:r>
            <a:r>
              <a:rPr lang="en-US" sz="2269" i="true" u="sng">
                <a:solidFill>
                  <a:srgbClr val="38B6FF"/>
                </a:solidFill>
                <a:latin typeface="Poppins Italics"/>
                <a:ea typeface="Poppins Italics"/>
                <a:cs typeface="Poppins Italics"/>
                <a:sym typeface="Poppins Italics"/>
              </a:rPr>
              <a:t>maximum price</a:t>
            </a:r>
            <a:r>
              <a:rPr lang="en-US" sz="2269">
                <a:solidFill>
                  <a:srgbClr val="000000"/>
                </a:solidFill>
                <a:latin typeface="Poppins"/>
                <a:ea typeface="Poppins"/>
                <a:cs typeface="Poppins"/>
                <a:sym typeface="Poppins"/>
              </a:rPr>
              <a:t>, and further by clicking the </a:t>
            </a:r>
            <a:r>
              <a:rPr lang="en-US" sz="2269" b="true">
                <a:solidFill>
                  <a:srgbClr val="FFD826"/>
                </a:solidFill>
                <a:latin typeface="Poppins Bold"/>
                <a:ea typeface="Poppins Bold"/>
                <a:cs typeface="Poppins Bold"/>
                <a:sym typeface="Poppins Bold"/>
              </a:rPr>
              <a:t>"search"</a:t>
            </a:r>
            <a:r>
              <a:rPr lang="en-US" sz="2269">
                <a:solidFill>
                  <a:srgbClr val="000000"/>
                </a:solidFill>
                <a:latin typeface="Poppins"/>
                <a:ea typeface="Poppins"/>
                <a:cs typeface="Poppins"/>
                <a:sym typeface="Poppins"/>
              </a:rPr>
              <a:t> button. Or reveal all by clicking on the </a:t>
            </a:r>
            <a:r>
              <a:rPr lang="en-US" sz="2269" b="true">
                <a:solidFill>
                  <a:srgbClr val="FFD826"/>
                </a:solidFill>
                <a:latin typeface="Poppins Bold"/>
                <a:ea typeface="Poppins Bold"/>
                <a:cs typeface="Poppins Bold"/>
                <a:sym typeface="Poppins Bold"/>
              </a:rPr>
              <a:t>"view all"</a:t>
            </a:r>
            <a:r>
              <a:rPr lang="en-US" sz="2269">
                <a:solidFill>
                  <a:srgbClr val="000000"/>
                </a:solidFill>
                <a:latin typeface="Poppins"/>
                <a:ea typeface="Poppins"/>
                <a:cs typeface="Poppins"/>
                <a:sym typeface="Poppins"/>
              </a:rPr>
              <a:t> button.</a:t>
            </a:r>
          </a:p>
        </p:txBody>
      </p:sp>
      <p:grpSp>
        <p:nvGrpSpPr>
          <p:cNvPr name="Group 12" id="12"/>
          <p:cNvGrpSpPr/>
          <p:nvPr/>
        </p:nvGrpSpPr>
        <p:grpSpPr>
          <a:xfrm rot="0">
            <a:off x="-365608" y="927379"/>
            <a:ext cx="8183276" cy="1175575"/>
            <a:chOff x="0" y="0"/>
            <a:chExt cx="10911035" cy="1567434"/>
          </a:xfrm>
        </p:grpSpPr>
        <p:sp>
          <p:nvSpPr>
            <p:cNvPr name="TextBox 13" id="13"/>
            <p:cNvSpPr txBox="true"/>
            <p:nvPr/>
          </p:nvSpPr>
          <p:spPr>
            <a:xfrm rot="0">
              <a:off x="0" y="76200"/>
              <a:ext cx="10911035" cy="1013714"/>
            </a:xfrm>
            <a:prstGeom prst="rect">
              <a:avLst/>
            </a:prstGeom>
          </p:spPr>
          <p:txBody>
            <a:bodyPr anchor="t" rtlCol="false" tIns="0" lIns="0" bIns="0" rIns="0">
              <a:spAutoFit/>
            </a:bodyPr>
            <a:lstStyle/>
            <a:p>
              <a:pPr algn="ctr">
                <a:lnSpc>
                  <a:spcPts val="5680"/>
                </a:lnSpc>
              </a:pPr>
              <a:r>
                <a:rPr lang="en-US" sz="5409" spc="270">
                  <a:solidFill>
                    <a:srgbClr val="004AAD"/>
                  </a:solidFill>
                  <a:latin typeface="League Spartan"/>
                  <a:ea typeface="League Spartan"/>
                  <a:cs typeface="League Spartan"/>
                  <a:sym typeface="League Spartan"/>
                </a:rPr>
                <a:t>SECOND STEP</a:t>
              </a:r>
            </a:p>
          </p:txBody>
        </p:sp>
        <p:sp>
          <p:nvSpPr>
            <p:cNvPr name="TextBox 14" id="14"/>
            <p:cNvSpPr txBox="true"/>
            <p:nvPr/>
          </p:nvSpPr>
          <p:spPr>
            <a:xfrm rot="0">
              <a:off x="6646381" y="1051814"/>
              <a:ext cx="4264654" cy="515620"/>
            </a:xfrm>
            <a:prstGeom prst="rect">
              <a:avLst/>
            </a:prstGeom>
          </p:spPr>
          <p:txBody>
            <a:bodyPr anchor="t" rtlCol="false" tIns="0" lIns="0" bIns="0" rIns="0">
              <a:spAutoFit/>
            </a:bodyPr>
            <a:lstStyle/>
            <a:p>
              <a:pPr algn="ctr">
                <a:lnSpc>
                  <a:spcPts val="3359"/>
                </a:lnSpc>
              </a:pPr>
              <a:r>
                <a:rPr lang="en-US" sz="2400" b="true">
                  <a:solidFill>
                    <a:srgbClr val="82542C"/>
                  </a:solidFill>
                  <a:latin typeface="Open Sans Bold"/>
                  <a:ea typeface="Open Sans Bold"/>
                  <a:cs typeface="Open Sans Bold"/>
                  <a:sym typeface="Open Sans Bold"/>
                </a:rPr>
                <a:t>CLIENT DASHBOARD</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12805808" y="9258300"/>
            <a:ext cx="4053826" cy="3086100"/>
            <a:chOff x="0" y="0"/>
            <a:chExt cx="1067674" cy="812800"/>
          </a:xfrm>
        </p:grpSpPr>
        <p:sp>
          <p:nvSpPr>
            <p:cNvPr name="Freeform 4" id="4"/>
            <p:cNvSpPr/>
            <p:nvPr/>
          </p:nvSpPr>
          <p:spPr>
            <a:xfrm flipH="false" flipV="false" rot="0">
              <a:off x="0" y="0"/>
              <a:ext cx="1067674" cy="812800"/>
            </a:xfrm>
            <a:custGeom>
              <a:avLst/>
              <a:gdLst/>
              <a:ahLst/>
              <a:cxnLst/>
              <a:rect r="r" b="b" t="t" l="l"/>
              <a:pathLst>
                <a:path h="812800" w="1067674">
                  <a:moveTo>
                    <a:pt x="533837" y="0"/>
                  </a:moveTo>
                  <a:cubicBezTo>
                    <a:pt x="239007" y="0"/>
                    <a:pt x="0" y="181951"/>
                    <a:pt x="0" y="406400"/>
                  </a:cubicBezTo>
                  <a:cubicBezTo>
                    <a:pt x="0" y="630849"/>
                    <a:pt x="239007" y="812800"/>
                    <a:pt x="533837" y="812800"/>
                  </a:cubicBezTo>
                  <a:cubicBezTo>
                    <a:pt x="828667" y="812800"/>
                    <a:pt x="1067674" y="630849"/>
                    <a:pt x="1067674" y="406400"/>
                  </a:cubicBezTo>
                  <a:cubicBezTo>
                    <a:pt x="1067674" y="181951"/>
                    <a:pt x="828667" y="0"/>
                    <a:pt x="533837" y="0"/>
                  </a:cubicBezTo>
                  <a:close/>
                </a:path>
              </a:pathLst>
            </a:custGeom>
            <a:gradFill rotWithShape="true">
              <a:gsLst>
                <a:gs pos="0">
                  <a:srgbClr val="000000">
                    <a:alpha val="100000"/>
                  </a:srgbClr>
                </a:gs>
                <a:gs pos="100000">
                  <a:srgbClr val="3533CD">
                    <a:alpha val="100000"/>
                  </a:srgbClr>
                </a:gs>
              </a:gsLst>
              <a:lin ang="0"/>
            </a:gradFill>
          </p:spPr>
        </p:sp>
        <p:sp>
          <p:nvSpPr>
            <p:cNvPr name="TextBox 5" id="5"/>
            <p:cNvSpPr txBox="true"/>
            <p:nvPr/>
          </p:nvSpPr>
          <p:spPr>
            <a:xfrm>
              <a:off x="100094" y="28575"/>
              <a:ext cx="867485" cy="708025"/>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3838626" y="-2057400"/>
            <a:ext cx="4053826" cy="3086100"/>
            <a:chOff x="0" y="0"/>
            <a:chExt cx="1067674" cy="812800"/>
          </a:xfrm>
        </p:grpSpPr>
        <p:sp>
          <p:nvSpPr>
            <p:cNvPr name="Freeform 7" id="7"/>
            <p:cNvSpPr/>
            <p:nvPr/>
          </p:nvSpPr>
          <p:spPr>
            <a:xfrm flipH="false" flipV="false" rot="0">
              <a:off x="0" y="0"/>
              <a:ext cx="1067674" cy="812800"/>
            </a:xfrm>
            <a:custGeom>
              <a:avLst/>
              <a:gdLst/>
              <a:ahLst/>
              <a:cxnLst/>
              <a:rect r="r" b="b" t="t" l="l"/>
              <a:pathLst>
                <a:path h="812800" w="1067674">
                  <a:moveTo>
                    <a:pt x="533837" y="0"/>
                  </a:moveTo>
                  <a:cubicBezTo>
                    <a:pt x="239007" y="0"/>
                    <a:pt x="0" y="181951"/>
                    <a:pt x="0" y="406400"/>
                  </a:cubicBezTo>
                  <a:cubicBezTo>
                    <a:pt x="0" y="630849"/>
                    <a:pt x="239007" y="812800"/>
                    <a:pt x="533837" y="812800"/>
                  </a:cubicBezTo>
                  <a:cubicBezTo>
                    <a:pt x="828667" y="812800"/>
                    <a:pt x="1067674" y="630849"/>
                    <a:pt x="1067674" y="406400"/>
                  </a:cubicBezTo>
                  <a:cubicBezTo>
                    <a:pt x="1067674" y="181951"/>
                    <a:pt x="828667" y="0"/>
                    <a:pt x="533837" y="0"/>
                  </a:cubicBezTo>
                  <a:close/>
                </a:path>
              </a:pathLst>
            </a:custGeom>
            <a:gradFill rotWithShape="true">
              <a:gsLst>
                <a:gs pos="0">
                  <a:srgbClr val="000000">
                    <a:alpha val="100000"/>
                  </a:srgbClr>
                </a:gs>
                <a:gs pos="100000">
                  <a:srgbClr val="3533CD">
                    <a:alpha val="100000"/>
                  </a:srgbClr>
                </a:gs>
              </a:gsLst>
              <a:lin ang="0"/>
            </a:gradFill>
          </p:spPr>
        </p:sp>
        <p:sp>
          <p:nvSpPr>
            <p:cNvPr name="TextBox 8" id="8"/>
            <p:cNvSpPr txBox="true"/>
            <p:nvPr/>
          </p:nvSpPr>
          <p:spPr>
            <a:xfrm>
              <a:off x="100094" y="28575"/>
              <a:ext cx="867485" cy="7080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722589" y="2063035"/>
            <a:ext cx="8421411" cy="5549144"/>
            <a:chOff x="0" y="0"/>
            <a:chExt cx="1283086" cy="845467"/>
          </a:xfrm>
        </p:grpSpPr>
        <p:sp>
          <p:nvSpPr>
            <p:cNvPr name="Freeform 10" id="10"/>
            <p:cNvSpPr/>
            <p:nvPr/>
          </p:nvSpPr>
          <p:spPr>
            <a:xfrm flipH="false" flipV="false" rot="0">
              <a:off x="0" y="0"/>
              <a:ext cx="1283086" cy="845467"/>
            </a:xfrm>
            <a:custGeom>
              <a:avLst/>
              <a:gdLst/>
              <a:ahLst/>
              <a:cxnLst/>
              <a:rect r="r" b="b" t="t" l="l"/>
              <a:pathLst>
                <a:path h="845467" w="1283086">
                  <a:moveTo>
                    <a:pt x="0" y="0"/>
                  </a:moveTo>
                  <a:lnTo>
                    <a:pt x="1283086" y="0"/>
                  </a:lnTo>
                  <a:lnTo>
                    <a:pt x="1283086" y="845467"/>
                  </a:lnTo>
                  <a:lnTo>
                    <a:pt x="0" y="845467"/>
                  </a:lnTo>
                  <a:close/>
                </a:path>
              </a:pathLst>
            </a:custGeom>
            <a:blipFill>
              <a:blip r:embed="rId3"/>
              <a:stretch>
                <a:fillRect l="0" t="-493" r="0" b="-493"/>
              </a:stretch>
            </a:blipFill>
            <a:ln w="76200" cap="sq">
              <a:solidFill>
                <a:srgbClr val="000000"/>
              </a:solidFill>
              <a:prstDash val="solid"/>
              <a:miter/>
            </a:ln>
          </p:spPr>
        </p:sp>
      </p:grpSp>
      <p:sp>
        <p:nvSpPr>
          <p:cNvPr name="TextBox 11" id="11"/>
          <p:cNvSpPr txBox="true"/>
          <p:nvPr/>
        </p:nvSpPr>
        <p:spPr>
          <a:xfrm rot="0">
            <a:off x="10495024" y="2622435"/>
            <a:ext cx="7019497" cy="4809640"/>
          </a:xfrm>
          <a:prstGeom prst="rect">
            <a:avLst/>
          </a:prstGeom>
        </p:spPr>
        <p:txBody>
          <a:bodyPr anchor="t" rtlCol="false" tIns="0" lIns="0" bIns="0" rIns="0">
            <a:spAutoFit/>
          </a:bodyPr>
          <a:lstStyle/>
          <a:p>
            <a:pPr algn="l">
              <a:lnSpc>
                <a:spcPts val="3176"/>
              </a:lnSpc>
            </a:pPr>
            <a:r>
              <a:rPr lang="en-US" sz="2269">
                <a:solidFill>
                  <a:srgbClr val="000000"/>
                </a:solidFill>
                <a:latin typeface="Poppins"/>
                <a:ea typeface="Poppins"/>
                <a:cs typeface="Poppins"/>
                <a:sym typeface="Poppins"/>
              </a:rPr>
              <a:t>After pressing the </a:t>
            </a:r>
            <a:r>
              <a:rPr lang="en-US" sz="2269" b="true">
                <a:solidFill>
                  <a:srgbClr val="FFD826"/>
                </a:solidFill>
                <a:latin typeface="Poppins Bold"/>
                <a:ea typeface="Poppins Bold"/>
                <a:cs typeface="Poppins Bold"/>
                <a:sym typeface="Poppins Bold"/>
              </a:rPr>
              <a:t>"Buy" </a:t>
            </a:r>
            <a:r>
              <a:rPr lang="en-US" sz="2269">
                <a:solidFill>
                  <a:srgbClr val="000000"/>
                </a:solidFill>
                <a:latin typeface="Poppins"/>
                <a:ea typeface="Poppins"/>
                <a:cs typeface="Poppins"/>
                <a:sym typeface="Poppins"/>
              </a:rPr>
              <a:t>button, the products selected by the customer will be automatically displayed in the </a:t>
            </a:r>
            <a:r>
              <a:rPr lang="en-US" sz="2269" b="true">
                <a:solidFill>
                  <a:srgbClr val="FFD826"/>
                </a:solidFill>
                <a:latin typeface="Poppins Bold"/>
                <a:ea typeface="Poppins Bold"/>
                <a:cs typeface="Poppins Bold"/>
                <a:sym typeface="Poppins Bold"/>
              </a:rPr>
              <a:t>Order</a:t>
            </a:r>
            <a:r>
              <a:rPr lang="en-US" sz="2269">
                <a:solidFill>
                  <a:srgbClr val="000000"/>
                </a:solidFill>
                <a:latin typeface="Poppins"/>
                <a:ea typeface="Poppins"/>
                <a:cs typeface="Poppins"/>
                <a:sym typeface="Poppins"/>
              </a:rPr>
              <a:t> Section.</a:t>
            </a:r>
          </a:p>
          <a:p>
            <a:pPr algn="l">
              <a:lnSpc>
                <a:spcPts val="3176"/>
              </a:lnSpc>
            </a:pPr>
          </a:p>
          <a:p>
            <a:pPr algn="l">
              <a:lnSpc>
                <a:spcPts val="3176"/>
              </a:lnSpc>
            </a:pPr>
            <a:r>
              <a:rPr lang="en-US" sz="2269">
                <a:solidFill>
                  <a:srgbClr val="000000"/>
                </a:solidFill>
                <a:latin typeface="Poppins"/>
                <a:ea typeface="Poppins"/>
                <a:cs typeface="Poppins"/>
                <a:sym typeface="Poppins"/>
              </a:rPr>
              <a:t>This functionality is responsible for customer convenience. This page is intuitive and easy to navigate, allowing the customer to successfully complete the order. </a:t>
            </a:r>
          </a:p>
          <a:p>
            <a:pPr algn="l">
              <a:lnSpc>
                <a:spcPts val="3176"/>
              </a:lnSpc>
            </a:pPr>
          </a:p>
          <a:p>
            <a:pPr algn="l">
              <a:lnSpc>
                <a:spcPts val="3176"/>
              </a:lnSpc>
              <a:spcBef>
                <a:spcPct val="0"/>
              </a:spcBef>
            </a:pPr>
            <a:r>
              <a:rPr lang="en-US" sz="2269">
                <a:solidFill>
                  <a:srgbClr val="000000"/>
                </a:solidFill>
                <a:latin typeface="Poppins"/>
                <a:ea typeface="Poppins"/>
                <a:cs typeface="Poppins"/>
                <a:sym typeface="Poppins"/>
              </a:rPr>
              <a:t>T</a:t>
            </a:r>
            <a:r>
              <a:rPr lang="en-US" sz="2269">
                <a:solidFill>
                  <a:srgbClr val="000000"/>
                </a:solidFill>
                <a:latin typeface="Poppins"/>
                <a:ea typeface="Poppins"/>
                <a:cs typeface="Poppins"/>
                <a:sym typeface="Poppins"/>
              </a:rPr>
              <a:t>his page also allows the user to review the details of their purchases to ensure they have selected the correct products, quantities.</a:t>
            </a:r>
            <a:r>
              <a:rPr lang="en-US" sz="2269">
                <a:solidFill>
                  <a:srgbClr val="000000"/>
                </a:solidFill>
                <a:latin typeface="Poppins"/>
                <a:ea typeface="Poppins"/>
                <a:cs typeface="Poppins"/>
                <a:sym typeface="Poppins"/>
              </a:rPr>
              <a:t> </a:t>
            </a:r>
          </a:p>
        </p:txBody>
      </p:sp>
      <p:grpSp>
        <p:nvGrpSpPr>
          <p:cNvPr name="Group 12" id="12"/>
          <p:cNvGrpSpPr/>
          <p:nvPr/>
        </p:nvGrpSpPr>
        <p:grpSpPr>
          <a:xfrm rot="0">
            <a:off x="9144000" y="887459"/>
            <a:ext cx="8183276" cy="1175575"/>
            <a:chOff x="0" y="0"/>
            <a:chExt cx="10911035" cy="1567434"/>
          </a:xfrm>
        </p:grpSpPr>
        <p:sp>
          <p:nvSpPr>
            <p:cNvPr name="TextBox 13" id="13"/>
            <p:cNvSpPr txBox="true"/>
            <p:nvPr/>
          </p:nvSpPr>
          <p:spPr>
            <a:xfrm rot="0">
              <a:off x="0" y="76200"/>
              <a:ext cx="10911035" cy="1013714"/>
            </a:xfrm>
            <a:prstGeom prst="rect">
              <a:avLst/>
            </a:prstGeom>
          </p:spPr>
          <p:txBody>
            <a:bodyPr anchor="t" rtlCol="false" tIns="0" lIns="0" bIns="0" rIns="0">
              <a:spAutoFit/>
            </a:bodyPr>
            <a:lstStyle/>
            <a:p>
              <a:pPr algn="ctr">
                <a:lnSpc>
                  <a:spcPts val="5680"/>
                </a:lnSpc>
              </a:pPr>
              <a:r>
                <a:rPr lang="en-US" sz="5409" spc="270">
                  <a:solidFill>
                    <a:srgbClr val="004AAD"/>
                  </a:solidFill>
                  <a:latin typeface="League Spartan"/>
                  <a:ea typeface="League Spartan"/>
                  <a:cs typeface="League Spartan"/>
                  <a:sym typeface="League Spartan"/>
                </a:rPr>
                <a:t>THIRD STEP</a:t>
              </a:r>
            </a:p>
          </p:txBody>
        </p:sp>
        <p:sp>
          <p:nvSpPr>
            <p:cNvPr name="TextBox 14" id="14"/>
            <p:cNvSpPr txBox="true"/>
            <p:nvPr/>
          </p:nvSpPr>
          <p:spPr>
            <a:xfrm rot="0">
              <a:off x="6646381" y="1051814"/>
              <a:ext cx="4264654" cy="515620"/>
            </a:xfrm>
            <a:prstGeom prst="rect">
              <a:avLst/>
            </a:prstGeom>
          </p:spPr>
          <p:txBody>
            <a:bodyPr anchor="t" rtlCol="false" tIns="0" lIns="0" bIns="0" rIns="0">
              <a:spAutoFit/>
            </a:bodyPr>
            <a:lstStyle/>
            <a:p>
              <a:pPr algn="ctr">
                <a:lnSpc>
                  <a:spcPts val="3359"/>
                </a:lnSpc>
              </a:pPr>
              <a:r>
                <a:rPr lang="en-US" sz="2400" b="true">
                  <a:solidFill>
                    <a:srgbClr val="82542C"/>
                  </a:solidFill>
                  <a:latin typeface="Open Sans Bold"/>
                  <a:ea typeface="Open Sans Bold"/>
                  <a:cs typeface="Open Sans Bold"/>
                  <a:sym typeface="Open Sans Bold"/>
                </a:rPr>
                <a:t>CLIENT DASHBOARD</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616992" y="0"/>
            <a:ext cx="2044484" cy="10287000"/>
            <a:chOff x="0" y="0"/>
            <a:chExt cx="538465" cy="2709333"/>
          </a:xfrm>
        </p:grpSpPr>
        <p:sp>
          <p:nvSpPr>
            <p:cNvPr name="Freeform 4" id="4"/>
            <p:cNvSpPr/>
            <p:nvPr/>
          </p:nvSpPr>
          <p:spPr>
            <a:xfrm flipH="false" flipV="false" rot="0">
              <a:off x="0" y="0"/>
              <a:ext cx="538465" cy="2709333"/>
            </a:xfrm>
            <a:custGeom>
              <a:avLst/>
              <a:gdLst/>
              <a:ahLst/>
              <a:cxnLst/>
              <a:rect r="r" b="b" t="t" l="l"/>
              <a:pathLst>
                <a:path h="2709333" w="538465">
                  <a:moveTo>
                    <a:pt x="193124" y="0"/>
                  </a:moveTo>
                  <a:lnTo>
                    <a:pt x="345341" y="0"/>
                  </a:lnTo>
                  <a:cubicBezTo>
                    <a:pt x="396561" y="0"/>
                    <a:pt x="445683" y="20347"/>
                    <a:pt x="481900" y="56565"/>
                  </a:cubicBezTo>
                  <a:cubicBezTo>
                    <a:pt x="518118" y="92782"/>
                    <a:pt x="538465" y="141904"/>
                    <a:pt x="538465" y="193124"/>
                  </a:cubicBezTo>
                  <a:lnTo>
                    <a:pt x="538465" y="2516210"/>
                  </a:lnTo>
                  <a:cubicBezTo>
                    <a:pt x="538465" y="2567429"/>
                    <a:pt x="518118" y="2616551"/>
                    <a:pt x="481900" y="2652769"/>
                  </a:cubicBezTo>
                  <a:cubicBezTo>
                    <a:pt x="445683" y="2688986"/>
                    <a:pt x="396561" y="2709333"/>
                    <a:pt x="345341" y="2709333"/>
                  </a:cubicBezTo>
                  <a:lnTo>
                    <a:pt x="193124" y="2709333"/>
                  </a:lnTo>
                  <a:cubicBezTo>
                    <a:pt x="86464" y="2709333"/>
                    <a:pt x="0" y="2622869"/>
                    <a:pt x="0" y="2516210"/>
                  </a:cubicBezTo>
                  <a:lnTo>
                    <a:pt x="0" y="193124"/>
                  </a:lnTo>
                  <a:cubicBezTo>
                    <a:pt x="0" y="141904"/>
                    <a:pt x="20347" y="92782"/>
                    <a:pt x="56565" y="56565"/>
                  </a:cubicBezTo>
                  <a:cubicBezTo>
                    <a:pt x="92782" y="20347"/>
                    <a:pt x="141904" y="0"/>
                    <a:pt x="193124" y="0"/>
                  </a:cubicBezTo>
                  <a:close/>
                </a:path>
              </a:pathLst>
            </a:custGeom>
            <a:gradFill rotWithShape="true">
              <a:gsLst>
                <a:gs pos="0">
                  <a:srgbClr val="000000">
                    <a:alpha val="100000"/>
                  </a:srgbClr>
                </a:gs>
                <a:gs pos="100000">
                  <a:srgbClr val="3533CD">
                    <a:alpha val="100000"/>
                  </a:srgbClr>
                </a:gs>
              </a:gsLst>
              <a:lin ang="0"/>
            </a:gradFill>
          </p:spPr>
        </p:sp>
        <p:sp>
          <p:nvSpPr>
            <p:cNvPr name="TextBox 5" id="5"/>
            <p:cNvSpPr txBox="true"/>
            <p:nvPr/>
          </p:nvSpPr>
          <p:spPr>
            <a:xfrm>
              <a:off x="0" y="-47625"/>
              <a:ext cx="538465"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660794" y="2058189"/>
            <a:ext cx="8757348" cy="5845422"/>
            <a:chOff x="0" y="0"/>
            <a:chExt cx="1356742" cy="905609"/>
          </a:xfrm>
        </p:grpSpPr>
        <p:sp>
          <p:nvSpPr>
            <p:cNvPr name="Freeform 7" id="7"/>
            <p:cNvSpPr/>
            <p:nvPr/>
          </p:nvSpPr>
          <p:spPr>
            <a:xfrm flipH="false" flipV="false" rot="0">
              <a:off x="0" y="0"/>
              <a:ext cx="1356742" cy="905609"/>
            </a:xfrm>
            <a:custGeom>
              <a:avLst/>
              <a:gdLst/>
              <a:ahLst/>
              <a:cxnLst/>
              <a:rect r="r" b="b" t="t" l="l"/>
              <a:pathLst>
                <a:path h="905609" w="1356742">
                  <a:moveTo>
                    <a:pt x="0" y="0"/>
                  </a:moveTo>
                  <a:lnTo>
                    <a:pt x="1356742" y="0"/>
                  </a:lnTo>
                  <a:lnTo>
                    <a:pt x="1356742" y="905609"/>
                  </a:lnTo>
                  <a:lnTo>
                    <a:pt x="0" y="905609"/>
                  </a:lnTo>
                  <a:close/>
                </a:path>
              </a:pathLst>
            </a:custGeom>
            <a:blipFill>
              <a:blip r:embed="rId3"/>
              <a:stretch>
                <a:fillRect l="0" t="0" r="0" b="0"/>
              </a:stretch>
            </a:blipFill>
            <a:ln w="76200" cap="sq">
              <a:solidFill>
                <a:srgbClr val="000000"/>
              </a:solidFill>
              <a:prstDash val="solid"/>
              <a:miter/>
            </a:ln>
          </p:spPr>
        </p:sp>
      </p:grpSp>
      <p:sp>
        <p:nvSpPr>
          <p:cNvPr name="TextBox 8" id="8"/>
          <p:cNvSpPr txBox="true"/>
          <p:nvPr/>
        </p:nvSpPr>
        <p:spPr>
          <a:xfrm rot="0">
            <a:off x="10495024" y="2622435"/>
            <a:ext cx="7019497" cy="5209690"/>
          </a:xfrm>
          <a:prstGeom prst="rect">
            <a:avLst/>
          </a:prstGeom>
        </p:spPr>
        <p:txBody>
          <a:bodyPr anchor="t" rtlCol="false" tIns="0" lIns="0" bIns="0" rIns="0">
            <a:spAutoFit/>
          </a:bodyPr>
          <a:lstStyle/>
          <a:p>
            <a:pPr algn="l">
              <a:lnSpc>
                <a:spcPts val="3176"/>
              </a:lnSpc>
            </a:pPr>
            <a:r>
              <a:rPr lang="en-US" sz="2269">
                <a:solidFill>
                  <a:srgbClr val="000000"/>
                </a:solidFill>
                <a:latin typeface="Poppins"/>
                <a:ea typeface="Poppins"/>
                <a:cs typeface="Poppins"/>
                <a:sym typeface="Poppins"/>
              </a:rPr>
              <a:t>The next panel is Administrator. This panel has many sections such as </a:t>
            </a:r>
            <a:r>
              <a:rPr lang="en-US" sz="2269" b="true">
                <a:solidFill>
                  <a:srgbClr val="FFD826"/>
                </a:solidFill>
                <a:latin typeface="Poppins Bold"/>
                <a:ea typeface="Poppins Bold"/>
                <a:cs typeface="Poppins Bold"/>
                <a:sym typeface="Poppins Bold"/>
              </a:rPr>
              <a:t>Confirm order</a:t>
            </a:r>
            <a:r>
              <a:rPr lang="en-US" sz="2269">
                <a:solidFill>
                  <a:srgbClr val="000000"/>
                </a:solidFill>
                <a:latin typeface="Poppins"/>
                <a:ea typeface="Poppins"/>
                <a:cs typeface="Poppins"/>
                <a:sym typeface="Poppins"/>
              </a:rPr>
              <a:t>, </a:t>
            </a:r>
            <a:r>
              <a:rPr lang="en-US" sz="2269" b="true">
                <a:solidFill>
                  <a:srgbClr val="FFD826"/>
                </a:solidFill>
                <a:latin typeface="Poppins Bold"/>
                <a:ea typeface="Poppins Bold"/>
                <a:cs typeface="Poppins Bold"/>
                <a:sym typeface="Poppins Bold"/>
              </a:rPr>
              <a:t>Buy finished product</a:t>
            </a:r>
            <a:r>
              <a:rPr lang="en-US" sz="2269">
                <a:solidFill>
                  <a:srgbClr val="000000"/>
                </a:solidFill>
                <a:latin typeface="Poppins"/>
                <a:ea typeface="Poppins"/>
                <a:cs typeface="Poppins"/>
                <a:sym typeface="Poppins"/>
              </a:rPr>
              <a:t>,</a:t>
            </a:r>
            <a:r>
              <a:rPr lang="en-US" sz="2269" b="true">
                <a:solidFill>
                  <a:srgbClr val="FFD826"/>
                </a:solidFill>
                <a:latin typeface="Poppins Bold"/>
                <a:ea typeface="Poppins Bold"/>
                <a:cs typeface="Poppins Bold"/>
                <a:sym typeface="Poppins Bold"/>
              </a:rPr>
              <a:t> Product options</a:t>
            </a:r>
            <a:r>
              <a:rPr lang="en-US" sz="2269">
                <a:solidFill>
                  <a:srgbClr val="000000"/>
                </a:solidFill>
                <a:latin typeface="Poppins"/>
                <a:ea typeface="Poppins"/>
                <a:cs typeface="Poppins"/>
                <a:sym typeface="Poppins"/>
              </a:rPr>
              <a:t>, </a:t>
            </a:r>
            <a:r>
              <a:rPr lang="en-US" sz="2269" b="true">
                <a:solidFill>
                  <a:srgbClr val="FFD826"/>
                </a:solidFill>
                <a:latin typeface="Poppins Bold"/>
                <a:ea typeface="Poppins Bold"/>
                <a:cs typeface="Poppins Bold"/>
                <a:sym typeface="Poppins Bold"/>
              </a:rPr>
              <a:t>Employees</a:t>
            </a:r>
            <a:r>
              <a:rPr lang="en-US" sz="2269">
                <a:solidFill>
                  <a:srgbClr val="000000"/>
                </a:solidFill>
                <a:latin typeface="Poppins"/>
                <a:ea typeface="Poppins"/>
                <a:cs typeface="Poppins"/>
                <a:sym typeface="Poppins"/>
              </a:rPr>
              <a:t>. The first, </a:t>
            </a:r>
            <a:r>
              <a:rPr lang="en-US" sz="2269" b="true">
                <a:solidFill>
                  <a:srgbClr val="FFD826"/>
                </a:solidFill>
                <a:latin typeface="Poppins Bold"/>
                <a:ea typeface="Poppins Bold"/>
                <a:cs typeface="Poppins Bold"/>
                <a:sym typeface="Poppins Bold"/>
              </a:rPr>
              <a:t>Confirm order </a:t>
            </a:r>
            <a:r>
              <a:rPr lang="en-US" sz="2269">
                <a:solidFill>
                  <a:srgbClr val="000000"/>
                </a:solidFill>
                <a:latin typeface="Poppins"/>
                <a:ea typeface="Poppins"/>
                <a:cs typeface="Poppins"/>
                <a:sym typeface="Poppins"/>
              </a:rPr>
              <a:t>section tracks customer purchases. </a:t>
            </a:r>
          </a:p>
          <a:p>
            <a:pPr algn="l">
              <a:lnSpc>
                <a:spcPts val="3176"/>
              </a:lnSpc>
            </a:pPr>
          </a:p>
          <a:p>
            <a:pPr algn="l">
              <a:lnSpc>
                <a:spcPts val="3176"/>
              </a:lnSpc>
              <a:spcBef>
                <a:spcPct val="0"/>
              </a:spcBef>
            </a:pPr>
            <a:r>
              <a:rPr lang="en-US" sz="2269">
                <a:solidFill>
                  <a:srgbClr val="000000"/>
                </a:solidFill>
                <a:latin typeface="Poppins"/>
                <a:ea typeface="Poppins"/>
                <a:cs typeface="Poppins"/>
                <a:sym typeface="Poppins"/>
              </a:rPr>
              <a:t>Tracking customer purchases allows administrators to effectively manage inventory. Administrators can determine which products are in high demand and which can be removed from the assortment. This allows them to optimize the assortment and offer more relevant products to customers.</a:t>
            </a:r>
          </a:p>
        </p:txBody>
      </p:sp>
      <p:grpSp>
        <p:nvGrpSpPr>
          <p:cNvPr name="Group 9" id="9"/>
          <p:cNvGrpSpPr/>
          <p:nvPr/>
        </p:nvGrpSpPr>
        <p:grpSpPr>
          <a:xfrm rot="0">
            <a:off x="9144000" y="887459"/>
            <a:ext cx="8183276" cy="1175575"/>
            <a:chOff x="0" y="0"/>
            <a:chExt cx="10911035" cy="1567434"/>
          </a:xfrm>
        </p:grpSpPr>
        <p:sp>
          <p:nvSpPr>
            <p:cNvPr name="TextBox 10" id="10"/>
            <p:cNvSpPr txBox="true"/>
            <p:nvPr/>
          </p:nvSpPr>
          <p:spPr>
            <a:xfrm rot="0">
              <a:off x="0" y="76200"/>
              <a:ext cx="10911035" cy="1013714"/>
            </a:xfrm>
            <a:prstGeom prst="rect">
              <a:avLst/>
            </a:prstGeom>
          </p:spPr>
          <p:txBody>
            <a:bodyPr anchor="t" rtlCol="false" tIns="0" lIns="0" bIns="0" rIns="0">
              <a:spAutoFit/>
            </a:bodyPr>
            <a:lstStyle/>
            <a:p>
              <a:pPr algn="ctr">
                <a:lnSpc>
                  <a:spcPts val="5680"/>
                </a:lnSpc>
              </a:pPr>
              <a:r>
                <a:rPr lang="en-US" sz="5409" spc="270">
                  <a:solidFill>
                    <a:srgbClr val="004AAD"/>
                  </a:solidFill>
                  <a:latin typeface="League Spartan"/>
                  <a:ea typeface="League Spartan"/>
                  <a:cs typeface="League Spartan"/>
                  <a:sym typeface="League Spartan"/>
                </a:rPr>
                <a:t>FOURTH STEP</a:t>
              </a:r>
            </a:p>
          </p:txBody>
        </p:sp>
        <p:sp>
          <p:nvSpPr>
            <p:cNvPr name="TextBox 11" id="11"/>
            <p:cNvSpPr txBox="true"/>
            <p:nvPr/>
          </p:nvSpPr>
          <p:spPr>
            <a:xfrm rot="0">
              <a:off x="6646381" y="1051814"/>
              <a:ext cx="4264654" cy="515620"/>
            </a:xfrm>
            <a:prstGeom prst="rect">
              <a:avLst/>
            </a:prstGeom>
          </p:spPr>
          <p:txBody>
            <a:bodyPr anchor="t" rtlCol="false" tIns="0" lIns="0" bIns="0" rIns="0">
              <a:spAutoFit/>
            </a:bodyPr>
            <a:lstStyle/>
            <a:p>
              <a:pPr algn="ctr">
                <a:lnSpc>
                  <a:spcPts val="3359"/>
                </a:lnSpc>
              </a:pPr>
              <a:r>
                <a:rPr lang="en-US" sz="2400" b="true">
                  <a:solidFill>
                    <a:srgbClr val="82542C"/>
                  </a:solidFill>
                  <a:latin typeface="Open Sans Bold"/>
                  <a:ea typeface="Open Sans Bold"/>
                  <a:cs typeface="Open Sans Bold"/>
                  <a:sym typeface="Open Sans Bold"/>
                </a:rPr>
                <a:t>ADMIN DASHBOARD</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11486237" y="-1592142"/>
            <a:ext cx="14214475" cy="14214475"/>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37373"/>
            </a:soli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2286060" y="-1592142"/>
            <a:ext cx="14214475" cy="1421447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3533CD">
                    <a:alpha val="100000"/>
                  </a:srgbClr>
                </a:gs>
              </a:gsLst>
              <a:lin ang="0"/>
            </a:gradFill>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8839727" y="2012886"/>
            <a:ext cx="8770209" cy="5843206"/>
            <a:chOff x="0" y="0"/>
            <a:chExt cx="1358735" cy="905265"/>
          </a:xfrm>
        </p:grpSpPr>
        <p:sp>
          <p:nvSpPr>
            <p:cNvPr name="Freeform 10" id="10"/>
            <p:cNvSpPr/>
            <p:nvPr/>
          </p:nvSpPr>
          <p:spPr>
            <a:xfrm flipH="false" flipV="false" rot="0">
              <a:off x="0" y="0"/>
              <a:ext cx="1358735" cy="905265"/>
            </a:xfrm>
            <a:custGeom>
              <a:avLst/>
              <a:gdLst/>
              <a:ahLst/>
              <a:cxnLst/>
              <a:rect r="r" b="b" t="t" l="l"/>
              <a:pathLst>
                <a:path h="905265" w="1358735">
                  <a:moveTo>
                    <a:pt x="0" y="0"/>
                  </a:moveTo>
                  <a:lnTo>
                    <a:pt x="1358735" y="0"/>
                  </a:lnTo>
                  <a:lnTo>
                    <a:pt x="1358735" y="905265"/>
                  </a:lnTo>
                  <a:lnTo>
                    <a:pt x="0" y="905265"/>
                  </a:lnTo>
                  <a:close/>
                </a:path>
              </a:pathLst>
            </a:custGeom>
            <a:blipFill>
              <a:blip r:embed="rId3"/>
              <a:stretch>
                <a:fillRect l="0" t="0" r="0" b="0"/>
              </a:stretch>
            </a:blipFill>
            <a:ln w="38100" cap="sq">
              <a:solidFill>
                <a:srgbClr val="000000"/>
              </a:solidFill>
              <a:prstDash val="solid"/>
              <a:miter/>
            </a:ln>
          </p:spPr>
        </p:sp>
      </p:grpSp>
      <p:sp>
        <p:nvSpPr>
          <p:cNvPr name="TextBox 11" id="11"/>
          <p:cNvSpPr txBox="true"/>
          <p:nvPr/>
        </p:nvSpPr>
        <p:spPr>
          <a:xfrm rot="0">
            <a:off x="1028700" y="3533382"/>
            <a:ext cx="7019497" cy="3143782"/>
          </a:xfrm>
          <a:prstGeom prst="rect">
            <a:avLst/>
          </a:prstGeom>
        </p:spPr>
        <p:txBody>
          <a:bodyPr anchor="t" rtlCol="false" tIns="0" lIns="0" bIns="0" rIns="0">
            <a:spAutoFit/>
          </a:bodyPr>
          <a:lstStyle/>
          <a:p>
            <a:pPr algn="l">
              <a:lnSpc>
                <a:spcPts val="4156"/>
              </a:lnSpc>
              <a:spcBef>
                <a:spcPct val="0"/>
              </a:spcBef>
            </a:pPr>
            <a:r>
              <a:rPr lang="en-US" sz="2969">
                <a:solidFill>
                  <a:srgbClr val="000000"/>
                </a:solidFill>
                <a:latin typeface="Poppins"/>
                <a:ea typeface="Poppins"/>
                <a:cs typeface="Poppins"/>
                <a:sym typeface="Poppins"/>
              </a:rPr>
              <a:t>In the next section - </a:t>
            </a:r>
            <a:r>
              <a:rPr lang="en-US" sz="2969" b="true">
                <a:solidFill>
                  <a:srgbClr val="FFD826"/>
                </a:solidFill>
                <a:latin typeface="Poppins Bold"/>
                <a:ea typeface="Poppins Bold"/>
                <a:cs typeface="Poppins Bold"/>
                <a:sym typeface="Poppins Bold"/>
              </a:rPr>
              <a:t>Buy finished Product </a:t>
            </a:r>
            <a:r>
              <a:rPr lang="en-US" sz="2969">
                <a:solidFill>
                  <a:srgbClr val="000000"/>
                </a:solidFill>
                <a:latin typeface="Poppins"/>
                <a:ea typeface="Poppins"/>
                <a:cs typeface="Poppins"/>
                <a:sym typeface="Poppins"/>
              </a:rPr>
              <a:t>the quantity of products is tracked. This section allows to monitor the stock level and make timely re-purchases to avoid shortages or surpluses.</a:t>
            </a:r>
          </a:p>
        </p:txBody>
      </p:sp>
      <p:grpSp>
        <p:nvGrpSpPr>
          <p:cNvPr name="Group 12" id="12"/>
          <p:cNvGrpSpPr/>
          <p:nvPr/>
        </p:nvGrpSpPr>
        <p:grpSpPr>
          <a:xfrm rot="0">
            <a:off x="-539384" y="911426"/>
            <a:ext cx="8183276" cy="1175575"/>
            <a:chOff x="0" y="0"/>
            <a:chExt cx="10911035" cy="1567434"/>
          </a:xfrm>
        </p:grpSpPr>
        <p:sp>
          <p:nvSpPr>
            <p:cNvPr name="TextBox 13" id="13"/>
            <p:cNvSpPr txBox="true"/>
            <p:nvPr/>
          </p:nvSpPr>
          <p:spPr>
            <a:xfrm rot="0">
              <a:off x="0" y="76200"/>
              <a:ext cx="10911035" cy="1013714"/>
            </a:xfrm>
            <a:prstGeom prst="rect">
              <a:avLst/>
            </a:prstGeom>
          </p:spPr>
          <p:txBody>
            <a:bodyPr anchor="t" rtlCol="false" tIns="0" lIns="0" bIns="0" rIns="0">
              <a:spAutoFit/>
            </a:bodyPr>
            <a:lstStyle/>
            <a:p>
              <a:pPr algn="ctr">
                <a:lnSpc>
                  <a:spcPts val="5680"/>
                </a:lnSpc>
              </a:pPr>
              <a:r>
                <a:rPr lang="en-US" sz="5409" spc="270">
                  <a:solidFill>
                    <a:srgbClr val="004AAD"/>
                  </a:solidFill>
                  <a:latin typeface="League Spartan"/>
                  <a:ea typeface="League Spartan"/>
                  <a:cs typeface="League Spartan"/>
                  <a:sym typeface="League Spartan"/>
                </a:rPr>
                <a:t>FIFTH STEP</a:t>
              </a:r>
            </a:p>
          </p:txBody>
        </p:sp>
        <p:sp>
          <p:nvSpPr>
            <p:cNvPr name="TextBox 14" id="14"/>
            <p:cNvSpPr txBox="true"/>
            <p:nvPr/>
          </p:nvSpPr>
          <p:spPr>
            <a:xfrm rot="0">
              <a:off x="6646381" y="1051814"/>
              <a:ext cx="4264654" cy="515620"/>
            </a:xfrm>
            <a:prstGeom prst="rect">
              <a:avLst/>
            </a:prstGeom>
          </p:spPr>
          <p:txBody>
            <a:bodyPr anchor="t" rtlCol="false" tIns="0" lIns="0" bIns="0" rIns="0">
              <a:spAutoFit/>
            </a:bodyPr>
            <a:lstStyle/>
            <a:p>
              <a:pPr algn="ctr">
                <a:lnSpc>
                  <a:spcPts val="3359"/>
                </a:lnSpc>
              </a:pPr>
              <a:r>
                <a:rPr lang="en-US" sz="2400" b="true">
                  <a:solidFill>
                    <a:srgbClr val="82542C"/>
                  </a:solidFill>
                  <a:latin typeface="Open Sans Bold"/>
                  <a:ea typeface="Open Sans Bold"/>
                  <a:cs typeface="Open Sans Bold"/>
                  <a:sym typeface="Open Sans Bold"/>
                </a:rPr>
                <a:t>ADMIN DASHBOARD</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395774" y="9567177"/>
            <a:ext cx="4053826" cy="3086100"/>
            <a:chOff x="0" y="0"/>
            <a:chExt cx="1067674" cy="812800"/>
          </a:xfrm>
        </p:grpSpPr>
        <p:sp>
          <p:nvSpPr>
            <p:cNvPr name="Freeform 3" id="3"/>
            <p:cNvSpPr/>
            <p:nvPr/>
          </p:nvSpPr>
          <p:spPr>
            <a:xfrm flipH="false" flipV="false" rot="0">
              <a:off x="0" y="0"/>
              <a:ext cx="1067674" cy="812800"/>
            </a:xfrm>
            <a:custGeom>
              <a:avLst/>
              <a:gdLst/>
              <a:ahLst/>
              <a:cxnLst/>
              <a:rect r="r" b="b" t="t" l="l"/>
              <a:pathLst>
                <a:path h="812800" w="1067674">
                  <a:moveTo>
                    <a:pt x="533837" y="0"/>
                  </a:moveTo>
                  <a:cubicBezTo>
                    <a:pt x="239007" y="0"/>
                    <a:pt x="0" y="181951"/>
                    <a:pt x="0" y="406400"/>
                  </a:cubicBezTo>
                  <a:cubicBezTo>
                    <a:pt x="0" y="630849"/>
                    <a:pt x="239007" y="812800"/>
                    <a:pt x="533837" y="812800"/>
                  </a:cubicBezTo>
                  <a:cubicBezTo>
                    <a:pt x="828667" y="812800"/>
                    <a:pt x="1067674" y="630849"/>
                    <a:pt x="1067674" y="406400"/>
                  </a:cubicBezTo>
                  <a:cubicBezTo>
                    <a:pt x="1067674" y="181951"/>
                    <a:pt x="828667" y="0"/>
                    <a:pt x="533837" y="0"/>
                  </a:cubicBezTo>
                  <a:close/>
                </a:path>
              </a:pathLst>
            </a:custGeom>
            <a:gradFill rotWithShape="true">
              <a:gsLst>
                <a:gs pos="0">
                  <a:srgbClr val="000000">
                    <a:alpha val="100000"/>
                  </a:srgbClr>
                </a:gs>
                <a:gs pos="100000">
                  <a:srgbClr val="3533CD">
                    <a:alpha val="100000"/>
                  </a:srgbClr>
                </a:gs>
              </a:gsLst>
              <a:lin ang="0"/>
            </a:gradFill>
          </p:spPr>
        </p:sp>
        <p:sp>
          <p:nvSpPr>
            <p:cNvPr name="TextBox 4" id="4"/>
            <p:cNvSpPr txBox="true"/>
            <p:nvPr/>
          </p:nvSpPr>
          <p:spPr>
            <a:xfrm>
              <a:off x="100094" y="28575"/>
              <a:ext cx="867485" cy="7080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3872228" y="-2293069"/>
            <a:ext cx="4053826" cy="3086100"/>
            <a:chOff x="0" y="0"/>
            <a:chExt cx="1067674" cy="812800"/>
          </a:xfrm>
        </p:grpSpPr>
        <p:sp>
          <p:nvSpPr>
            <p:cNvPr name="Freeform 6" id="6"/>
            <p:cNvSpPr/>
            <p:nvPr/>
          </p:nvSpPr>
          <p:spPr>
            <a:xfrm flipH="false" flipV="false" rot="0">
              <a:off x="0" y="0"/>
              <a:ext cx="1067674" cy="812800"/>
            </a:xfrm>
            <a:custGeom>
              <a:avLst/>
              <a:gdLst/>
              <a:ahLst/>
              <a:cxnLst/>
              <a:rect r="r" b="b" t="t" l="l"/>
              <a:pathLst>
                <a:path h="812800" w="1067674">
                  <a:moveTo>
                    <a:pt x="533837" y="0"/>
                  </a:moveTo>
                  <a:cubicBezTo>
                    <a:pt x="239007" y="0"/>
                    <a:pt x="0" y="181951"/>
                    <a:pt x="0" y="406400"/>
                  </a:cubicBezTo>
                  <a:cubicBezTo>
                    <a:pt x="0" y="630849"/>
                    <a:pt x="239007" y="812800"/>
                    <a:pt x="533837" y="812800"/>
                  </a:cubicBezTo>
                  <a:cubicBezTo>
                    <a:pt x="828667" y="812800"/>
                    <a:pt x="1067674" y="630849"/>
                    <a:pt x="1067674" y="406400"/>
                  </a:cubicBezTo>
                  <a:cubicBezTo>
                    <a:pt x="1067674" y="181951"/>
                    <a:pt x="828667" y="0"/>
                    <a:pt x="533837" y="0"/>
                  </a:cubicBezTo>
                  <a:close/>
                </a:path>
              </a:pathLst>
            </a:custGeom>
            <a:gradFill rotWithShape="true">
              <a:gsLst>
                <a:gs pos="0">
                  <a:srgbClr val="000000">
                    <a:alpha val="100000"/>
                  </a:srgbClr>
                </a:gs>
                <a:gs pos="100000">
                  <a:srgbClr val="3533CD">
                    <a:alpha val="100000"/>
                  </a:srgbClr>
                </a:gs>
              </a:gsLst>
              <a:lin ang="0"/>
            </a:gradFill>
          </p:spPr>
        </p:sp>
        <p:sp>
          <p:nvSpPr>
            <p:cNvPr name="TextBox 7" id="7"/>
            <p:cNvSpPr txBox="true"/>
            <p:nvPr/>
          </p:nvSpPr>
          <p:spPr>
            <a:xfrm>
              <a:off x="100094" y="28575"/>
              <a:ext cx="867485" cy="7080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8804780" y="2093025"/>
            <a:ext cx="8696796" cy="5865281"/>
            <a:chOff x="0" y="0"/>
            <a:chExt cx="1347361" cy="908686"/>
          </a:xfrm>
        </p:grpSpPr>
        <p:sp>
          <p:nvSpPr>
            <p:cNvPr name="Freeform 9" id="9"/>
            <p:cNvSpPr/>
            <p:nvPr/>
          </p:nvSpPr>
          <p:spPr>
            <a:xfrm flipH="false" flipV="false" rot="0">
              <a:off x="0" y="0"/>
              <a:ext cx="1347361" cy="908686"/>
            </a:xfrm>
            <a:custGeom>
              <a:avLst/>
              <a:gdLst/>
              <a:ahLst/>
              <a:cxnLst/>
              <a:rect r="r" b="b" t="t" l="l"/>
              <a:pathLst>
                <a:path h="908686" w="1347361">
                  <a:moveTo>
                    <a:pt x="0" y="0"/>
                  </a:moveTo>
                  <a:lnTo>
                    <a:pt x="1347361" y="0"/>
                  </a:lnTo>
                  <a:lnTo>
                    <a:pt x="1347361" y="908686"/>
                  </a:lnTo>
                  <a:lnTo>
                    <a:pt x="0" y="908686"/>
                  </a:lnTo>
                  <a:close/>
                </a:path>
              </a:pathLst>
            </a:custGeom>
            <a:blipFill>
              <a:blip r:embed="rId2"/>
              <a:stretch>
                <a:fillRect l="0" t="0" r="0" b="0"/>
              </a:stretch>
            </a:blipFill>
            <a:ln w="76200" cap="sq">
              <a:solidFill>
                <a:srgbClr val="000000"/>
              </a:solidFill>
              <a:prstDash val="solid"/>
              <a:miter/>
            </a:ln>
          </p:spPr>
        </p:sp>
      </p:grpSp>
      <p:sp>
        <p:nvSpPr>
          <p:cNvPr name="TextBox 10" id="10"/>
          <p:cNvSpPr txBox="true"/>
          <p:nvPr/>
        </p:nvSpPr>
        <p:spPr>
          <a:xfrm rot="0">
            <a:off x="1028700" y="2908593"/>
            <a:ext cx="7019497" cy="5795795"/>
          </a:xfrm>
          <a:prstGeom prst="rect">
            <a:avLst/>
          </a:prstGeom>
        </p:spPr>
        <p:txBody>
          <a:bodyPr anchor="t" rtlCol="false" tIns="0" lIns="0" bIns="0" rIns="0">
            <a:spAutoFit/>
          </a:bodyPr>
          <a:lstStyle/>
          <a:p>
            <a:pPr algn="l">
              <a:lnSpc>
                <a:spcPts val="2896"/>
              </a:lnSpc>
            </a:pPr>
            <a:r>
              <a:rPr lang="en-US" sz="2069">
                <a:solidFill>
                  <a:srgbClr val="000000"/>
                </a:solidFill>
                <a:latin typeface="Poppins"/>
                <a:ea typeface="Poppins"/>
                <a:cs typeface="Poppins"/>
                <a:sym typeface="Poppins"/>
              </a:rPr>
              <a:t>In the </a:t>
            </a:r>
            <a:r>
              <a:rPr lang="en-US" sz="2069" b="true">
                <a:solidFill>
                  <a:srgbClr val="FFD826"/>
                </a:solidFill>
                <a:latin typeface="Poppins Bold"/>
                <a:ea typeface="Poppins Bold"/>
                <a:cs typeface="Poppins Bold"/>
                <a:sym typeface="Poppins Bold"/>
              </a:rPr>
              <a:t>Product options</a:t>
            </a:r>
            <a:r>
              <a:rPr lang="en-US" sz="2069">
                <a:solidFill>
                  <a:srgbClr val="000000"/>
                </a:solidFill>
                <a:latin typeface="Poppins"/>
                <a:ea typeface="Poppins"/>
                <a:cs typeface="Poppins"/>
                <a:sym typeface="Poppins"/>
              </a:rPr>
              <a:t> section, there are sections such as </a:t>
            </a:r>
            <a:r>
              <a:rPr lang="en-US" sz="2069" b="true">
                <a:solidFill>
                  <a:srgbClr val="FFD826"/>
                </a:solidFill>
                <a:latin typeface="Poppins Bold"/>
                <a:ea typeface="Poppins Bold"/>
                <a:cs typeface="Poppins Bold"/>
                <a:sym typeface="Poppins Bold"/>
              </a:rPr>
              <a:t>Update Product</a:t>
            </a:r>
            <a:r>
              <a:rPr lang="en-US" sz="2069">
                <a:solidFill>
                  <a:srgbClr val="000000"/>
                </a:solidFill>
                <a:latin typeface="Poppins"/>
                <a:ea typeface="Poppins"/>
                <a:cs typeface="Poppins"/>
                <a:sym typeface="Poppins"/>
              </a:rPr>
              <a:t>, </a:t>
            </a:r>
            <a:r>
              <a:rPr lang="en-US" sz="2069" b="true">
                <a:solidFill>
                  <a:srgbClr val="FFD826"/>
                </a:solidFill>
                <a:latin typeface="Poppins Bold"/>
                <a:ea typeface="Poppins Bold"/>
                <a:cs typeface="Poppins Bold"/>
                <a:sym typeface="Poppins Bold"/>
              </a:rPr>
              <a:t>Add Product</a:t>
            </a:r>
            <a:r>
              <a:rPr lang="en-US" sz="2069">
                <a:solidFill>
                  <a:srgbClr val="000000"/>
                </a:solidFill>
                <a:latin typeface="Poppins"/>
                <a:ea typeface="Poppins"/>
                <a:cs typeface="Poppins"/>
                <a:sym typeface="Poppins"/>
              </a:rPr>
              <a:t>,</a:t>
            </a:r>
            <a:r>
              <a:rPr lang="en-US" sz="2069">
                <a:solidFill>
                  <a:srgbClr val="FFD826"/>
                </a:solidFill>
                <a:latin typeface="Poppins"/>
                <a:ea typeface="Poppins"/>
                <a:cs typeface="Poppins"/>
                <a:sym typeface="Poppins"/>
              </a:rPr>
              <a:t> </a:t>
            </a:r>
            <a:r>
              <a:rPr lang="en-US" sz="2069" b="true">
                <a:solidFill>
                  <a:srgbClr val="FFD826"/>
                </a:solidFill>
                <a:latin typeface="Poppins Bold"/>
                <a:ea typeface="Poppins Bold"/>
                <a:cs typeface="Poppins Bold"/>
                <a:sym typeface="Poppins Bold"/>
              </a:rPr>
              <a:t>Remove Product</a:t>
            </a:r>
            <a:r>
              <a:rPr lang="en-US" sz="2069">
                <a:solidFill>
                  <a:srgbClr val="000000"/>
                </a:solidFill>
                <a:latin typeface="Poppins"/>
                <a:ea typeface="Poppins"/>
                <a:cs typeface="Poppins"/>
                <a:sym typeface="Poppins"/>
              </a:rPr>
              <a:t>.</a:t>
            </a:r>
          </a:p>
          <a:p>
            <a:pPr algn="l">
              <a:lnSpc>
                <a:spcPts val="2896"/>
              </a:lnSpc>
            </a:pPr>
          </a:p>
          <a:p>
            <a:pPr algn="l">
              <a:lnSpc>
                <a:spcPts val="2896"/>
              </a:lnSpc>
            </a:pPr>
            <a:r>
              <a:rPr lang="en-US" sz="2069">
                <a:solidFill>
                  <a:srgbClr val="000000"/>
                </a:solidFill>
                <a:latin typeface="Poppins"/>
                <a:ea typeface="Poppins"/>
                <a:cs typeface="Poppins"/>
                <a:sym typeface="Poppins"/>
              </a:rPr>
              <a:t>In the</a:t>
            </a:r>
            <a:r>
              <a:rPr lang="en-US" sz="2069" b="true">
                <a:solidFill>
                  <a:srgbClr val="FFD826"/>
                </a:solidFill>
                <a:latin typeface="Poppins Bold"/>
                <a:ea typeface="Poppins Bold"/>
                <a:cs typeface="Poppins Bold"/>
                <a:sym typeface="Poppins Bold"/>
              </a:rPr>
              <a:t> Update Product</a:t>
            </a:r>
            <a:r>
              <a:rPr lang="en-US" sz="2069">
                <a:solidFill>
                  <a:srgbClr val="000000"/>
                </a:solidFill>
                <a:latin typeface="Poppins"/>
                <a:ea typeface="Poppins"/>
                <a:cs typeface="Poppins"/>
                <a:sym typeface="Poppins"/>
              </a:rPr>
              <a:t> section, admin can update the quantity of products using their </a:t>
            </a:r>
            <a:r>
              <a:rPr lang="en-US" sz="2069" i="true" u="sng">
                <a:solidFill>
                  <a:srgbClr val="38B6FF"/>
                </a:solidFill>
                <a:latin typeface="Poppins Italics"/>
                <a:ea typeface="Poppins Italics"/>
                <a:cs typeface="Poppins Italics"/>
                <a:sym typeface="Poppins Italics"/>
              </a:rPr>
              <a:t>id</a:t>
            </a:r>
            <a:r>
              <a:rPr lang="en-US" sz="2069">
                <a:solidFill>
                  <a:srgbClr val="000000"/>
                </a:solidFill>
                <a:latin typeface="Poppins"/>
                <a:ea typeface="Poppins"/>
                <a:cs typeface="Poppins"/>
                <a:sym typeface="Poppins"/>
              </a:rPr>
              <a:t>. After defining the</a:t>
            </a:r>
            <a:r>
              <a:rPr lang="en-US" sz="2069" i="true" u="sng">
                <a:solidFill>
                  <a:srgbClr val="38B6FF"/>
                </a:solidFill>
                <a:latin typeface="Poppins Italics"/>
                <a:ea typeface="Poppins Italics"/>
                <a:cs typeface="Poppins Italics"/>
                <a:sym typeface="Poppins Italics"/>
              </a:rPr>
              <a:t> id</a:t>
            </a:r>
            <a:r>
              <a:rPr lang="en-US" sz="2069">
                <a:solidFill>
                  <a:srgbClr val="000000"/>
                </a:solidFill>
                <a:latin typeface="Poppins"/>
                <a:ea typeface="Poppins"/>
                <a:cs typeface="Poppins"/>
                <a:sym typeface="Poppins"/>
              </a:rPr>
              <a:t> and the new </a:t>
            </a:r>
            <a:r>
              <a:rPr lang="en-US" sz="2069" i="true" u="sng">
                <a:solidFill>
                  <a:srgbClr val="38B6FF"/>
                </a:solidFill>
                <a:latin typeface="Poppins Italics"/>
                <a:ea typeface="Poppins Italics"/>
                <a:cs typeface="Poppins Italics"/>
                <a:sym typeface="Poppins Italics"/>
              </a:rPr>
              <a:t>Amount</a:t>
            </a:r>
            <a:r>
              <a:rPr lang="en-US" sz="2069">
                <a:solidFill>
                  <a:srgbClr val="000000"/>
                </a:solidFill>
                <a:latin typeface="Poppins"/>
                <a:ea typeface="Poppins"/>
                <a:cs typeface="Poppins"/>
                <a:sym typeface="Poppins"/>
              </a:rPr>
              <a:t> of the product, the</a:t>
            </a:r>
            <a:r>
              <a:rPr lang="en-US" sz="2069" b="true">
                <a:solidFill>
                  <a:srgbClr val="FFD826"/>
                </a:solidFill>
                <a:latin typeface="Poppins Bold"/>
                <a:ea typeface="Poppins Bold"/>
                <a:cs typeface="Poppins Bold"/>
                <a:sym typeface="Poppins Bold"/>
              </a:rPr>
              <a:t> “Update”</a:t>
            </a:r>
            <a:r>
              <a:rPr lang="en-US" sz="2069">
                <a:solidFill>
                  <a:srgbClr val="000000"/>
                </a:solidFill>
                <a:latin typeface="Poppins"/>
                <a:ea typeface="Poppins"/>
                <a:cs typeface="Poppins"/>
                <a:sym typeface="Poppins"/>
              </a:rPr>
              <a:t> button should be clicked. After that administrators will be able to see the changed quantity of goods.</a:t>
            </a:r>
          </a:p>
          <a:p>
            <a:pPr algn="l">
              <a:lnSpc>
                <a:spcPts val="2896"/>
              </a:lnSpc>
            </a:pPr>
          </a:p>
          <a:p>
            <a:pPr algn="l">
              <a:lnSpc>
                <a:spcPts val="2896"/>
              </a:lnSpc>
            </a:pPr>
            <a:r>
              <a:rPr lang="en-US" sz="2069">
                <a:solidFill>
                  <a:srgbClr val="000000"/>
                </a:solidFill>
                <a:latin typeface="Poppins"/>
                <a:ea typeface="Poppins"/>
                <a:cs typeface="Poppins"/>
                <a:sym typeface="Poppins"/>
              </a:rPr>
              <a:t>In the next section </a:t>
            </a:r>
            <a:r>
              <a:rPr lang="en-US" sz="2069" b="true">
                <a:solidFill>
                  <a:srgbClr val="FFD826"/>
                </a:solidFill>
                <a:latin typeface="Poppins Bold"/>
                <a:ea typeface="Poppins Bold"/>
                <a:cs typeface="Poppins Bold"/>
                <a:sym typeface="Poppins Bold"/>
              </a:rPr>
              <a:t>Add Product</a:t>
            </a:r>
            <a:r>
              <a:rPr lang="en-US" sz="2069">
                <a:solidFill>
                  <a:srgbClr val="000000"/>
                </a:solidFill>
                <a:latin typeface="Poppins"/>
                <a:ea typeface="Poppins"/>
                <a:cs typeface="Poppins"/>
                <a:sym typeface="Poppins"/>
              </a:rPr>
              <a:t> we can add new product by filling the products </a:t>
            </a:r>
            <a:r>
              <a:rPr lang="en-US" sz="2069" i="true" u="sng">
                <a:solidFill>
                  <a:srgbClr val="38B6FF"/>
                </a:solidFill>
                <a:latin typeface="Poppins Italics"/>
                <a:ea typeface="Poppins Italics"/>
                <a:cs typeface="Poppins Italics"/>
                <a:sym typeface="Poppins Italics"/>
              </a:rPr>
              <a:t>Name</a:t>
            </a:r>
            <a:r>
              <a:rPr lang="en-US" sz="2069">
                <a:solidFill>
                  <a:srgbClr val="000000"/>
                </a:solidFill>
                <a:latin typeface="Poppins"/>
                <a:ea typeface="Poppins"/>
                <a:cs typeface="Poppins"/>
                <a:sym typeface="Poppins"/>
              </a:rPr>
              <a:t>, </a:t>
            </a:r>
            <a:r>
              <a:rPr lang="en-US" sz="2069" i="true" u="sng">
                <a:solidFill>
                  <a:srgbClr val="38B6FF"/>
                </a:solidFill>
                <a:latin typeface="Poppins Italics"/>
                <a:ea typeface="Poppins Italics"/>
                <a:cs typeface="Poppins Italics"/>
                <a:sym typeface="Poppins Italics"/>
              </a:rPr>
              <a:t>Producer</a:t>
            </a:r>
            <a:r>
              <a:rPr lang="en-US" sz="2069">
                <a:solidFill>
                  <a:srgbClr val="000000"/>
                </a:solidFill>
                <a:latin typeface="Poppins"/>
                <a:ea typeface="Poppins"/>
                <a:cs typeface="Poppins"/>
                <a:sym typeface="Poppins"/>
              </a:rPr>
              <a:t>, </a:t>
            </a:r>
            <a:r>
              <a:rPr lang="en-US" sz="2069" i="true" u="sng">
                <a:solidFill>
                  <a:srgbClr val="38B6FF"/>
                </a:solidFill>
                <a:latin typeface="Poppins Italics"/>
                <a:ea typeface="Poppins Italics"/>
                <a:cs typeface="Poppins Italics"/>
                <a:sym typeface="Poppins Italics"/>
              </a:rPr>
              <a:t>id</a:t>
            </a:r>
            <a:r>
              <a:rPr lang="en-US" sz="2069">
                <a:solidFill>
                  <a:srgbClr val="000000"/>
                </a:solidFill>
                <a:latin typeface="Poppins"/>
                <a:ea typeface="Poppins"/>
                <a:cs typeface="Poppins"/>
                <a:sym typeface="Poppins"/>
              </a:rPr>
              <a:t>, </a:t>
            </a:r>
            <a:r>
              <a:rPr lang="en-US" sz="2069" i="true" u="sng">
                <a:solidFill>
                  <a:srgbClr val="38B6FF"/>
                </a:solidFill>
                <a:latin typeface="Poppins Italics"/>
                <a:ea typeface="Poppins Italics"/>
                <a:cs typeface="Poppins Italics"/>
                <a:sym typeface="Poppins Italics"/>
              </a:rPr>
              <a:t>Amount</a:t>
            </a:r>
            <a:r>
              <a:rPr lang="en-US" sz="2069">
                <a:solidFill>
                  <a:srgbClr val="000000"/>
                </a:solidFill>
                <a:latin typeface="Poppins"/>
                <a:ea typeface="Poppins"/>
                <a:cs typeface="Poppins"/>
                <a:sym typeface="Poppins"/>
              </a:rPr>
              <a:t>, </a:t>
            </a:r>
            <a:r>
              <a:rPr lang="en-US" sz="2069" i="true" u="sng">
                <a:solidFill>
                  <a:srgbClr val="38B6FF"/>
                </a:solidFill>
                <a:latin typeface="Poppins Italics"/>
                <a:ea typeface="Poppins Italics"/>
                <a:cs typeface="Poppins Italics"/>
                <a:sym typeface="Poppins Italics"/>
              </a:rPr>
              <a:t>Price</a:t>
            </a:r>
            <a:r>
              <a:rPr lang="en-US" sz="2069">
                <a:solidFill>
                  <a:srgbClr val="000000"/>
                </a:solidFill>
                <a:latin typeface="Poppins"/>
                <a:ea typeface="Poppins"/>
                <a:cs typeface="Poppins"/>
                <a:sym typeface="Poppins"/>
              </a:rPr>
              <a:t>.</a:t>
            </a:r>
          </a:p>
          <a:p>
            <a:pPr algn="l">
              <a:lnSpc>
                <a:spcPts val="2896"/>
              </a:lnSpc>
            </a:pPr>
          </a:p>
          <a:p>
            <a:pPr algn="l">
              <a:lnSpc>
                <a:spcPts val="2896"/>
              </a:lnSpc>
              <a:spcBef>
                <a:spcPct val="0"/>
              </a:spcBef>
            </a:pPr>
            <a:r>
              <a:rPr lang="en-US" sz="2069">
                <a:solidFill>
                  <a:srgbClr val="000000"/>
                </a:solidFill>
                <a:latin typeface="Poppins"/>
                <a:ea typeface="Poppins"/>
                <a:cs typeface="Poppins"/>
                <a:sym typeface="Poppins"/>
              </a:rPr>
              <a:t>In </a:t>
            </a:r>
            <a:r>
              <a:rPr lang="en-US" sz="2069" b="true">
                <a:solidFill>
                  <a:srgbClr val="FFD826"/>
                </a:solidFill>
                <a:latin typeface="Poppins Bold"/>
                <a:ea typeface="Poppins Bold"/>
                <a:cs typeface="Poppins Bold"/>
                <a:sym typeface="Poppins Bold"/>
              </a:rPr>
              <a:t>Remove Product</a:t>
            </a:r>
            <a:r>
              <a:rPr lang="en-US" sz="2069">
                <a:solidFill>
                  <a:srgbClr val="000000"/>
                </a:solidFill>
                <a:latin typeface="Poppins"/>
                <a:ea typeface="Poppins"/>
                <a:cs typeface="Poppins"/>
                <a:sym typeface="Poppins"/>
              </a:rPr>
              <a:t> section we can remove products with low demand. Deleting a product is done using </a:t>
            </a:r>
            <a:r>
              <a:rPr lang="en-US" sz="2069" i="true" u="sng">
                <a:solidFill>
                  <a:srgbClr val="38B6FF"/>
                </a:solidFill>
                <a:latin typeface="Poppins Italics"/>
                <a:ea typeface="Poppins Italics"/>
                <a:cs typeface="Poppins Italics"/>
                <a:sym typeface="Poppins Italics"/>
              </a:rPr>
              <a:t>id</a:t>
            </a:r>
            <a:r>
              <a:rPr lang="en-US" sz="2069">
                <a:solidFill>
                  <a:srgbClr val="000000"/>
                </a:solidFill>
                <a:latin typeface="Poppins"/>
                <a:ea typeface="Poppins"/>
                <a:cs typeface="Poppins"/>
                <a:sym typeface="Poppins"/>
              </a:rPr>
              <a:t>. </a:t>
            </a:r>
          </a:p>
        </p:txBody>
      </p:sp>
      <p:grpSp>
        <p:nvGrpSpPr>
          <p:cNvPr name="Group 11" id="11"/>
          <p:cNvGrpSpPr/>
          <p:nvPr/>
        </p:nvGrpSpPr>
        <p:grpSpPr>
          <a:xfrm rot="0">
            <a:off x="-365608" y="927379"/>
            <a:ext cx="8183276" cy="1175575"/>
            <a:chOff x="0" y="0"/>
            <a:chExt cx="10911035" cy="1567434"/>
          </a:xfrm>
        </p:grpSpPr>
        <p:sp>
          <p:nvSpPr>
            <p:cNvPr name="TextBox 12" id="12"/>
            <p:cNvSpPr txBox="true"/>
            <p:nvPr/>
          </p:nvSpPr>
          <p:spPr>
            <a:xfrm rot="0">
              <a:off x="0" y="76200"/>
              <a:ext cx="10911035" cy="1013714"/>
            </a:xfrm>
            <a:prstGeom prst="rect">
              <a:avLst/>
            </a:prstGeom>
          </p:spPr>
          <p:txBody>
            <a:bodyPr anchor="t" rtlCol="false" tIns="0" lIns="0" bIns="0" rIns="0">
              <a:spAutoFit/>
            </a:bodyPr>
            <a:lstStyle/>
            <a:p>
              <a:pPr algn="ctr">
                <a:lnSpc>
                  <a:spcPts val="5680"/>
                </a:lnSpc>
              </a:pPr>
              <a:r>
                <a:rPr lang="en-US" sz="5409" spc="270">
                  <a:solidFill>
                    <a:srgbClr val="004AAD"/>
                  </a:solidFill>
                  <a:latin typeface="League Spartan"/>
                  <a:ea typeface="League Spartan"/>
                  <a:cs typeface="League Spartan"/>
                  <a:sym typeface="League Spartan"/>
                </a:rPr>
                <a:t>SIXTH STEP</a:t>
              </a:r>
            </a:p>
          </p:txBody>
        </p:sp>
        <p:sp>
          <p:nvSpPr>
            <p:cNvPr name="TextBox 13" id="13"/>
            <p:cNvSpPr txBox="true"/>
            <p:nvPr/>
          </p:nvSpPr>
          <p:spPr>
            <a:xfrm rot="0">
              <a:off x="6646381" y="1051814"/>
              <a:ext cx="4264654" cy="515620"/>
            </a:xfrm>
            <a:prstGeom prst="rect">
              <a:avLst/>
            </a:prstGeom>
          </p:spPr>
          <p:txBody>
            <a:bodyPr anchor="t" rtlCol="false" tIns="0" lIns="0" bIns="0" rIns="0">
              <a:spAutoFit/>
            </a:bodyPr>
            <a:lstStyle/>
            <a:p>
              <a:pPr algn="ctr">
                <a:lnSpc>
                  <a:spcPts val="3359"/>
                </a:lnSpc>
              </a:pPr>
              <a:r>
                <a:rPr lang="en-US" sz="2400" b="true">
                  <a:solidFill>
                    <a:srgbClr val="82542C"/>
                  </a:solidFill>
                  <a:latin typeface="Open Sans Bold"/>
                  <a:ea typeface="Open Sans Bold"/>
                  <a:cs typeface="Open Sans Bold"/>
                  <a:sym typeface="Open Sans Bold"/>
                </a:rPr>
                <a:t>ADMIN DASHBOARD</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DAF-D3dS9IE</dc:identifier>
  <dcterms:modified xsi:type="dcterms:W3CDTF">2011-08-01T06:04:30Z</dcterms:modified>
  <cp:revision>1</cp:revision>
  <dc:title>SDP PROJECT</dc:title>
</cp:coreProperties>
</file>