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73" r:id="rId5"/>
    <p:sldId id="274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11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9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8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2D70-F0DA-4EDC-8838-7EDBADD839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34E5-F9B4-4854-9A31-44E95E6E9B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1166843"/>
            <a:ext cx="74168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dirty="0">
                <a:effectLst/>
                <a:latin typeface="Times New Roman"/>
                <a:ea typeface="Times New Roman"/>
              </a:rPr>
              <a:t>Литература</a:t>
            </a:r>
          </a:p>
          <a:p>
            <a:pPr lvl="0" algn="ctr">
              <a:spcAft>
                <a:spcPts val="0"/>
              </a:spcAft>
            </a:pPr>
            <a:endParaRPr lang="ru-RU" dirty="0">
              <a:effectLst/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/>
                <a:ea typeface="Times New Roman"/>
              </a:rPr>
              <a:t>Красота, В. Ф. Разведение сельскохозяйственных животных : учебник для студентов вузов по специальности "Зоотехния" / В. Ф. Красота, Т. Г. Джапаридзе, Н. М. Костомахин ; ред. Е. В. Мухортова. – 5-е изд., </a:t>
            </a:r>
            <a:r>
              <a:rPr lang="ru-RU" dirty="0" err="1">
                <a:effectLst/>
                <a:latin typeface="Times New Roman"/>
                <a:ea typeface="Times New Roman"/>
              </a:rPr>
              <a:t>перераб</a:t>
            </a:r>
            <a:r>
              <a:rPr lang="ru-RU" dirty="0">
                <a:effectLst/>
                <a:latin typeface="Times New Roman"/>
                <a:ea typeface="Times New Roman"/>
              </a:rPr>
              <a:t>. и доп. – Москва : </a:t>
            </a:r>
            <a:r>
              <a:rPr lang="ru-RU" dirty="0" err="1">
                <a:effectLst/>
                <a:latin typeface="Times New Roman"/>
                <a:ea typeface="Times New Roman"/>
              </a:rPr>
              <a:t>КолосС</a:t>
            </a:r>
            <a:r>
              <a:rPr lang="ru-RU" dirty="0">
                <a:effectLst/>
                <a:latin typeface="Times New Roman"/>
                <a:ea typeface="Times New Roman"/>
              </a:rPr>
              <a:t>, 2005. – 424 с.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ru-RU" sz="1600" dirty="0">
              <a:effectLst/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/>
                <a:ea typeface="Times New Roman"/>
              </a:rPr>
              <a:t>Караба, В. И. Разведение сельскохозяйственных животных : учебное пособие для студентов вузов по специальности "Зоотехния" / В. И. Караба, В. В. </a:t>
            </a:r>
            <a:r>
              <a:rPr lang="ru-RU" dirty="0" err="1">
                <a:effectLst/>
                <a:latin typeface="Times New Roman"/>
                <a:ea typeface="Times New Roman"/>
              </a:rPr>
              <a:t>Пилько</a:t>
            </a:r>
            <a:r>
              <a:rPr lang="ru-RU" dirty="0">
                <a:effectLst/>
                <a:latin typeface="Times New Roman"/>
                <a:ea typeface="Times New Roman"/>
              </a:rPr>
              <a:t>, В. М. Борисов ; Белорусская государственная сельскохозяйственная академия. – Горки : УО БГСХА, 2005. – 368 с. 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38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4532" y="93691"/>
            <a:ext cx="748883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4. </a:t>
            </a:r>
            <a:r>
              <a:rPr lang="ru-RU" b="1" dirty="0">
                <a:effectLst/>
                <a:latin typeface="Times New Roman"/>
                <a:ea typeface="Times New Roman"/>
                <a:cs typeface="Times New Roman"/>
              </a:rPr>
              <a:t>Основные признаки и особенности породы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05510"/>
            <a:ext cx="8208912" cy="620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1. Принадлежность к одному виду животных.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2. Общность происхождения. 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3. Общность признаков. 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4. Константность пород. 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5. Изменчивость и пластичность пород</a:t>
            </a:r>
            <a:r>
              <a:rPr lang="ru-RU" sz="2400" i="1" dirty="0">
                <a:effectLst/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6. Численность животных в породе. 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7. Способность к удовлетворению определенных потребностей человека.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8. Приспособленность к определенным природным и хозяйственным условиям (акклиматизационные способности).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9. Определенные хозяйственно полезные и морфологические признаки, отличающие животных данной породы.</a:t>
            </a:r>
            <a:endParaRPr lang="ru-RU" dirty="0">
              <a:ea typeface="Calibri"/>
              <a:cs typeface="Times New Roman"/>
            </a:endParaRPr>
          </a:p>
          <a:p>
            <a:pPr indent="180340">
              <a:lnSpc>
                <a:spcPct val="103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10. Способность породы изменяться в направлении отбора и условий существования.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73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8562" y="115993"/>
            <a:ext cx="7992888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103000"/>
              </a:lnSpc>
              <a:spcAft>
                <a:spcPts val="0"/>
              </a:spcAft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5. </a:t>
            </a:r>
            <a:r>
              <a:rPr lang="ru-RU" b="1" dirty="0">
                <a:effectLst/>
                <a:latin typeface="Times New Roman"/>
                <a:ea typeface="Times New Roman"/>
                <a:cs typeface="Times New Roman"/>
              </a:rPr>
              <a:t> Генеалогическая и селекционная структура породы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338" y="463717"/>
            <a:ext cx="907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effectLst/>
                <a:latin typeface="Times New Roman"/>
                <a:ea typeface="Times New Roman"/>
              </a:rPr>
              <a:t>Для генеалогической структуры породы характерна тесная взаимосвязь составляющих ее элементов, так как мелкие структурные единицы входят составными частями в более крупные (рис. 3.1).</a:t>
            </a:r>
            <a:endParaRPr lang="ru-RU" dirty="0"/>
          </a:p>
        </p:txBody>
      </p:sp>
      <p:pic>
        <p:nvPicPr>
          <p:cNvPr id="4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"/>
          <a:stretch/>
        </p:blipFill>
        <p:spPr bwMode="auto">
          <a:xfrm>
            <a:off x="778723" y="1387047"/>
            <a:ext cx="7535688" cy="418100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48562" y="5733256"/>
            <a:ext cx="778387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Рис.1. Схема структуры породы: С – семейства, О – особи.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3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840215"/>
            <a:ext cx="8136904" cy="536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Породная группа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– это группа животных на стадии становления новой породы, т.е. участвующая в процессе породообразования, но еще не имеющая устойчивых консолидированных признаков и не прошедшая апробацию на породу.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Экологический тип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– наиболее крупная структурная единица породы. Это популяция животных, распространенная и достаточно долго разводимая в определенной природно-экономической зоне, отличающаяся от других типов той же породы характерными особенностями телосложения и продуктивностью, которые создаются и поддерживаются направленной селекцией и влиянием специфических, естественных, экологических и хозяйственно-экономических условий.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9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40215"/>
            <a:ext cx="7992888" cy="492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800" b="1" dirty="0">
                <a:effectLst/>
                <a:latin typeface="Times New Roman"/>
                <a:ea typeface="Times New Roman"/>
                <a:cs typeface="Times New Roman"/>
              </a:rPr>
              <a:t>Производственный тип</a:t>
            </a:r>
            <a:r>
              <a:rPr lang="ru-RU" sz="2800" dirty="0">
                <a:effectLst/>
                <a:latin typeface="Times New Roman"/>
                <a:ea typeface="Times New Roman"/>
                <a:cs typeface="Times New Roman"/>
              </a:rPr>
              <a:t> различается по направлению продуктивности. В популяции черно-пестрого скота Беларуси выделяют три типа: обильно-молочный, молочный и молочно-мясной.</a:t>
            </a:r>
            <a:endParaRPr lang="ru-RU" sz="2000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800" b="1" dirty="0">
                <a:effectLst/>
                <a:latin typeface="Times New Roman"/>
                <a:ea typeface="Times New Roman"/>
                <a:cs typeface="Times New Roman"/>
              </a:rPr>
              <a:t>Заводской тип –</a:t>
            </a:r>
            <a:r>
              <a:rPr lang="ru-RU" sz="2800" dirty="0">
                <a:effectLst/>
                <a:latin typeface="Times New Roman"/>
                <a:ea typeface="Times New Roman"/>
                <a:cs typeface="Times New Roman"/>
              </a:rPr>
              <a:t> часть породы, созданная в племенном хозяйстве и в зоне деятельности этого хозяйства в результате длительной селекционной работы при разведении животных сочетающихся линий и кроссов. Различия заводского типа обусловлены методами и приемами селекционной работы. 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99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424936" cy="596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/>
                <a:ea typeface="Times New Roman"/>
                <a:cs typeface="Times New Roman"/>
              </a:rPr>
              <a:t>Линия </a:t>
            </a: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является обязательным элементом и ведущей  структурной единицей породы. </a:t>
            </a:r>
            <a:r>
              <a:rPr lang="ru-RU" i="1" dirty="0">
                <a:effectLst/>
                <a:latin typeface="Times New Roman"/>
                <a:ea typeface="Times New Roman"/>
                <a:cs typeface="Times New Roman"/>
              </a:rPr>
              <a:t>Это группа  животных в ряде поколений, происходящая от одного выдающегося производителя (родоначальника), отличающаяся от других линий данной породы определенными признаками или степенью их развития,  которые передаются потомству.</a:t>
            </a: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 Число линий в породе может сильно варьировать в зависимости от поголовья животных в породе, ее ареала распространения, методов племенной работы. В заводских породах обычно бывает не менее 15–20 линий. Если линий в породе недостаточное количество, их не возможно долго вести “в себе” и поэтому ведется непрерывное кроссирование. </a:t>
            </a: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Линии классифицируются на генеалогические, заводские, синтетические, инбредные, специализированные и др.</a:t>
            </a:r>
            <a:endParaRPr lang="ru-RU" sz="1400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/>
                <a:ea typeface="Times New Roman"/>
                <a:cs typeface="Times New Roman"/>
              </a:rPr>
              <a:t>Заводская линия</a:t>
            </a: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 – качественно своеобразная группа высокопродуктивных племенных животных, обладающих определенными качественными особенностями, происходящими от выдающегося в породе родоначальника, стойко наследующих тип телосложения, биологические и хозяйственно полезные свойства, которые поддерживаются племенной работой и воспроизводством типичных для данной группы животных на протяжении 5–6 поколений и более. В заводскую линию включают всех животных, связанных с родоначальником, которые соответствуют требованиям стандарта линии и задачам племенной работы с ней. Если линия не соответствует этим требованиям, то ее называют генеалогической.</a:t>
            </a:r>
            <a:endParaRPr lang="ru-RU" sz="1400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78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>
              <a:lnSpc>
                <a:spcPct val="102000"/>
              </a:lnSpc>
            </a:pPr>
            <a:r>
              <a:rPr lang="ru-RU" sz="20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Инбредная линия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 создается на основе использования инбридинга в течение ряда поколений. Животные имеют высокую  степень </a:t>
            </a:r>
            <a:r>
              <a:rPr lang="ru-RU" sz="20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гомозиготности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, отличаются большой генетической схожестью, однородностью морфологических и физиологических признаков. Инбредные линии используются для получения высокопродуктивных товарных гибридов.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indent="180340" algn="just">
              <a:lnSpc>
                <a:spcPct val="102000"/>
              </a:lnSpc>
            </a:pPr>
            <a:r>
              <a:rPr lang="ru-RU" sz="20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Синтетическая линия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 наиболее широко распространена в птицеводстве и свиноводстве. Создается путем подбора нескольких (2 – 5) специально подобранных линий разных пород с последующей консолидацией потомства и селекцией для использования в качестве отцовских или материнских форм.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indent="180340" algn="just">
              <a:lnSpc>
                <a:spcPct val="102000"/>
              </a:lnSpc>
            </a:pPr>
            <a:r>
              <a:rPr lang="ru-RU" sz="20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Специализированная линия – 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группа животных, генетически обособленная, разводимая в течение нескольких поколений изолированно от основного массива породы и </a:t>
            </a:r>
            <a:r>
              <a:rPr lang="ru-RU" sz="2000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отселекционированная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 в определенном направлении. Характерной особенностью животных является сходство по типу телосложения и высокая комбинационная способность при подборе со специализированной линией другого направления, дающем гарантированный эффект гетерозиса.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887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568952" cy="634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Кросс линий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– это комплекс высокопродуктивных сочетающихся линий (2 – 3 и более), полученных по определенной схеме межлинейного подбора.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99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Генеалогические комплексы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– это структурные элементы породы, представленные разными линиями. Используются для упорядочения сложной генеалогической структуры пород в условиях крупномасштабной селекции, когда разведение по линиям не расчленяет породу на изолированные группы, нарушает ее структуру, тормозит широкое использование быков - улучшателей и не предотвращает инбридинг в товарных стадах.</a:t>
            </a:r>
          </a:p>
          <a:p>
            <a:pPr indent="180340" algn="just">
              <a:lnSpc>
                <a:spcPct val="99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Таким образом, генеалогический комплекс – это крупные генеалогические группы животных, состоящие из нескольких линий с учетом их родства. Такой принцип генеалогической структуры пород заложен в современные программы селекции молочного скота в странах с высокоразвитым молочным скотоводством.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48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06901"/>
              </p:ext>
            </p:extLst>
          </p:nvPr>
        </p:nvGraphicFramePr>
        <p:xfrm>
          <a:off x="467544" y="1124744"/>
          <a:ext cx="8589639" cy="4846696"/>
        </p:xfrm>
        <a:graphic>
          <a:graphicData uri="http://schemas.openxmlformats.org/drawingml/2006/table">
            <a:tbl>
              <a:tblPr firstRow="1" firstCol="1" bandRow="1"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Комплекс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Генеалогические линии (ветви)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Айдиал - Т.Б. Элевейшн, через Аэростара (потомки M.Aerostar 383622)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Айдиал-Т.Б. Элевейшн. через Комстара Ли (потомки Comestar Lee 5757117)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Айдиал - Т.Б. Элевейшн, через Кляйтуса (потомки B.M.T.Cleitus 1879085)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Айдиал - Т.Б. Элевейшн, через Лидмана (потомки R. T.Leadman 1983348)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Айдиал - Т.Е. Элевейшн, через Старбука (Starbuck 352790) (кроме Аэростара и К. Ли)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М. Чифтейн - О. Иванхое через Белла (Bеll 1667366)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Р. Соверинг-П. Ф. А. Чифа-через Роки (Rockie 1841366)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Р. Соверинг-П.Ф.А. Чифа, через Блекстера (потомки Blackstar 1929410)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Р. Соверинг-П.Ф.А. Чифа, через Валианта (потомки Valiant 1650414) (кроме Роки)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П.Ф.А. Чифа через линии В.Ч. Марка (потомки W.Ch.Mark 1773417)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П.Ф. А. Чифа через А.Ротейт (потомки Rotate 1697572)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П.Ф.А.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Чифа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через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Санни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Боя (потомки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S.SunnyBoу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311651443)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Говернер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(потомки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Ned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Boу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1189870)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Айдеал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- Т.Б.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Элевейшн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через Сан-оф-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Бова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(потомки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RockallySonofBova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1665634)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Айдеал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-Т.Б.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Элевейшн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через Тони (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M.E.Tony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1626813)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29" marR="604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78451"/>
            <a:ext cx="8351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1. Генеалогические комплексы популяции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голштинского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черно-пестрого скота Республики Беларусь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0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352928" cy="563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99000"/>
              </a:lnSpc>
              <a:spcAft>
                <a:spcPts val="0"/>
              </a:spcAft>
            </a:pPr>
            <a:r>
              <a:rPr lang="ru-RU" sz="2800" b="1" dirty="0">
                <a:effectLst/>
                <a:latin typeface="Times New Roman"/>
                <a:ea typeface="Times New Roman"/>
                <a:cs typeface="Times New Roman"/>
              </a:rPr>
              <a:t>Гибриды</a:t>
            </a:r>
            <a:r>
              <a:rPr lang="ru-RU" sz="2800" dirty="0">
                <a:effectLst/>
                <a:latin typeface="Times New Roman"/>
                <a:ea typeface="Times New Roman"/>
                <a:cs typeface="Times New Roman"/>
              </a:rPr>
              <a:t> – </a:t>
            </a:r>
            <a:r>
              <a:rPr lang="ru-RU" sz="2800" i="1" dirty="0">
                <a:effectLst/>
                <a:latin typeface="Times New Roman"/>
                <a:ea typeface="Times New Roman"/>
                <a:cs typeface="Times New Roman"/>
              </a:rPr>
              <a:t>это потомство, полученное при межлинейном подборе различных специализированных линий как внутри одной породы, так и на межпородной основе, отличающееся положительным гетерозисом по продуктивным признакам и жизнеспособности.</a:t>
            </a:r>
            <a:endParaRPr lang="ru-RU" sz="2000" dirty="0">
              <a:ea typeface="Calibri"/>
              <a:cs typeface="Times New Roman"/>
            </a:endParaRPr>
          </a:p>
          <a:p>
            <a:pPr indent="180340" algn="just">
              <a:lnSpc>
                <a:spcPct val="99000"/>
              </a:lnSpc>
              <a:spcAft>
                <a:spcPts val="0"/>
              </a:spcAft>
            </a:pPr>
            <a:r>
              <a:rPr lang="ru-RU" sz="2800" b="1" dirty="0">
                <a:effectLst/>
                <a:latin typeface="Times New Roman"/>
                <a:ea typeface="Times New Roman"/>
                <a:cs typeface="Times New Roman"/>
              </a:rPr>
              <a:t>Семейство</a:t>
            </a:r>
            <a:r>
              <a:rPr lang="ru-RU" sz="2800" dirty="0">
                <a:effectLst/>
                <a:latin typeface="Times New Roman"/>
                <a:ea typeface="Times New Roman"/>
                <a:cs typeface="Times New Roman"/>
              </a:rPr>
              <a:t> – сформированная группа племенных маток, объединенная общим происхождением от одной выдающейся родоначальницы и имеющая с ней сходство по типу, определенным хозяйственным и биологическим свойствам. В семейство входят потомки родоначальницы: дочери, внучки, правнучки и т.д.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468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126" y="116632"/>
            <a:ext cx="8712968" cy="657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102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/>
                <a:ea typeface="Times New Roman"/>
                <a:cs typeface="Times New Roman"/>
              </a:rPr>
              <a:t>6. Основные факторы породообразовательного процесса и изменения пород</a:t>
            </a:r>
            <a:endParaRPr lang="ru-RU" sz="1400" dirty="0">
              <a:ea typeface="Calibri"/>
              <a:cs typeface="Times New Roman"/>
            </a:endParaRPr>
          </a:p>
          <a:p>
            <a:pPr indent="180340" algn="ctr">
              <a:lnSpc>
                <a:spcPct val="102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709" y="620688"/>
            <a:ext cx="8604566" cy="611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Порода является исторической категорией и в неизменном состоянии вечно существовать не может. Специализация и интенсификация сельскохозяйственного производства, экономическая ситуация различных регионов обостряют межпородную конкуренцию, требуют определенного уровня специализации пород в желательном направлении или убыстряют процесс замены одних пород другими. Создание новых или улучшение существующих пород, новых породных групп, внутрипородных и заводских типов, линий, кроссов и гибридов должно идти в соответствии с требованиями, предъявляемыми промышленной технологии животноводства и экономике.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i="1" dirty="0">
                <a:effectLst/>
                <a:latin typeface="Times New Roman"/>
                <a:ea typeface="Times New Roman"/>
                <a:cs typeface="Times New Roman"/>
              </a:rPr>
              <a:t>На изменение пород и породообразовательных процессов оказывают влияние многие факторы. К основным из них относятся социально-экономический,  природно-географический и тренинг.</a:t>
            </a: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9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6672"/>
            <a:ext cx="8424936" cy="520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97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Лекция 1</a:t>
            </a:r>
          </a:p>
          <a:p>
            <a:pPr indent="180340" algn="ctr">
              <a:lnSpc>
                <a:spcPct val="97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Введение, происхождение и эволюция с.-х. животных, учение о породе.</a:t>
            </a:r>
          </a:p>
          <a:p>
            <a:pPr indent="180340" algn="ctr">
              <a:lnSpc>
                <a:spcPct val="97000"/>
              </a:lnSpc>
              <a:spcAft>
                <a:spcPts val="0"/>
              </a:spcAft>
            </a:pPr>
            <a:endParaRPr lang="ru-RU" sz="2400" b="1" dirty="0">
              <a:latin typeface="Times New Roman"/>
              <a:ea typeface="Times New Roman"/>
              <a:cs typeface="Times New Roman"/>
            </a:endParaRPr>
          </a:p>
          <a:p>
            <a:pPr indent="180340" algn="ctr">
              <a:lnSpc>
                <a:spcPct val="97000"/>
              </a:lnSpc>
              <a:spcAft>
                <a:spcPts val="0"/>
              </a:spcAft>
            </a:pPr>
            <a:r>
              <a:rPr lang="ru-RU" sz="2400" b="1" dirty="0">
                <a:latin typeface="Times New Roman"/>
                <a:ea typeface="Times New Roman"/>
                <a:cs typeface="Times New Roman"/>
              </a:rPr>
              <a:t>План лекции</a:t>
            </a: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latin typeface="Times New Roman"/>
                <a:ea typeface="Times New Roman"/>
              </a:rPr>
              <a:t> Разведение с.-х. животных, цели и задачи </a:t>
            </a: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latin typeface="Times New Roman"/>
                <a:ea typeface="Times New Roman"/>
              </a:rPr>
              <a:t> </a:t>
            </a:r>
            <a:r>
              <a:rPr lang="ru-RU" sz="2400" b="1" dirty="0">
                <a:latin typeface="Times New Roman"/>
                <a:ea typeface="Times New Roman"/>
                <a:cs typeface="Times New Roman"/>
              </a:rPr>
              <a:t>Происхождение и эволюция с.-х. животных</a:t>
            </a:r>
            <a:endParaRPr lang="ru-RU" sz="2400" b="1" dirty="0">
              <a:latin typeface="Times New Roman"/>
              <a:ea typeface="Times New Roman"/>
            </a:endParaRP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latin typeface="Times New Roman"/>
                <a:ea typeface="Times New Roman"/>
              </a:rPr>
              <a:t> Понятие о </a:t>
            </a: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породе</a:t>
            </a: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effectLst/>
                <a:latin typeface="Times New Roman"/>
                <a:ea typeface="Times New Roman"/>
              </a:rPr>
              <a:t> Основные признаки и особенности породы</a:t>
            </a: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 Генеалогическая и селекционная структура породы</a:t>
            </a:r>
          </a:p>
          <a:p>
            <a:pPr indent="180340">
              <a:lnSpc>
                <a:spcPct val="97000"/>
              </a:lnSpc>
              <a:spcAft>
                <a:spcPts val="0"/>
              </a:spcAft>
              <a:buAutoNum type="arabicPeriod"/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 Основные факторы породообразовательного </a:t>
            </a:r>
            <a:endParaRPr lang="ru-RU" dirty="0">
              <a:ea typeface="Calibri"/>
              <a:cs typeface="Times New Roman"/>
            </a:endParaRPr>
          </a:p>
          <a:p>
            <a:pPr marL="342900" indent="377825" algn="just">
              <a:lnSpc>
                <a:spcPct val="102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/>
                <a:ea typeface="Times New Roman"/>
                <a:cs typeface="Times New Roman"/>
              </a:rPr>
              <a:t>процесса и изменения пород</a:t>
            </a:r>
            <a:endParaRPr lang="ru-RU" dirty="0">
              <a:ea typeface="Calibri"/>
              <a:cs typeface="Times New Roman"/>
            </a:endParaRP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Самостоятельно акклиматизация пород, классификации пород. 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26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FB86-624D-5968-27BB-D219A9DA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/>
                <a:ea typeface="Times New Roman"/>
              </a:rPr>
              <a:t>Разведение с.-х. животных,</a:t>
            </a:r>
            <a:br>
              <a:rPr lang="ru-RU" sz="4400" b="1" dirty="0">
                <a:latin typeface="Times New Roman"/>
                <a:ea typeface="Times New Roman"/>
              </a:rPr>
            </a:br>
            <a:r>
              <a:rPr lang="ru-RU" sz="4400" b="1" dirty="0">
                <a:latin typeface="Times New Roman"/>
                <a:ea typeface="Times New Roman"/>
              </a:rPr>
              <a:t> 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A2761-8528-9508-1F33-A46F6EFC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Разведение сельскохозяйственных животных, как наука, занимается вопросами разработки новых и совершенствования существующих методов повышения продуктивного потенциала животных; снижения себестоимости и улучшения качества продукции (жирномолочности,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белковомолочности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вкусовых качеств мяса и др.); увеличения плодовитости, крепости конституции; приспособленности к новым технологиям; продление сроков использования животных; лучшего использования корма животными; моделирования селекционного процесса с использованием ЭВМ и др.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Разведение сельскохозяйственных животных используют достижения общей и частной генетики, зоологии, физиологии, биохимии, цитологии, биологической статистики, информатики, биотехнологии и экономики.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9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34B896-F3F3-3051-3D35-0636CC9A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b="1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Целью</a:t>
            </a:r>
            <a:r>
              <a:rPr lang="ru-RU" sz="2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изучения дисциплины «Разведение сельскохозяйственных животных» является приобретение теоретических знаний и практических навыков по созданию и совершенствованию новых, более продуктивных и экономически выгодных пород, типов, линий, кроссов и гибридов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сельскохозяйственных</a:t>
            </a:r>
            <a:r>
              <a:rPr lang="ru-RU" sz="2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животных, пригодных для современных прогрессивных технологий животноводства; освоение студентами общих принципов организации племенного дела, изучение методики составления перспективных планов племенной работы в племенных предприятиях с применением программных средств на ЭВМ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432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2A06D9-CEB3-79BB-F2D8-56FFFE91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1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задачи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учебной дисциплины входит изучение проблем происхождения и эволюции животных, учения о породе и ее структурных элементах, формирование хозяйственно полезных признаков животных в онтогенезе, методов оценки фенотипа (экстерьера, интерьера, конституции, развития и продуктивности животных); методов оценки наследственных качеств (генотипа); целенаправленного отбора, подбора и выведения новых пород, типов, линий и гибридов.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24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ru-RU" sz="2200" b="1" dirty="0"/>
            </a:br>
            <a:br>
              <a:rPr lang="ru-RU" sz="2200" b="1" dirty="0"/>
            </a:br>
            <a:r>
              <a:rPr lang="ru-RU" sz="2200" b="1" dirty="0"/>
              <a:t>2. </a:t>
            </a:r>
            <a:r>
              <a:rPr lang="ru-RU" sz="2700" b="1" dirty="0">
                <a:latin typeface="Times New Roman" pitchFamily="18" charset="0"/>
                <a:ea typeface="+mn-ea"/>
                <a:cs typeface="Times New Roman" pitchFamily="18" charset="0"/>
              </a:rPr>
              <a:t>Одомашнивание животных как процесс</a:t>
            </a:r>
            <a:br>
              <a:rPr lang="ru-RU" sz="27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700" b="1" dirty="0">
                <a:latin typeface="Times New Roman" pitchFamily="18" charset="0"/>
                <a:ea typeface="+mn-ea"/>
                <a:cs typeface="Times New Roman" pitchFamily="18" charset="0"/>
              </a:rPr>
              <a:t> целенаправленной деятельности человека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Одомашненными животными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называют животных, выведенных трудом человека и полезных для производственной деятельности, находящихся в зависимости от условий, создаваемых человеком, способных размножаться и подвергаться искусственному отбору и подбору из поколения в поколение  (крупный рогатый скот, свиньи, овцы, лошади, козы, кролики, куры, индейки, утки, гуси, цесарки, перепела и др. )</a:t>
            </a:r>
          </a:p>
          <a:p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Домашними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называют животных, выведенных трудом человека для выполнения ряда других действий, которые непосильны и недоступны человеку  (любительское животноводство, для производственных нужд и.т.д.) и не связаны с получением сельскохозяйственной продукции (Это некоторые породы почтовых и декоративных голубей, собак, кошек, канарейки, декоративные куры, мыши, морские свинки, крысы и т.д. )</a:t>
            </a:r>
          </a:p>
          <a:p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Прирученным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называют животных, взятые из среды их естественного обитания путем отлова молодых особей. Они, как правило, не размножаются в условиях искусственного разведения. К группе прирученных животных относят слонов, гепардов, соколов и др.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77579" y="263404"/>
            <a:ext cx="2311595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97000"/>
              </a:lnSpc>
            </a:pPr>
            <a:r>
              <a:rPr lang="ru-RU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3. Понятие о породе.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1270" y="908720"/>
            <a:ext cx="7992888" cy="5299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97000"/>
              </a:lnSpc>
              <a:spcAft>
                <a:spcPts val="0"/>
              </a:spcAft>
            </a:pPr>
            <a:r>
              <a:rPr lang="ru-RU" sz="2000" i="1" dirty="0">
                <a:effectLst/>
                <a:latin typeface="Times New Roman"/>
                <a:ea typeface="Times New Roman"/>
                <a:cs typeface="Times New Roman"/>
              </a:rPr>
              <a:t>Породы образовались путем длительного, вначале бессознательного, а со временем более целеустремленного методического отбора, подбора, направленного выращивания ремонтного молодняка в сочетании с естественным ходом эволюции и с учетом социально-экономических потребностей общества. </a:t>
            </a:r>
          </a:p>
          <a:p>
            <a:pPr indent="180340" algn="just">
              <a:lnSpc>
                <a:spcPct val="97000"/>
              </a:lnSpc>
              <a:spcAft>
                <a:spcPts val="0"/>
              </a:spcAft>
            </a:pPr>
            <a:endParaRPr lang="ru-RU" sz="2000" i="1" dirty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lnSpc>
                <a:spcPct val="97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/>
                <a:ea typeface="Times New Roman"/>
                <a:cs typeface="Times New Roman"/>
              </a:rPr>
              <a:t>Следовательно, наличие пород одомашненных животных является основным их отличием от диких предков. Среди диких животных пород нет. Таким образом, порода есть итог эволюции одомашненных животных под действием искусственного и естественного отбора, улучшения кормления и технологии содержания.</a:t>
            </a:r>
          </a:p>
          <a:p>
            <a:pPr indent="180340" algn="just">
              <a:lnSpc>
                <a:spcPct val="97000"/>
              </a:lnSpc>
              <a:spcAft>
                <a:spcPts val="0"/>
              </a:spcAft>
            </a:pPr>
            <a:endParaRPr lang="ru-RU" sz="1600" dirty="0">
              <a:latin typeface="Times New Roman"/>
              <a:ea typeface="Calibri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000" i="1" dirty="0">
                <a:effectLst/>
                <a:latin typeface="Times New Roman"/>
                <a:ea typeface="Times New Roman"/>
                <a:cs typeface="Times New Roman"/>
              </a:rPr>
              <a:t>Породы сельскохозяйственных животных являются основным средством производства, т.е. определяющим фактором производительности и себестоимости получаемой продукции животноводства.</a:t>
            </a:r>
            <a:endParaRPr lang="ru-RU" sz="1600" dirty="0">
              <a:ea typeface="Calibri"/>
              <a:cs typeface="Times New Roman"/>
            </a:endParaRPr>
          </a:p>
          <a:p>
            <a:pPr indent="180340" algn="just">
              <a:lnSpc>
                <a:spcPct val="97000"/>
              </a:lnSpc>
              <a:spcAft>
                <a:spcPts val="0"/>
              </a:spcAft>
            </a:pP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37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303" y="116632"/>
            <a:ext cx="8496944" cy="698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В настоящее время </a:t>
            </a:r>
            <a:r>
              <a:rPr lang="ru-RU" sz="2400" b="1" i="1" dirty="0">
                <a:effectLst/>
                <a:latin typeface="Times New Roman"/>
                <a:ea typeface="Times New Roman"/>
                <a:cs typeface="Times New Roman"/>
              </a:rPr>
              <a:t>под породой следует понимать качественно своеобразную, достаточно многочисленную, целостную группу животных одного вида, созданную творческим трудом человека, имеющую общую историю развития, характеризующуюся специфическими морфологическими и хозяйственно полезными свойствам и типом телосложения, которые передаются по наследству, и имеющую в своей структуре необходимое количество линий (кроссов), позволяющих избежать бессистемного родственного разведения.</a:t>
            </a: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dirty="0">
                <a:effectLst/>
                <a:latin typeface="Times New Roman"/>
                <a:ea typeface="Times New Roman"/>
              </a:rPr>
              <a:t>Порода как средство производства – категория не вечная. Она может исчезать и вновь создаваться или изменяться путем планомерной  деятельности человека в определенных хозяйственных и природных условиях под воздействием отбора, подбора и направленного выращивания ремонтного молодняка.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89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675169"/>
            <a:ext cx="7848872" cy="5586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400" i="1" dirty="0">
                <a:effectLst/>
                <a:latin typeface="Times New Roman"/>
                <a:ea typeface="Times New Roman"/>
                <a:cs typeface="Times New Roman"/>
              </a:rPr>
              <a:t>Следует особо подчеркнуть, что без непрерывного целенаправленного воздействия человека на повышение племенных и продуктивных качеств породы, как бы постоянна она ни была и какой бы наследственностью ни отличалась, она “выродится”, потеряет свои особенности, перестанет быть породой. </a:t>
            </a: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/>
                <a:ea typeface="Times New Roman"/>
                <a:cs typeface="Times New Roman"/>
              </a:rPr>
              <a:t>Так, лошадь арабского корня, попав в Америку, не подвергаясь дальнейшему воздействию со стороны человека, одичала, перестала быть породной и дала начало мустангам. Еще Ч. Дарвин указывал, что все высокопродуктивные породы быстро вырождаются, если их содержат не в надлежащих условиях и не применяют к ним тщательного и постоянного отбора.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876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2139</Words>
  <Application>Microsoft Office PowerPoint</Application>
  <PresentationFormat>Экран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Microsoft Sans Serif</vt:lpstr>
      <vt:lpstr>Times New Roman</vt:lpstr>
      <vt:lpstr>Тема Office</vt:lpstr>
      <vt:lpstr>Презентация PowerPoint</vt:lpstr>
      <vt:lpstr>Презентация PowerPoint</vt:lpstr>
      <vt:lpstr>Разведение с.-х. животных,  цели и задачи</vt:lpstr>
      <vt:lpstr>Презентация PowerPoint</vt:lpstr>
      <vt:lpstr>Презентация PowerPoint</vt:lpstr>
      <vt:lpstr>  2. Одомашнивание животных как процесс  целенаправленной деятельности человека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PAVLOVA</dc:creator>
  <cp:lastModifiedBy>Пользователь</cp:lastModifiedBy>
  <cp:revision>22</cp:revision>
  <dcterms:created xsi:type="dcterms:W3CDTF">2016-09-05T17:34:04Z</dcterms:created>
  <dcterms:modified xsi:type="dcterms:W3CDTF">2022-09-11T19:25:20Z</dcterms:modified>
</cp:coreProperties>
</file>