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3" r:id="rId5"/>
    <p:sldId id="274" r:id="rId6"/>
    <p:sldId id="271" r:id="rId7"/>
    <p:sldId id="258" r:id="rId8"/>
    <p:sldId id="259" r:id="rId9"/>
    <p:sldId id="260" r:id="rId10"/>
    <p:sldId id="275" r:id="rId11"/>
    <p:sldId id="261" r:id="rId12"/>
    <p:sldId id="262" r:id="rId13"/>
    <p:sldId id="263" r:id="rId14"/>
    <p:sldId id="264" r:id="rId15"/>
    <p:sldId id="265" r:id="rId16"/>
    <p:sldId id="266" r:id="rId17"/>
    <p:sldId id="267" r:id="rId18"/>
    <p:sldId id="269" r:id="rId19"/>
    <p:sldId id="276" r:id="rId20"/>
    <p:sldId id="277" r:id="rId21"/>
    <p:sldId id="270" r:id="rId22"/>
    <p:sldId id="278" r:id="rId23"/>
    <p:sldId id="279"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411811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32466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364616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103251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297768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351624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415547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19059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57923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407638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5E72D70-F0DA-4EDC-8838-7EDBADD839CC}" type="datetimeFigureOut">
              <a:rPr lang="ru-RU" smtClean="0"/>
              <a:pPr/>
              <a:t>14.03.2023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85925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72D70-F0DA-4EDC-8838-7EDBADD839CC}" type="datetimeFigureOut">
              <a:rPr lang="ru-RU" smtClean="0"/>
              <a:pPr/>
              <a:t>14.03.2023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F34E5-F9B4-4854-9A31-44E95E6E9B31}" type="slidenum">
              <a:rPr lang="ru-RU" smtClean="0"/>
              <a:pPr/>
              <a:t>‹#›</a:t>
            </a:fld>
            <a:endParaRPr lang="ru-RU"/>
          </a:p>
        </p:txBody>
      </p:sp>
    </p:spTree>
    <p:extLst>
      <p:ext uri="{BB962C8B-B14F-4D97-AF65-F5344CB8AC3E}">
        <p14:creationId xmlns:p14="http://schemas.microsoft.com/office/powerpoint/2010/main" xmlns="" val="150341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99592" y="1166843"/>
            <a:ext cx="7416824" cy="3108543"/>
          </a:xfrm>
          <a:prstGeom prst="rect">
            <a:avLst/>
          </a:prstGeom>
        </p:spPr>
        <p:txBody>
          <a:bodyPr wrap="square">
            <a:spAutoFit/>
          </a:bodyPr>
          <a:lstStyle/>
          <a:p>
            <a:pPr lvl="0" algn="ctr">
              <a:spcAft>
                <a:spcPts val="0"/>
              </a:spcAft>
            </a:pPr>
            <a:r>
              <a:rPr lang="ru-RU" dirty="0">
                <a:effectLst/>
                <a:latin typeface="Times New Roman"/>
                <a:ea typeface="Times New Roman"/>
              </a:rPr>
              <a:t>Литература</a:t>
            </a:r>
          </a:p>
          <a:p>
            <a:pPr lvl="0" algn="ctr">
              <a:spcAft>
                <a:spcPts val="0"/>
              </a:spcAft>
            </a:pPr>
            <a:endParaRPr lang="ru-RU" dirty="0">
              <a:effectLst/>
              <a:latin typeface="Times New Roman"/>
              <a:ea typeface="Times New Roman"/>
            </a:endParaRPr>
          </a:p>
          <a:p>
            <a:pPr marL="342900" lvl="0" indent="-342900" algn="just">
              <a:spcAft>
                <a:spcPts val="0"/>
              </a:spcAft>
              <a:buFont typeface="+mj-lt"/>
              <a:buAutoNum type="arabicPeriod"/>
            </a:pPr>
            <a:r>
              <a:rPr lang="ru-RU" dirty="0">
                <a:effectLst/>
                <a:latin typeface="Times New Roman"/>
                <a:ea typeface="Times New Roman"/>
              </a:rPr>
              <a:t>Красота, В. Ф. Разведение сельскохозяйственных животных : учебник для студентов вузов по специальности "Зоотехния" / В. Ф. Красота, Т. Г. Джапаридзе, Н. М. Костомахин ; ред. Е. В. Мухортова. – 5-е изд., </a:t>
            </a:r>
            <a:r>
              <a:rPr lang="ru-RU" dirty="0" err="1">
                <a:effectLst/>
                <a:latin typeface="Times New Roman"/>
                <a:ea typeface="Times New Roman"/>
              </a:rPr>
              <a:t>перераб</a:t>
            </a:r>
            <a:r>
              <a:rPr lang="ru-RU" dirty="0">
                <a:effectLst/>
                <a:latin typeface="Times New Roman"/>
                <a:ea typeface="Times New Roman"/>
              </a:rPr>
              <a:t>. и доп. – Москва : </a:t>
            </a:r>
            <a:r>
              <a:rPr lang="ru-RU" dirty="0" err="1">
                <a:effectLst/>
                <a:latin typeface="Times New Roman"/>
                <a:ea typeface="Times New Roman"/>
              </a:rPr>
              <a:t>КолосС</a:t>
            </a:r>
            <a:r>
              <a:rPr lang="ru-RU" dirty="0">
                <a:effectLst/>
                <a:latin typeface="Times New Roman"/>
                <a:ea typeface="Times New Roman"/>
              </a:rPr>
              <a:t>, 2005. – 424 с. </a:t>
            </a:r>
          </a:p>
          <a:p>
            <a:pPr marL="342900" lvl="0" indent="-342900" algn="just">
              <a:spcAft>
                <a:spcPts val="0"/>
              </a:spcAft>
              <a:buFont typeface="+mj-lt"/>
              <a:buAutoNum type="arabicPeriod"/>
            </a:pPr>
            <a:endParaRPr lang="ru-RU" sz="1600" dirty="0">
              <a:effectLst/>
              <a:latin typeface="Times New Roman"/>
              <a:ea typeface="Times New Roman"/>
            </a:endParaRPr>
          </a:p>
          <a:p>
            <a:pPr marL="342900" lvl="0" indent="-342900" algn="just">
              <a:spcAft>
                <a:spcPts val="0"/>
              </a:spcAft>
              <a:buFont typeface="+mj-lt"/>
              <a:buAutoNum type="arabicPeriod"/>
            </a:pPr>
            <a:r>
              <a:rPr lang="ru-RU" dirty="0">
                <a:effectLst/>
                <a:latin typeface="Times New Roman"/>
                <a:ea typeface="Times New Roman"/>
              </a:rPr>
              <a:t>Караба, В. И. Разведение сельскохозяйственных животных : учебное пособие для студентов вузов по специальности "Зоотехния" / В. И. Караба, В. В. </a:t>
            </a:r>
            <a:r>
              <a:rPr lang="ru-RU" dirty="0" err="1">
                <a:effectLst/>
                <a:latin typeface="Times New Roman"/>
                <a:ea typeface="Times New Roman"/>
              </a:rPr>
              <a:t>Пилько</a:t>
            </a:r>
            <a:r>
              <a:rPr lang="ru-RU" dirty="0">
                <a:effectLst/>
                <a:latin typeface="Times New Roman"/>
                <a:ea typeface="Times New Roman"/>
              </a:rPr>
              <a:t>, В. М. Борисов ; Белорусская государственная сельскохозяйственная академия. – Горки : УО БГСХА, 2005. – 368 с. </a:t>
            </a:r>
            <a:endParaRPr lang="ru-RU" sz="1600" dirty="0">
              <a:effectLst/>
              <a:latin typeface="Times New Roman"/>
              <a:ea typeface="Times New Roman"/>
            </a:endParaRPr>
          </a:p>
        </p:txBody>
      </p:sp>
    </p:spTree>
    <p:extLst>
      <p:ext uri="{BB962C8B-B14F-4D97-AF65-F5344CB8AC3E}">
        <p14:creationId xmlns:p14="http://schemas.microsoft.com/office/powerpoint/2010/main" xmlns="" val="783877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675169"/>
            <a:ext cx="7848872" cy="430887"/>
          </a:xfrm>
          <a:prstGeom prst="rect">
            <a:avLst/>
          </a:prstGeom>
        </p:spPr>
        <p:txBody>
          <a:bodyPr wrap="square">
            <a:spAutoFit/>
          </a:bodyPr>
          <a:lstStyle/>
          <a:p>
            <a:pPr indent="457200" algn="just"/>
            <a:endParaRPr lang="ru-RU" sz="2200" dirty="0">
              <a:ea typeface="Calibri"/>
              <a:cs typeface="Times New Roman"/>
            </a:endParaRPr>
          </a:p>
        </p:txBody>
      </p:sp>
      <p:sp>
        <p:nvSpPr>
          <p:cNvPr id="4" name="TextBox 3">
            <a:extLst>
              <a:ext uri="{FF2B5EF4-FFF2-40B4-BE49-F238E27FC236}">
                <a16:creationId xmlns:a16="http://schemas.microsoft.com/office/drawing/2014/main" xmlns="" id="{9D75DA6B-0802-1618-6E2E-6F5A922C3636}"/>
              </a:ext>
            </a:extLst>
          </p:cNvPr>
          <p:cNvSpPr txBox="1"/>
          <p:nvPr/>
        </p:nvSpPr>
        <p:spPr>
          <a:xfrm>
            <a:off x="1115616" y="476803"/>
            <a:ext cx="7416824" cy="6370975"/>
          </a:xfrm>
          <a:prstGeom prst="rect">
            <a:avLst/>
          </a:prstGeom>
          <a:noFill/>
        </p:spPr>
        <p:txBody>
          <a:bodyPr wrap="square">
            <a:spAutoFit/>
          </a:bodyPr>
          <a:lstStyle/>
          <a:p>
            <a:pPr indent="457200" algn="just"/>
            <a:r>
              <a:rPr lang="ru-RU" sz="2400" dirty="0">
                <a:effectLst/>
                <a:latin typeface="Times New Roman" panose="02020603050405020304" pitchFamily="18" charset="0"/>
                <a:ea typeface="Times New Roman" panose="02020603050405020304" pitchFamily="18" charset="0"/>
              </a:rPr>
              <a:t>В настоящее время </a:t>
            </a:r>
            <a:r>
              <a:rPr lang="ru-RU" sz="2400" b="1" dirty="0">
                <a:effectLst/>
                <a:latin typeface="Times New Roman" panose="02020603050405020304" pitchFamily="18" charset="0"/>
                <a:ea typeface="Times New Roman" panose="02020603050405020304" pitchFamily="18" charset="0"/>
              </a:rPr>
              <a:t>под онтогенезом или индивидуальным развитием животных следует понимать закономерный, эволюционно сложившийся процесс количественных и качественных изменений в строении и функциях организма, происходящий в нем от зачатия до смерти при постоянном взаимодействии генотипа и условий жизни.</a:t>
            </a:r>
            <a:endParaRPr lang="ru-RU" sz="2400" dirty="0">
              <a:effectLst/>
              <a:latin typeface="Times New Roman" panose="02020603050405020304" pitchFamily="18" charset="0"/>
              <a:ea typeface="Times New Roman" panose="02020603050405020304" pitchFamily="18" charset="0"/>
            </a:endParaRPr>
          </a:p>
          <a:p>
            <a:pPr indent="457200" algn="just"/>
            <a:r>
              <a:rPr lang="ru-RU" sz="2400" dirty="0">
                <a:effectLst/>
                <a:latin typeface="Times New Roman" panose="02020603050405020304" pitchFamily="18" charset="0"/>
                <a:ea typeface="Times New Roman" panose="02020603050405020304" pitchFamily="18" charset="0"/>
              </a:rPr>
              <a:t>К условиям жизни относят те элементы внешней среды, без которых невозможны развитие и жизнь животных. Условия внешней среды включают: корма, воду, воздух (их химический состав и физические свойства), температуру, влажность, микроклимат помещений, а также почву, климат, рельеф, микрофлору пищеварительного тракта, возбудителей различных заболеваний, хищников и т.д.</a:t>
            </a:r>
          </a:p>
          <a:p>
            <a:pPr marL="457200" indent="457200" algn="just"/>
            <a:r>
              <a:rPr lang="ru-RU" sz="2400" b="1" dirty="0">
                <a:effectLst/>
                <a:latin typeface="Times New Roman" panose="02020603050405020304" pitchFamily="18" charset="0"/>
                <a:ea typeface="Times New Roman" panose="02020603050405020304" pitchFamily="18" charset="0"/>
              </a:rPr>
              <a:t> </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63746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64532" y="93691"/>
            <a:ext cx="7488831" cy="400110"/>
          </a:xfrm>
          <a:prstGeom prst="rect">
            <a:avLst/>
          </a:prstGeom>
        </p:spPr>
        <p:txBody>
          <a:bodyPr wrap="square">
            <a:spAutoFit/>
          </a:bodyPr>
          <a:lstStyle/>
          <a:p>
            <a:pPr indent="457200" algn="ctr"/>
            <a:r>
              <a:rPr lang="ru-RU" sz="2000" b="1" dirty="0">
                <a:effectLst/>
                <a:latin typeface="Times New Roman" panose="02020603050405020304" pitchFamily="18" charset="0"/>
                <a:ea typeface="Times New Roman" panose="02020603050405020304" pitchFamily="18" charset="0"/>
              </a:rPr>
              <a:t>3.   Основные закономерности онтогенеза</a:t>
            </a:r>
            <a:endParaRPr lang="ru-RU" sz="2000" dirty="0">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467544" y="505510"/>
            <a:ext cx="8208912" cy="5911362"/>
          </a:xfrm>
          <a:prstGeom prst="rect">
            <a:avLst/>
          </a:prstGeom>
        </p:spPr>
        <p:txBody>
          <a:bodyPr wrap="square">
            <a:spAutoFit/>
          </a:bodyPr>
          <a:lstStyle/>
          <a:p>
            <a:pPr indent="457200" algn="just"/>
            <a:r>
              <a:rPr lang="ru-RU" sz="2400" dirty="0">
                <a:effectLst/>
                <a:latin typeface="Times New Roman" panose="02020603050405020304" pitchFamily="18" charset="0"/>
                <a:ea typeface="Times New Roman" panose="02020603050405020304" pitchFamily="18" charset="0"/>
              </a:rPr>
              <a:t>Для сознательного управления индивидуальным развитием молодняка животных в направлении формирования у них желательных свойств зооинженеру необходимо знание общих закономерностей онтогенеза, главными из которых являются </a:t>
            </a:r>
            <a:r>
              <a:rPr lang="ru-RU" sz="2400" b="1" dirty="0">
                <a:effectLst/>
                <a:latin typeface="Times New Roman" panose="02020603050405020304" pitchFamily="18" charset="0"/>
                <a:ea typeface="Times New Roman" panose="02020603050405020304" pitchFamily="18" charset="0"/>
              </a:rPr>
              <a:t>неравномерность, периодичность и ритмичность</a:t>
            </a:r>
            <a:r>
              <a:rPr lang="ru-RU" sz="2400" dirty="0">
                <a:effectLst/>
                <a:latin typeface="Times New Roman" panose="02020603050405020304" pitchFamily="18" charset="0"/>
                <a:ea typeface="Times New Roman" panose="02020603050405020304" pitchFamily="18" charset="0"/>
              </a:rPr>
              <a:t>.</a:t>
            </a:r>
          </a:p>
          <a:p>
            <a:pPr indent="457200" algn="just"/>
            <a:r>
              <a:rPr lang="ru-RU" sz="2400" b="1" dirty="0">
                <a:effectLst/>
                <a:latin typeface="Times New Roman" panose="02020603050405020304" pitchFamily="18" charset="0"/>
                <a:ea typeface="Times New Roman" panose="02020603050405020304" pitchFamily="18" charset="0"/>
              </a:rPr>
              <a:t>Неравномерность индивидуального развития. </a:t>
            </a:r>
            <a:r>
              <a:rPr lang="ru-RU" sz="2400" dirty="0">
                <a:effectLst/>
                <a:latin typeface="Times New Roman" panose="02020603050405020304" pitchFamily="18" charset="0"/>
                <a:ea typeface="Times New Roman" panose="02020603050405020304" pitchFamily="18" charset="0"/>
              </a:rPr>
              <a:t>Изучение роста животных во все периоды их жизни показало его неравномерность. Выяснилось, что в начале онтогенеза увеличение растущей массы происходит очень медленно, затем убыстряется и к концу роста снова замедляется. Более интенсивное увеличение массы на ранних стадиях развития объясняется тем, что зародыш состоит еще из недифференцированных клеток,  не несущих специальных функций, которые растут быстрее.</a:t>
            </a:r>
          </a:p>
          <a:p>
            <a:pPr indent="180340" algn="just">
              <a:lnSpc>
                <a:spcPct val="105000"/>
              </a:lnSpc>
              <a:spcAft>
                <a:spcPts val="0"/>
              </a:spcAft>
            </a:pPr>
            <a:endParaRPr lang="ru-RU" dirty="0">
              <a:ea typeface="Calibri"/>
              <a:cs typeface="Times New Roman"/>
            </a:endParaRPr>
          </a:p>
        </p:txBody>
      </p:sp>
    </p:spTree>
    <p:extLst>
      <p:ext uri="{BB962C8B-B14F-4D97-AF65-F5344CB8AC3E}">
        <p14:creationId xmlns:p14="http://schemas.microsoft.com/office/powerpoint/2010/main" xmlns="" val="203973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8B7293D-E4B1-5DE7-EDCC-114B8E5DFB46}"/>
              </a:ext>
            </a:extLst>
          </p:cNvPr>
          <p:cNvSpPr txBox="1"/>
          <p:nvPr/>
        </p:nvSpPr>
        <p:spPr>
          <a:xfrm>
            <a:off x="827584" y="338304"/>
            <a:ext cx="7848872" cy="6370975"/>
          </a:xfrm>
          <a:prstGeom prst="rect">
            <a:avLst/>
          </a:prstGeom>
          <a:noFill/>
        </p:spPr>
        <p:txBody>
          <a:bodyPr wrap="square">
            <a:spAutoFit/>
          </a:bodyPr>
          <a:lstStyle/>
          <a:p>
            <a:pPr indent="457200" algn="just">
              <a:lnSpc>
                <a:spcPct val="100000"/>
              </a:lnSpc>
            </a:pPr>
            <a:r>
              <a:rPr lang="ru-RU" sz="2400" dirty="0">
                <a:effectLst/>
                <a:latin typeface="Times New Roman" panose="02020603050405020304" pitchFamily="18" charset="0"/>
                <a:ea typeface="Times New Roman" panose="02020603050405020304" pitchFamily="18" charset="0"/>
              </a:rPr>
              <a:t>Достижение определенной массы и размеров тела взрослого животного определяется их наследственностью. Однако при неблагоприятных условиях внешней среды животные не достигают потенциально возможной массы  или размеров тела. Также под влиянием факторов питания, температуры, гормонов, витаминов, микроэлементов может существенно меняться и скорость роста организма животных.</a:t>
            </a:r>
          </a:p>
          <a:p>
            <a:pPr indent="457200" algn="just"/>
            <a:r>
              <a:rPr lang="ru-RU" sz="2400" dirty="0">
                <a:effectLst/>
                <a:latin typeface="Times New Roman" panose="02020603050405020304" pitchFamily="18" charset="0"/>
                <a:ea typeface="Times New Roman" panose="02020603050405020304" pitchFamily="18" charset="0"/>
              </a:rPr>
              <a:t>Для практики большой интерес представляет скорость роста животных, а не их масса во взрослом состоянии, так как очень немногие из сельскохозяйственных животных (кроме лошадей и молочного скота) доживают до этого возраста и массы взрослого организма. Скорость роста животных тесно связана с оплатой корма привесами, с соотношением между кормом поддерживающим и продуктивным, что важно при выращивании животных на мясо</a:t>
            </a:r>
            <a:r>
              <a:rPr lang="ru-RU"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xmlns="" val="70253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3568" y="840215"/>
            <a:ext cx="8136904" cy="365165"/>
          </a:xfrm>
          <a:prstGeom prst="rect">
            <a:avLst/>
          </a:prstGeom>
        </p:spPr>
        <p:txBody>
          <a:bodyPr wrap="square">
            <a:spAutoFit/>
          </a:bodyPr>
          <a:lstStyle/>
          <a:p>
            <a:pPr indent="180340" algn="just">
              <a:lnSpc>
                <a:spcPct val="102000"/>
              </a:lnSpc>
              <a:spcAft>
                <a:spcPts val="0"/>
              </a:spcAft>
            </a:pPr>
            <a:endParaRPr lang="ru-RU" dirty="0">
              <a:ea typeface="Calibri"/>
              <a:cs typeface="Times New Roman"/>
            </a:endParaRPr>
          </a:p>
        </p:txBody>
      </p:sp>
      <p:sp>
        <p:nvSpPr>
          <p:cNvPr id="4" name="TextBox 3">
            <a:extLst>
              <a:ext uri="{FF2B5EF4-FFF2-40B4-BE49-F238E27FC236}">
                <a16:creationId xmlns:a16="http://schemas.microsoft.com/office/drawing/2014/main" xmlns="" id="{C9B7DF79-413F-F83B-8C45-30EBC5EBBBE6}"/>
              </a:ext>
            </a:extLst>
          </p:cNvPr>
          <p:cNvSpPr txBox="1"/>
          <p:nvPr/>
        </p:nvSpPr>
        <p:spPr>
          <a:xfrm>
            <a:off x="971600" y="1124744"/>
            <a:ext cx="7704856" cy="5499134"/>
          </a:xfrm>
          <a:prstGeom prst="rect">
            <a:avLst/>
          </a:prstGeom>
          <a:noFill/>
        </p:spPr>
        <p:txBody>
          <a:bodyPr wrap="square">
            <a:spAutoFit/>
          </a:bodyPr>
          <a:lstStyle/>
          <a:p>
            <a:pPr indent="457200" algn="just">
              <a:lnSpc>
                <a:spcPct val="104000"/>
              </a:lnSpc>
            </a:pPr>
            <a:r>
              <a:rPr lang="ru-RU" sz="1800" dirty="0">
                <a:effectLst/>
                <a:latin typeface="Times New Roman" panose="02020603050405020304" pitchFamily="18" charset="0"/>
                <a:ea typeface="Times New Roman" panose="02020603050405020304" pitchFamily="18" charset="0"/>
              </a:rPr>
              <a:t> С учетом особенностей роста осевого и периферического скелета, по П.Д. Пшеничному, животных разделяют на три типа: </a:t>
            </a:r>
          </a:p>
          <a:p>
            <a:pPr indent="457200" algn="just">
              <a:lnSpc>
                <a:spcPct val="104000"/>
              </a:lnSpc>
            </a:pPr>
            <a:r>
              <a:rPr lang="ru-RU" sz="1800" b="1" dirty="0">
                <a:effectLst/>
                <a:latin typeface="Times New Roman" panose="02020603050405020304" pitchFamily="18" charset="0"/>
                <a:ea typeface="Times New Roman" panose="02020603050405020304" pitchFamily="18" charset="0"/>
              </a:rPr>
              <a:t>      первый</a:t>
            </a:r>
            <a:r>
              <a:rPr lang="ru-RU" sz="1800" dirty="0">
                <a:effectLst/>
                <a:latin typeface="Times New Roman" panose="02020603050405020304" pitchFamily="18" charset="0"/>
                <a:ea typeface="Times New Roman" panose="02020603050405020304" pitchFamily="18" charset="0"/>
              </a:rPr>
              <a:t> – характеризуется тем, что в эмбриональный период периферический скелет растет быстрее осевого, а в постэмбриональный, наоборот, быстрее начинает расти осевой скелет. К этому типу относятся травоядные (крупный рогатый скот, лошади, овцы);</a:t>
            </a:r>
          </a:p>
          <a:p>
            <a:pPr indent="457200" algn="just">
              <a:lnSpc>
                <a:spcPct val="104000"/>
              </a:lnSpc>
              <a:tabLst>
                <a:tab pos="114300" algn="l"/>
                <a:tab pos="228600" algn="l"/>
              </a:tabLst>
            </a:pPr>
            <a:r>
              <a:rPr lang="ru-RU" sz="1800" b="1" dirty="0">
                <a:effectLst/>
                <a:latin typeface="Times New Roman" panose="02020603050405020304" pitchFamily="18" charset="0"/>
                <a:ea typeface="Times New Roman" panose="02020603050405020304" pitchFamily="18" charset="0"/>
              </a:rPr>
              <a:t>      второй</a:t>
            </a:r>
            <a:r>
              <a:rPr lang="ru-RU" sz="1800" dirty="0">
                <a:effectLst/>
                <a:latin typeface="Times New Roman" panose="02020603050405020304" pitchFamily="18" charset="0"/>
                <a:ea typeface="Times New Roman" panose="02020603050405020304" pitchFamily="18" charset="0"/>
              </a:rPr>
              <a:t> – скорость роста осевого и периферического скелета в эмбриональный и постэмбриональный периоды одинакова. К этому типу относятся свиньи; </a:t>
            </a:r>
          </a:p>
          <a:p>
            <a:pPr indent="457200" algn="just">
              <a:lnSpc>
                <a:spcPct val="102000"/>
              </a:lnSpc>
            </a:pPr>
            <a:r>
              <a:rPr lang="ru-RU" sz="1800" b="1" dirty="0">
                <a:effectLst/>
                <a:latin typeface="Times New Roman" panose="02020603050405020304" pitchFamily="18" charset="0"/>
                <a:ea typeface="Times New Roman" panose="02020603050405020304" pitchFamily="18" charset="0"/>
              </a:rPr>
              <a:t>      третий</a:t>
            </a:r>
            <a:r>
              <a:rPr lang="ru-RU" sz="1800" dirty="0">
                <a:effectLst/>
                <a:latin typeface="Times New Roman" panose="02020603050405020304" pitchFamily="18" charset="0"/>
                <a:ea typeface="Times New Roman" panose="02020603050405020304" pitchFamily="18" charset="0"/>
              </a:rPr>
              <a:t> – отличается тем, что в эмбриональный период рост осевого скелета обгоняет рост периферического, а в </a:t>
            </a:r>
            <a:r>
              <a:rPr lang="ru-RU" sz="1800" dirty="0" err="1">
                <a:effectLst/>
                <a:latin typeface="Times New Roman" panose="02020603050405020304" pitchFamily="18" charset="0"/>
                <a:ea typeface="Times New Roman" panose="02020603050405020304" pitchFamily="18" charset="0"/>
              </a:rPr>
              <a:t>послеутробный</a:t>
            </a:r>
            <a:r>
              <a:rPr lang="ru-RU" sz="1800" dirty="0">
                <a:effectLst/>
                <a:latin typeface="Times New Roman" panose="02020603050405020304" pitchFamily="18" charset="0"/>
                <a:ea typeface="Times New Roman" panose="02020603050405020304" pitchFamily="18" charset="0"/>
              </a:rPr>
              <a:t> период последний преобладает над ростом осевого (кролик, кошка, волк, лисица и др. хищники).</a:t>
            </a:r>
          </a:p>
          <a:p>
            <a:pPr indent="457200" algn="just">
              <a:lnSpc>
                <a:spcPct val="102000"/>
              </a:lnSpc>
            </a:pPr>
            <a:r>
              <a:rPr lang="ru-RU" sz="1800" dirty="0">
                <a:effectLst/>
                <a:latin typeface="Times New Roman" panose="02020603050405020304" pitchFamily="18" charset="0"/>
                <a:ea typeface="Times New Roman" panose="02020603050405020304" pitchFamily="18" charset="0"/>
              </a:rPr>
              <a:t>Таким образом, жвачные животные при рождении имеют длинные конечности и относительно укороченное туловище. Такое соотношение в скорости роста отдельных частей скелета в разные периоды жизни имело огромное значение в эволюции этих животных. В борьбе за существование предки травоядных выживали, тогда когда их новорожденные сразу же могли следовать за матерью.</a:t>
            </a:r>
            <a:endParaRPr lang="ru-RU" dirty="0"/>
          </a:p>
        </p:txBody>
      </p:sp>
    </p:spTree>
    <p:extLst>
      <p:ext uri="{BB962C8B-B14F-4D97-AF65-F5344CB8AC3E}">
        <p14:creationId xmlns:p14="http://schemas.microsoft.com/office/powerpoint/2010/main" xmlns="" val="103697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62A86F4-EAA5-8D49-CF85-8B6ECD872C25}"/>
              </a:ext>
            </a:extLst>
          </p:cNvPr>
          <p:cNvSpPr txBox="1"/>
          <p:nvPr/>
        </p:nvSpPr>
        <p:spPr>
          <a:xfrm>
            <a:off x="539552" y="404664"/>
            <a:ext cx="8136904" cy="5784276"/>
          </a:xfrm>
          <a:prstGeom prst="rect">
            <a:avLst/>
          </a:prstGeom>
          <a:noFill/>
        </p:spPr>
        <p:txBody>
          <a:bodyPr wrap="square">
            <a:spAutoFit/>
          </a:bodyPr>
          <a:lstStyle/>
          <a:p>
            <a:pPr indent="457200" algn="just"/>
            <a:r>
              <a:rPr lang="ru-RU" sz="1800" b="1" dirty="0">
                <a:effectLst/>
                <a:latin typeface="Times New Roman" panose="02020603050405020304" pitchFamily="18" charset="0"/>
                <a:ea typeface="Times New Roman" panose="02020603050405020304" pitchFamily="18" charset="0"/>
              </a:rPr>
              <a:t>Периодичность.</a:t>
            </a:r>
            <a:r>
              <a:rPr lang="ru-RU" sz="1800" dirty="0">
                <a:effectLst/>
                <a:latin typeface="Times New Roman" panose="02020603050405020304" pitchFamily="18" charset="0"/>
                <a:ea typeface="Times New Roman" panose="02020603050405020304" pitchFamily="18" charset="0"/>
              </a:rPr>
              <a:t> В процессе индивидуального развития животных наблюдается определенная периодичность.</a:t>
            </a:r>
          </a:p>
          <a:p>
            <a:pPr indent="457200" algn="just"/>
            <a:r>
              <a:rPr lang="ru-RU" sz="1800" dirty="0">
                <a:effectLst/>
                <a:latin typeface="Times New Roman" panose="02020603050405020304" pitchFamily="18" charset="0"/>
                <a:ea typeface="Times New Roman" panose="02020603050405020304" pitchFamily="18" charset="0"/>
              </a:rPr>
              <a:t>Вся жизнь от оплодотворенной яйцеклетки до взрослого животного, способного к размножению и продуцированию, состоит из двух периодов: внутриутробного и </a:t>
            </a:r>
            <a:r>
              <a:rPr lang="ru-RU" sz="1800" dirty="0" err="1">
                <a:effectLst/>
                <a:latin typeface="Times New Roman" panose="02020603050405020304" pitchFamily="18" charset="0"/>
                <a:ea typeface="Times New Roman" panose="02020603050405020304" pitchFamily="18" charset="0"/>
              </a:rPr>
              <a:t>послеутробного</a:t>
            </a:r>
            <a:r>
              <a:rPr lang="ru-RU" sz="1800" dirty="0">
                <a:effectLst/>
                <a:latin typeface="Times New Roman" panose="02020603050405020304" pitchFamily="18" charset="0"/>
                <a:ea typeface="Times New Roman" panose="02020603050405020304" pitchFamily="18" charset="0"/>
              </a:rPr>
              <a:t>.</a:t>
            </a:r>
          </a:p>
          <a:p>
            <a:pPr indent="457200" algn="just">
              <a:lnSpc>
                <a:spcPct val="97000"/>
              </a:lnSpc>
            </a:pPr>
            <a:r>
              <a:rPr lang="ru-RU" sz="1800" dirty="0">
                <a:effectLst/>
                <a:latin typeface="Times New Roman" panose="02020603050405020304" pitchFamily="18" charset="0"/>
                <a:ea typeface="Times New Roman" panose="02020603050405020304" pitchFamily="18" charset="0"/>
              </a:rPr>
              <a:t>По данным  П.Д. Пшеничного, в течение первых двух фаз утробного развития процессы формирования организма преобладают над процессами роста, в течение третьей – процессы роста массы тела преобладают над качественными морфологическими изменениями.</a:t>
            </a:r>
          </a:p>
          <a:p>
            <a:pPr indent="457200" algn="just">
              <a:lnSpc>
                <a:spcPct val="97000"/>
              </a:lnSpc>
            </a:pPr>
            <a:r>
              <a:rPr lang="ru-RU" sz="1800" dirty="0">
                <a:effectLst/>
                <a:latin typeface="Times New Roman" panose="02020603050405020304" pitchFamily="18" charset="0"/>
                <a:ea typeface="Times New Roman" panose="02020603050405020304" pitchFamily="18" charset="0"/>
              </a:rPr>
              <a:t>Особенности прохождения внутриутробного развития животного обусловлены сложной взаимосвязью плода и материнского организма.</a:t>
            </a:r>
          </a:p>
          <a:p>
            <a:pPr indent="457200" algn="just">
              <a:lnSpc>
                <a:spcPct val="97000"/>
              </a:lnSpc>
            </a:pPr>
            <a:r>
              <a:rPr lang="ru-RU" sz="1800" dirty="0">
                <a:effectLst/>
                <a:latin typeface="Times New Roman" panose="02020603050405020304" pitchFamily="18" charset="0"/>
                <a:ea typeface="Times New Roman" panose="02020603050405020304" pitchFamily="18" charset="0"/>
              </a:rPr>
              <a:t> Эта связь осуществляется через плаценту, которая является органом, обеспечивающим обмен веществ между матерью и развивающимся в ее теле плодом, а также дыхание, питание и выделение продуктов обмена. Размеры плаценты и площадь </a:t>
            </a:r>
            <a:r>
              <a:rPr lang="ru-RU" sz="1800" dirty="0" err="1">
                <a:effectLst/>
                <a:latin typeface="Times New Roman" panose="02020603050405020304" pitchFamily="18" charset="0"/>
                <a:ea typeface="Times New Roman" panose="02020603050405020304" pitchFamily="18" charset="0"/>
              </a:rPr>
              <a:t>котиледонного</a:t>
            </a:r>
            <a:r>
              <a:rPr lang="ru-RU" sz="1800" dirty="0">
                <a:effectLst/>
                <a:latin typeface="Times New Roman" panose="02020603050405020304" pitchFamily="18" charset="0"/>
                <a:ea typeface="Times New Roman" panose="02020603050405020304" pitchFamily="18" charset="0"/>
              </a:rPr>
              <a:t> аппарата определяют размеры и жизнедеятельность новорожденных животных.</a:t>
            </a:r>
          </a:p>
          <a:p>
            <a:pPr indent="457200" algn="just">
              <a:lnSpc>
                <a:spcPct val="97000"/>
              </a:lnSpc>
            </a:pPr>
            <a:r>
              <a:rPr lang="ru-RU" sz="1800" dirty="0">
                <a:effectLst/>
                <a:latin typeface="Times New Roman" panose="02020603050405020304" pitchFamily="18" charset="0"/>
                <a:ea typeface="Times New Roman" panose="02020603050405020304" pitchFamily="18" charset="0"/>
              </a:rPr>
              <a:t>Сроки прохождения различных фаз утробного развития зависят от породных и индивидуальных наследственных особенностей, ряда других условий (состояния организма матери, условий ее питания и др.), относительны и могут меняться.</a:t>
            </a:r>
          </a:p>
          <a:p>
            <a:pPr indent="457200" algn="just"/>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37099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548680"/>
            <a:ext cx="8424936" cy="6097631"/>
          </a:xfrm>
          <a:prstGeom prst="rect">
            <a:avLst/>
          </a:prstGeom>
        </p:spPr>
        <p:txBody>
          <a:bodyPr wrap="square">
            <a:spAutoFit/>
          </a:bodyPr>
          <a:lstStyle/>
          <a:p>
            <a:pPr indent="457200" algn="just">
              <a:lnSpc>
                <a:spcPct val="102000"/>
              </a:lnSpc>
            </a:pPr>
            <a:r>
              <a:rPr lang="ru-RU" sz="2400" dirty="0">
                <a:effectLst/>
                <a:latin typeface="Times New Roman" panose="02020603050405020304" pitchFamily="18" charset="0"/>
                <a:ea typeface="Times New Roman" panose="02020603050405020304" pitchFamily="18" charset="0"/>
              </a:rPr>
              <a:t>У крупного рогатого скота отмечается повышенная эмбриональная смертность в первые 1– 3 суток развития оплодотворенной яйцеклетки. </a:t>
            </a:r>
          </a:p>
          <a:p>
            <a:pPr indent="457200" algn="just">
              <a:lnSpc>
                <a:spcPct val="102000"/>
              </a:lnSpc>
            </a:pPr>
            <a:r>
              <a:rPr lang="ru-RU" sz="2400" dirty="0">
                <a:effectLst/>
                <a:latin typeface="Times New Roman" panose="02020603050405020304" pitchFamily="18" charset="0"/>
                <a:ea typeface="Times New Roman" panose="02020603050405020304" pitchFamily="18" charset="0"/>
              </a:rPr>
              <a:t>Критические стадии предшествуют началу основных процессов морфогенеза, когда в организме происходит перестройки типа обмена веществ и синтеза белков. В критические стадии наблюдается ослабление физиологических процессов и уменьшается содержание РНК. Если в критической стадии условия среды (питания и др.)  для развивающегося зародыша становятся неблагоприятными, то эти явления усиливаются и он погибает. В критических стадиях, по-видимому, происходят изменения в деятельности ДНК: сменой активности одних участков ее молекулы другими. По окончании критической стадии все неблагоприятные явления исчезают и содержание РНК возрастает до нормы.</a:t>
            </a:r>
          </a:p>
        </p:txBody>
      </p:sp>
    </p:spTree>
    <p:extLst>
      <p:ext uri="{BB962C8B-B14F-4D97-AF65-F5344CB8AC3E}">
        <p14:creationId xmlns:p14="http://schemas.microsoft.com/office/powerpoint/2010/main" xmlns="" val="49078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CA3C95B-A57D-A1F0-B877-663234098126}"/>
              </a:ext>
            </a:extLst>
          </p:cNvPr>
          <p:cNvSpPr txBox="1"/>
          <p:nvPr/>
        </p:nvSpPr>
        <p:spPr>
          <a:xfrm>
            <a:off x="755576" y="188640"/>
            <a:ext cx="8064896" cy="6832640"/>
          </a:xfrm>
          <a:prstGeom prst="rect">
            <a:avLst/>
          </a:prstGeom>
          <a:noFill/>
        </p:spPr>
        <p:txBody>
          <a:bodyPr wrap="square">
            <a:spAutoFit/>
          </a:bodyPr>
          <a:lstStyle/>
          <a:p>
            <a:r>
              <a:rPr lang="ru-RU" sz="2100" dirty="0" err="1">
                <a:effectLst/>
                <a:latin typeface="Times New Roman" panose="02020603050405020304" pitchFamily="18" charset="0"/>
                <a:ea typeface="Times New Roman" panose="02020603050405020304" pitchFamily="18" charset="0"/>
              </a:rPr>
              <a:t>Послеутробное</a:t>
            </a:r>
            <a:r>
              <a:rPr lang="ru-RU" sz="2100" dirty="0">
                <a:effectLst/>
                <a:latin typeface="Times New Roman" panose="02020603050405020304" pitchFamily="18" charset="0"/>
                <a:ea typeface="Times New Roman" panose="02020603050405020304" pitchFamily="18" charset="0"/>
              </a:rPr>
              <a:t> развитие начинается с рождения животного и продолжается до его смерти. В </a:t>
            </a:r>
            <a:r>
              <a:rPr lang="ru-RU" sz="2100" dirty="0" err="1">
                <a:effectLst/>
                <a:latin typeface="Times New Roman" panose="02020603050405020304" pitchFamily="18" charset="0"/>
                <a:ea typeface="Times New Roman" panose="02020603050405020304" pitchFamily="18" charset="0"/>
              </a:rPr>
              <a:t>послеутробном</a:t>
            </a:r>
            <a:r>
              <a:rPr lang="ru-RU" sz="2100" dirty="0">
                <a:effectLst/>
                <a:latin typeface="Times New Roman" panose="02020603050405020304" pitchFamily="18" charset="0"/>
                <a:ea typeface="Times New Roman" panose="02020603050405020304" pitchFamily="18" charset="0"/>
              </a:rPr>
              <a:t> развитии различают пять ясно выраженных  фаз.</a:t>
            </a:r>
          </a:p>
          <a:p>
            <a:r>
              <a:rPr lang="ru-RU" sz="2100" dirty="0">
                <a:effectLst/>
                <a:latin typeface="Times New Roman" panose="02020603050405020304" pitchFamily="18" charset="0"/>
                <a:ea typeface="Times New Roman" panose="02020603050405020304" pitchFamily="18" charset="0"/>
              </a:rPr>
              <a:t> </a:t>
            </a:r>
            <a:r>
              <a:rPr lang="ru-RU" sz="2100" b="1" dirty="0">
                <a:effectLst/>
                <a:latin typeface="Times New Roman" panose="02020603050405020304" pitchFamily="18" charset="0"/>
                <a:ea typeface="Times New Roman" panose="02020603050405020304" pitchFamily="18" charset="0"/>
              </a:rPr>
              <a:t>Фаза новорожденности</a:t>
            </a:r>
            <a:r>
              <a:rPr lang="ru-RU" sz="2100" dirty="0">
                <a:effectLst/>
                <a:latin typeface="Times New Roman" panose="02020603050405020304" pitchFamily="18" charset="0"/>
                <a:ea typeface="Times New Roman" panose="02020603050405020304" pitchFamily="18" charset="0"/>
              </a:rPr>
              <a:t>. Является резким переломным моментом в жизни животного – переходом от внутриутробного развития к </a:t>
            </a:r>
            <a:r>
              <a:rPr lang="ru-RU" sz="2100" dirty="0" err="1">
                <a:effectLst/>
                <a:latin typeface="Times New Roman" panose="02020603050405020304" pitchFamily="18" charset="0"/>
                <a:ea typeface="Times New Roman" panose="02020603050405020304" pitchFamily="18" charset="0"/>
              </a:rPr>
              <a:t>послеутробному</a:t>
            </a:r>
            <a:r>
              <a:rPr lang="ru-RU" sz="2100" dirty="0">
                <a:effectLst/>
                <a:latin typeface="Times New Roman" panose="02020603050405020304" pitchFamily="18" charset="0"/>
                <a:ea typeface="Times New Roman" panose="02020603050405020304" pitchFamily="18" charset="0"/>
              </a:rPr>
              <a:t>. Это наиболее ответственная фаза </a:t>
            </a:r>
            <a:r>
              <a:rPr lang="ru-RU" sz="2100" dirty="0" err="1">
                <a:effectLst/>
                <a:latin typeface="Times New Roman" panose="02020603050405020304" pitchFamily="18" charset="0"/>
                <a:ea typeface="Times New Roman" panose="02020603050405020304" pitchFamily="18" charset="0"/>
              </a:rPr>
              <a:t>послеутробного</a:t>
            </a:r>
            <a:r>
              <a:rPr lang="ru-RU" sz="2100" dirty="0">
                <a:effectLst/>
                <a:latin typeface="Times New Roman" panose="02020603050405020304" pitchFamily="18" charset="0"/>
                <a:ea typeface="Times New Roman" panose="02020603050405020304" pitchFamily="18" charset="0"/>
              </a:rPr>
              <a:t> развития. Длится она у разных животных от двух до трех недель. При появлении на свет животное переходит к легочному дыханию; питание и выделение через пуповину и плаценту заменяются питанием через рот и органы пищеварения, выделением через соответствующие органы.</a:t>
            </a:r>
          </a:p>
          <a:p>
            <a:r>
              <a:rPr lang="ru-RU" sz="2100" b="1" dirty="0">
                <a:effectLst/>
                <a:latin typeface="Times New Roman" panose="02020603050405020304" pitchFamily="18" charset="0"/>
                <a:ea typeface="Times New Roman" panose="02020603050405020304" pitchFamily="18" charset="0"/>
              </a:rPr>
              <a:t>Молочная фаза</a:t>
            </a:r>
            <a:r>
              <a:rPr lang="ru-RU" sz="2100" dirty="0">
                <a:effectLst/>
                <a:latin typeface="Times New Roman" panose="02020603050405020304" pitchFamily="18" charset="0"/>
                <a:ea typeface="Times New Roman" panose="02020603050405020304" pitchFamily="18" charset="0"/>
              </a:rPr>
              <a:t>. Продолжается несколько месяцев (до отъема от матери или прекращения выпойки молока). Молоко в это время выращивания молодняка является его основным кормом, наиболее биологически полноценным. Наряду с молоком молодняк сначала приучают, а затем увеличивают количество сочных, грубых и концентрированных кормов. Последние стимулируют развитие органов пищеварения и способствуют формированию животных, подготовке их к дальнейшему развитию на растительных кормах.</a:t>
            </a:r>
          </a:p>
          <a:p>
            <a:endParaRPr lang="ru-RU" sz="21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xmlns="" val="293887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332656"/>
            <a:ext cx="8568952" cy="6392456"/>
          </a:xfrm>
          <a:prstGeom prst="rect">
            <a:avLst/>
          </a:prstGeom>
        </p:spPr>
        <p:txBody>
          <a:bodyPr wrap="square">
            <a:spAutoFit/>
          </a:bodyPr>
          <a:lstStyle/>
          <a:p>
            <a:pPr indent="180340" algn="just">
              <a:lnSpc>
                <a:spcPct val="102000"/>
              </a:lnSpc>
            </a:pPr>
            <a:r>
              <a:rPr lang="ru-RU" sz="2400" b="1" dirty="0">
                <a:effectLst/>
                <a:latin typeface="Times New Roman" panose="02020603050405020304" pitchFamily="18" charset="0"/>
                <a:ea typeface="Times New Roman" panose="02020603050405020304" pitchFamily="18" charset="0"/>
              </a:rPr>
              <a:t>Фаза полового созревания</a:t>
            </a:r>
            <a:r>
              <a:rPr lang="ru-RU" sz="2400" dirty="0">
                <a:effectLst/>
                <a:latin typeface="Times New Roman" panose="02020603050405020304" pitchFamily="18" charset="0"/>
                <a:ea typeface="Times New Roman" panose="02020603050405020304" pitchFamily="18" charset="0"/>
              </a:rPr>
              <a:t>. Под влиянием гормонов эндокринных желез (половых, в частности) заметно меняются  пропорции тела (приобретаются черты взрослого животного). В этой фазе усиленно развиваются половые органы и вторичные половые признаки (развивается половой диморфизм). К концу фазы наступает половая зрелость и животные способны размножаться. Однако случку животных в это время производить нельзя, так как у женских особей недостаточно развит организм и они не смогут обеспечить нормальное развитие плода и его рождение. До наступления половой зрелости животных нужно разделить на две группы в зависимости от пола. У животных в фазе половой зрелости формируются основные экстерьерно-конституциональные особенности, по которым отличаются особи по признакам породы, линии, завода. Рост животных в фазе полового созревания замедляется.</a:t>
            </a:r>
          </a:p>
          <a:p>
            <a:pPr indent="180340" algn="just">
              <a:lnSpc>
                <a:spcPct val="102000"/>
              </a:lnSpc>
              <a:spcAft>
                <a:spcPts val="0"/>
              </a:spcAft>
            </a:pPr>
            <a:endParaRPr lang="ru-RU" dirty="0">
              <a:ea typeface="Calibri"/>
              <a:cs typeface="Times New Roman"/>
            </a:endParaRPr>
          </a:p>
        </p:txBody>
      </p:sp>
    </p:spTree>
    <p:extLst>
      <p:ext uri="{BB962C8B-B14F-4D97-AF65-F5344CB8AC3E}">
        <p14:creationId xmlns:p14="http://schemas.microsoft.com/office/powerpoint/2010/main" xmlns="" val="229248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E51BC50-1CDF-13FB-4C87-FDD6D5BFE714}"/>
              </a:ext>
            </a:extLst>
          </p:cNvPr>
          <p:cNvSpPr txBox="1"/>
          <p:nvPr/>
        </p:nvSpPr>
        <p:spPr>
          <a:xfrm>
            <a:off x="395536" y="260648"/>
            <a:ext cx="8424936" cy="5824158"/>
          </a:xfrm>
          <a:prstGeom prst="rect">
            <a:avLst/>
          </a:prstGeom>
          <a:noFill/>
        </p:spPr>
        <p:txBody>
          <a:bodyPr wrap="square">
            <a:spAutoFit/>
          </a:bodyPr>
          <a:lstStyle/>
          <a:p>
            <a:pPr indent="457200" algn="just">
              <a:lnSpc>
                <a:spcPct val="97000"/>
              </a:lnSpc>
            </a:pPr>
            <a:r>
              <a:rPr lang="ru-RU" sz="2400" b="1" dirty="0">
                <a:effectLst/>
                <a:latin typeface="Times New Roman" panose="02020603050405020304" pitchFamily="18" charset="0"/>
                <a:ea typeface="Times New Roman" panose="02020603050405020304" pitchFamily="18" charset="0"/>
              </a:rPr>
              <a:t>Фаза физиологической зрелости.</a:t>
            </a:r>
            <a:r>
              <a:rPr lang="ru-RU" sz="2400" dirty="0">
                <a:effectLst/>
                <a:latin typeface="Times New Roman" panose="02020603050405020304" pitchFamily="18" charset="0"/>
                <a:ea typeface="Times New Roman" panose="02020603050405020304" pitchFamily="18" charset="0"/>
              </a:rPr>
              <a:t> Это фаза наивысшей воспроизводительной способности, максимальной продуктивности и жизнедеятельности. У скороспелых животных она наступает раньше (но продолжается обычно недолго), у позднеспелых – позже (заканчивается через более длительное время). На продолжительность этой фазы также оказывают влияние условия выращивания, кормления, содержания и эксплуатации животных.</a:t>
            </a:r>
          </a:p>
          <a:p>
            <a:pPr indent="457200" algn="just">
              <a:lnSpc>
                <a:spcPct val="97000"/>
              </a:lnSpc>
            </a:pPr>
            <a:r>
              <a:rPr lang="ru-RU" sz="2400" b="1" dirty="0">
                <a:effectLst/>
                <a:latin typeface="Times New Roman" panose="02020603050405020304" pitchFamily="18" charset="0"/>
                <a:ea typeface="Times New Roman" panose="02020603050405020304" pitchFamily="18" charset="0"/>
              </a:rPr>
              <a:t>Фаза старения организма.</a:t>
            </a:r>
            <a:r>
              <a:rPr lang="ru-RU" sz="2400" dirty="0">
                <a:effectLst/>
                <a:latin typeface="Times New Roman" panose="02020603050405020304" pitchFamily="18" charset="0"/>
                <a:ea typeface="Times New Roman" panose="02020603050405020304" pitchFamily="18" charset="0"/>
              </a:rPr>
              <a:t> Характеризуется затуханием процессов обмена веществ, постепенным угасанием воспроизводительных функций, снижением усвояемости кормов, уменьшением ими продуктивности, угасанием жизненного тонуса животных. Старение животных во многом зависит от условий их кормления, содержания, использования, а также их наследственности; обычно старение раньше наступает у животных скороспелых пород.</a:t>
            </a:r>
          </a:p>
        </p:txBody>
      </p:sp>
    </p:spTree>
    <p:extLst>
      <p:ext uri="{BB962C8B-B14F-4D97-AF65-F5344CB8AC3E}">
        <p14:creationId xmlns:p14="http://schemas.microsoft.com/office/powerpoint/2010/main" xmlns="" val="388468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E51BC50-1CDF-13FB-4C87-FDD6D5BFE714}"/>
              </a:ext>
            </a:extLst>
          </p:cNvPr>
          <p:cNvSpPr txBox="1"/>
          <p:nvPr/>
        </p:nvSpPr>
        <p:spPr>
          <a:xfrm>
            <a:off x="395536" y="260648"/>
            <a:ext cx="8424936" cy="6138283"/>
          </a:xfrm>
          <a:prstGeom prst="rect">
            <a:avLst/>
          </a:prstGeom>
          <a:noFill/>
        </p:spPr>
        <p:txBody>
          <a:bodyPr wrap="square">
            <a:spAutoFit/>
          </a:bodyPr>
          <a:lstStyle/>
          <a:p>
            <a:pPr indent="457200" algn="just">
              <a:lnSpc>
                <a:spcPct val="105000"/>
              </a:lnSpc>
            </a:pPr>
            <a:r>
              <a:rPr lang="ru-RU" sz="2200" b="1" dirty="0">
                <a:effectLst/>
                <a:latin typeface="Times New Roman" panose="02020603050405020304" pitchFamily="18" charset="0"/>
                <a:ea typeface="Times New Roman" panose="02020603050405020304" pitchFamily="18" charset="0"/>
              </a:rPr>
              <a:t>Ритмичность в развитии и функциях животных.</a:t>
            </a:r>
            <a:r>
              <a:rPr lang="ru-RU" sz="2200" dirty="0">
                <a:effectLst/>
                <a:latin typeface="Times New Roman" panose="02020603050405020304" pitchFamily="18" charset="0"/>
                <a:ea typeface="Times New Roman" panose="02020603050405020304" pitchFamily="18" charset="0"/>
              </a:rPr>
              <a:t> Одной из наблюдаемых закономерностей онтогенеза является ритмичность в развитии и функциях. Из самого понятия развития как процесса вытекает скачкообразный характер качественных изменений в онтогенезе. Возбуждение и торможение в нервной деятельности, а в соответствии с этим диссимиляция и ассимиляция представляют собой внутренние причины развития. Организм взаимосвязан с условиями жизни, поэтому ритмы, которые наблюдаются во внешней среде, являются внешней причиной внутреннего развития организма. Все это порождает определенную ритмичность процессов, протекающих в организме.</a:t>
            </a:r>
          </a:p>
          <a:p>
            <a:pPr indent="457200" algn="just">
              <a:lnSpc>
                <a:spcPct val="105000"/>
              </a:lnSpc>
            </a:pPr>
            <a:r>
              <a:rPr lang="ru-RU" sz="2200" dirty="0">
                <a:effectLst/>
                <a:latin typeface="Times New Roman" panose="02020603050405020304" pitchFamily="18" charset="0"/>
                <a:ea typeface="Times New Roman" panose="02020603050405020304" pitchFamily="18" charset="0"/>
              </a:rPr>
              <a:t>Явления ритмичности жизненных процессов изучались многими учеными. И.П. Павлов доказал, что определенная ритмичность в питании повышает стойкость пищевого рефлекса и аппетита, а однообразие в питании и перебои в нем нарушают пищевой рефлекс, делают его нестойким и снижают аппетит.</a:t>
            </a:r>
          </a:p>
          <a:p>
            <a:pPr indent="457200" algn="just">
              <a:lnSpc>
                <a:spcPct val="97000"/>
              </a:lnSpc>
            </a:pP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56406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95536" y="476672"/>
            <a:ext cx="8424936" cy="3688959"/>
          </a:xfrm>
          <a:prstGeom prst="rect">
            <a:avLst/>
          </a:prstGeom>
        </p:spPr>
        <p:txBody>
          <a:bodyPr wrap="square">
            <a:spAutoFit/>
          </a:bodyPr>
          <a:lstStyle/>
          <a:p>
            <a:pPr indent="180340" algn="ctr">
              <a:lnSpc>
                <a:spcPct val="97000"/>
              </a:lnSpc>
              <a:spcAft>
                <a:spcPts val="0"/>
              </a:spcAft>
            </a:pPr>
            <a:r>
              <a:rPr lang="ru-RU" sz="2400" b="1" dirty="0">
                <a:effectLst/>
                <a:latin typeface="Times New Roman"/>
                <a:ea typeface="Times New Roman"/>
                <a:cs typeface="Times New Roman"/>
              </a:rPr>
              <a:t>Лекция 3</a:t>
            </a:r>
          </a:p>
          <a:p>
            <a:pPr algn="ctr"/>
            <a:r>
              <a:rPr lang="ru-RU" sz="2400" b="1" dirty="0">
                <a:effectLst/>
                <a:latin typeface="Times New Roman" panose="02020603050405020304" pitchFamily="18" charset="0"/>
                <a:ea typeface="Times New Roman" panose="02020603050405020304" pitchFamily="18" charset="0"/>
              </a:rPr>
              <a:t>ФОРМИРОВАНИЕ ХОЗЯЙСТВЕННО ПОЛЕЗНЫХ ПРИЗНАКОВ В ОНТОГЕНЕЗЕ</a:t>
            </a:r>
            <a:endParaRPr lang="ru-RU" sz="2400" dirty="0">
              <a:effectLst/>
              <a:latin typeface="Times New Roman" panose="02020603050405020304" pitchFamily="18" charset="0"/>
              <a:ea typeface="Times New Roman" panose="02020603050405020304" pitchFamily="18" charset="0"/>
            </a:endParaRPr>
          </a:p>
          <a:p>
            <a:pPr indent="180340" algn="ctr">
              <a:lnSpc>
                <a:spcPct val="97000"/>
              </a:lnSpc>
              <a:spcAft>
                <a:spcPts val="0"/>
              </a:spcAft>
            </a:pPr>
            <a:endParaRPr lang="ru-RU" sz="2400" b="1" dirty="0">
              <a:latin typeface="Times New Roman"/>
              <a:ea typeface="Times New Roman"/>
              <a:cs typeface="Times New Roman"/>
            </a:endParaRPr>
          </a:p>
          <a:p>
            <a:pPr indent="180340" algn="ctr">
              <a:lnSpc>
                <a:spcPct val="97000"/>
              </a:lnSpc>
              <a:spcAft>
                <a:spcPts val="0"/>
              </a:spcAft>
            </a:pPr>
            <a:r>
              <a:rPr lang="ru-RU" sz="2800" b="1" dirty="0">
                <a:latin typeface="Times New Roman"/>
                <a:ea typeface="Times New Roman"/>
                <a:cs typeface="Times New Roman"/>
              </a:rPr>
              <a:t>План лекции</a:t>
            </a:r>
          </a:p>
          <a:p>
            <a:pPr marL="228600" algn="just"/>
            <a:r>
              <a:rPr lang="ru-RU" sz="2800" dirty="0">
                <a:effectLst/>
                <a:latin typeface="Times New Roman" panose="02020603050405020304" pitchFamily="18" charset="0"/>
                <a:ea typeface="Times New Roman" panose="02020603050405020304" pitchFamily="18" charset="0"/>
              </a:rPr>
              <a:t>1. Общие понятия об онтогенезе и филогенезе. </a:t>
            </a:r>
          </a:p>
          <a:p>
            <a:pPr marL="228600" algn="just"/>
            <a:r>
              <a:rPr lang="ru-RU" sz="2800" dirty="0">
                <a:effectLst/>
                <a:latin typeface="Times New Roman" panose="02020603050405020304" pitchFamily="18" charset="0"/>
                <a:ea typeface="Times New Roman" panose="02020603050405020304" pitchFamily="18" charset="0"/>
              </a:rPr>
              <a:t>2. Понятия «рост» и «развитие». </a:t>
            </a:r>
          </a:p>
          <a:p>
            <a:pPr marL="228600" algn="just"/>
            <a:r>
              <a:rPr lang="ru-RU" sz="2800" dirty="0">
                <a:effectLst/>
                <a:latin typeface="Times New Roman" panose="02020603050405020304" pitchFamily="18" charset="0"/>
                <a:ea typeface="Times New Roman" panose="02020603050405020304" pitchFamily="18" charset="0"/>
              </a:rPr>
              <a:t>3. Основные закономерности онтогенеза</a:t>
            </a:r>
          </a:p>
          <a:p>
            <a:pPr marL="228600"/>
            <a:r>
              <a:rPr lang="ru-RU" sz="2800" dirty="0">
                <a:effectLst/>
                <a:latin typeface="Times New Roman" panose="02020603050405020304" pitchFamily="18" charset="0"/>
                <a:ea typeface="Times New Roman" panose="02020603050405020304" pitchFamily="18" charset="0"/>
              </a:rPr>
              <a:t>4. Закон недоразвития </a:t>
            </a:r>
            <a:r>
              <a:rPr lang="ru-RU" sz="2800" dirty="0" err="1">
                <a:effectLst/>
                <a:latin typeface="Times New Roman" panose="02020603050405020304" pitchFamily="18" charset="0"/>
                <a:ea typeface="Times New Roman" panose="02020603050405020304" pitchFamily="18" charset="0"/>
              </a:rPr>
              <a:t>Чирвинского-Малигонова</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23265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E51BC50-1CDF-13FB-4C87-FDD6D5BFE714}"/>
              </a:ext>
            </a:extLst>
          </p:cNvPr>
          <p:cNvSpPr txBox="1"/>
          <p:nvPr/>
        </p:nvSpPr>
        <p:spPr>
          <a:xfrm>
            <a:off x="395536" y="260648"/>
            <a:ext cx="8424936" cy="4749442"/>
          </a:xfrm>
          <a:prstGeom prst="rect">
            <a:avLst/>
          </a:prstGeom>
          <a:noFill/>
        </p:spPr>
        <p:txBody>
          <a:bodyPr wrap="square">
            <a:spAutoFit/>
          </a:bodyPr>
          <a:lstStyle/>
          <a:p>
            <a:pPr indent="457200" algn="just">
              <a:lnSpc>
                <a:spcPct val="97000"/>
              </a:lnSpc>
            </a:pPr>
            <a:r>
              <a:rPr lang="ru-RU" sz="2400" dirty="0">
                <a:effectLst/>
                <a:latin typeface="Times New Roman" panose="02020603050405020304" pitchFamily="18" charset="0"/>
                <a:ea typeface="Times New Roman" panose="02020603050405020304" pitchFamily="18" charset="0"/>
              </a:rPr>
              <a:t>Периодические изменения в ростовых и функциональных явлениях имеют характер биологических ритмов, эволюционно возникших в организме животных в результате его приспособления к внутренним условиям развития, а также сложного взаимодействия организма с ритмично (посуточно и посезонно) колеблющимися условиями внешней среды. Сезонная и суточная ритмичность в жизненных отправлениях животных связана периодическими перестройками обмена веществ и энергии и носит приспособительный характер. Возникают эти перестройки филогенетически (эволюционно) под влиянием периодических изменений во взаимосвязи между организмом и внешней средой.</a:t>
            </a:r>
          </a:p>
          <a:p>
            <a:pPr indent="457200" algn="just">
              <a:lnSpc>
                <a:spcPct val="97000"/>
              </a:lnSpc>
            </a:pP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71674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126" y="116632"/>
            <a:ext cx="8712968" cy="612347"/>
          </a:xfrm>
          <a:prstGeom prst="rect">
            <a:avLst/>
          </a:prstGeom>
        </p:spPr>
        <p:txBody>
          <a:bodyPr wrap="square">
            <a:spAutoFit/>
          </a:bodyPr>
          <a:lstStyle/>
          <a:p>
            <a:pPr marL="228600" algn="ctr"/>
            <a:r>
              <a:rPr lang="ru-RU" sz="2000" b="1" dirty="0">
                <a:effectLst/>
                <a:latin typeface="Times New Roman" panose="02020603050405020304" pitchFamily="18" charset="0"/>
                <a:ea typeface="Times New Roman" panose="02020603050405020304" pitchFamily="18" charset="0"/>
              </a:rPr>
              <a:t>4. Закон недоразвития </a:t>
            </a:r>
            <a:r>
              <a:rPr lang="ru-RU" sz="2000" b="1" dirty="0" err="1">
                <a:effectLst/>
                <a:latin typeface="Times New Roman" panose="02020603050405020304" pitchFamily="18" charset="0"/>
                <a:ea typeface="Times New Roman" panose="02020603050405020304" pitchFamily="18" charset="0"/>
              </a:rPr>
              <a:t>Чирвинского-Малигонова</a:t>
            </a:r>
            <a:endParaRPr lang="ru-RU" sz="2000" dirty="0">
              <a:effectLst/>
              <a:latin typeface="Times New Roman" panose="02020603050405020304" pitchFamily="18" charset="0"/>
              <a:ea typeface="Times New Roman" panose="02020603050405020304" pitchFamily="18" charset="0"/>
            </a:endParaRPr>
          </a:p>
          <a:p>
            <a:pPr indent="180340" algn="ctr">
              <a:lnSpc>
                <a:spcPct val="102000"/>
              </a:lnSpc>
              <a:spcAft>
                <a:spcPts val="0"/>
              </a:spcAft>
            </a:pPr>
            <a:endParaRPr lang="ru-RU" sz="1400" dirty="0">
              <a:ea typeface="Calibri"/>
              <a:cs typeface="Times New Roman"/>
            </a:endParaRPr>
          </a:p>
        </p:txBody>
      </p:sp>
      <p:sp>
        <p:nvSpPr>
          <p:cNvPr id="3" name="Прямоугольник 2"/>
          <p:cNvSpPr/>
          <p:nvPr/>
        </p:nvSpPr>
        <p:spPr>
          <a:xfrm>
            <a:off x="433709" y="620688"/>
            <a:ext cx="8604566" cy="5890780"/>
          </a:xfrm>
          <a:prstGeom prst="rect">
            <a:avLst/>
          </a:prstGeom>
        </p:spPr>
        <p:txBody>
          <a:bodyPr wrap="square">
            <a:spAutoFit/>
          </a:bodyPr>
          <a:lstStyle/>
          <a:p>
            <a:pPr indent="457200" algn="just">
              <a:lnSpc>
                <a:spcPct val="102000"/>
              </a:lnSpc>
            </a:pPr>
            <a:r>
              <a:rPr lang="ru-RU" sz="2200" dirty="0">
                <a:effectLst/>
                <a:latin typeface="Times New Roman" panose="02020603050405020304" pitchFamily="18" charset="0"/>
                <a:ea typeface="Times New Roman" panose="02020603050405020304" pitchFamily="18" charset="0"/>
              </a:rPr>
              <a:t>Недоразвитие – отклонение от унаследованной формы индивидуального развития. </a:t>
            </a:r>
          </a:p>
          <a:p>
            <a:pPr indent="457200" algn="just">
              <a:lnSpc>
                <a:spcPct val="102000"/>
              </a:lnSpc>
            </a:pPr>
            <a:r>
              <a:rPr lang="ru-RU" sz="2200" dirty="0">
                <a:effectLst/>
                <a:latin typeface="Times New Roman" panose="02020603050405020304" pitchFamily="18" charset="0"/>
                <a:ea typeface="Times New Roman" panose="02020603050405020304" pitchFamily="18" charset="0"/>
              </a:rPr>
              <a:t>Недокорм животных приводит к различным формам не только общего недоразвития, но и отдельных внутренних органов и частей скелета. В связи с этим Н.П. </a:t>
            </a:r>
            <a:r>
              <a:rPr lang="ru-RU" sz="2200" dirty="0" err="1">
                <a:effectLst/>
                <a:latin typeface="Times New Roman" panose="02020603050405020304" pitchFamily="18" charset="0"/>
                <a:ea typeface="Times New Roman" panose="02020603050405020304" pitchFamily="18" charset="0"/>
              </a:rPr>
              <a:t>Чирвинским</a:t>
            </a:r>
            <a:r>
              <a:rPr lang="ru-RU" sz="2200" dirty="0">
                <a:effectLst/>
                <a:latin typeface="Times New Roman" panose="02020603050405020304" pitchFamily="18" charset="0"/>
                <a:ea typeface="Times New Roman" panose="02020603050405020304" pitchFamily="18" charset="0"/>
              </a:rPr>
              <a:t> и А.А. </a:t>
            </a:r>
            <a:r>
              <a:rPr lang="ru-RU" sz="2200" dirty="0" err="1">
                <a:effectLst/>
                <a:latin typeface="Times New Roman" panose="02020603050405020304" pitchFamily="18" charset="0"/>
                <a:ea typeface="Times New Roman" panose="02020603050405020304" pitchFamily="18" charset="0"/>
              </a:rPr>
              <a:t>Малигоновым</a:t>
            </a:r>
            <a:r>
              <a:rPr lang="ru-RU" sz="2200" dirty="0">
                <a:effectLst/>
                <a:latin typeface="Times New Roman" panose="02020603050405020304" pitchFamily="18" charset="0"/>
                <a:ea typeface="Times New Roman" panose="02020603050405020304" pitchFamily="18" charset="0"/>
              </a:rPr>
              <a:t> был сформулирован основной </a:t>
            </a:r>
            <a:r>
              <a:rPr lang="ru-RU" sz="2200" b="1" dirty="0">
                <a:effectLst/>
                <a:latin typeface="Times New Roman" panose="02020603050405020304" pitchFamily="18" charset="0"/>
                <a:ea typeface="Times New Roman" panose="02020603050405020304" pitchFamily="18" charset="0"/>
              </a:rPr>
              <a:t>закон недоразвития</a:t>
            </a:r>
            <a:r>
              <a:rPr lang="ru-RU" sz="2200" dirty="0">
                <a:effectLst/>
                <a:latin typeface="Times New Roman" panose="02020603050405020304" pitchFamily="18" charset="0"/>
                <a:ea typeface="Times New Roman" panose="02020603050405020304" pitchFamily="18" charset="0"/>
              </a:rPr>
              <a:t>, который заключается в следующем: </a:t>
            </a:r>
            <a:r>
              <a:rPr lang="ru-RU" sz="2200" b="1" dirty="0">
                <a:effectLst/>
                <a:latin typeface="Times New Roman" panose="02020603050405020304" pitchFamily="18" charset="0"/>
                <a:ea typeface="Times New Roman" panose="02020603050405020304" pitchFamily="18" charset="0"/>
              </a:rPr>
              <a:t>«…степень недоразвитости различных тканей и органов в </a:t>
            </a:r>
            <a:r>
              <a:rPr lang="ru-RU" sz="2200" b="1" dirty="0" err="1">
                <a:effectLst/>
                <a:latin typeface="Times New Roman" panose="02020603050405020304" pitchFamily="18" charset="0"/>
                <a:ea typeface="Times New Roman" panose="02020603050405020304" pitchFamily="18" charset="0"/>
              </a:rPr>
              <a:t>послеутробный</a:t>
            </a:r>
            <a:r>
              <a:rPr lang="ru-RU" sz="2200" b="1" dirty="0">
                <a:effectLst/>
                <a:latin typeface="Times New Roman" panose="02020603050405020304" pitchFamily="18" charset="0"/>
                <a:ea typeface="Times New Roman" panose="02020603050405020304" pitchFamily="18" charset="0"/>
              </a:rPr>
              <a:t> период находится в весьма явственной и определенной связи с интенсивностью роста того или иного органа или ткани. Органы с интенсивным ростом страдают в этот период от недокорма более существенно, нежели органы с ростом менее интенсивным …». </a:t>
            </a:r>
            <a:r>
              <a:rPr lang="ru-RU" sz="2200" dirty="0">
                <a:effectLst/>
                <a:latin typeface="Times New Roman" panose="02020603050405020304" pitchFamily="18" charset="0"/>
                <a:ea typeface="Times New Roman" panose="02020603050405020304" pitchFamily="18" charset="0"/>
              </a:rPr>
              <a:t>Этот закон недоразвития Е. Я. Борисенко (1967) формулирует несколько иначе: «… при усиленном питании животного в определенный период его роста наиболее интенсивно растут и развиваются те части и органы, которые обладают в данный момент наибольшей скоростью роста…».</a:t>
            </a:r>
          </a:p>
          <a:p>
            <a:pPr indent="180340" algn="just">
              <a:lnSpc>
                <a:spcPct val="102000"/>
              </a:lnSpc>
              <a:spcAft>
                <a:spcPts val="0"/>
              </a:spcAft>
            </a:pPr>
            <a:endParaRPr lang="ru-RU" dirty="0">
              <a:ea typeface="Calibri"/>
              <a:cs typeface="Times New Roman"/>
            </a:endParaRPr>
          </a:p>
        </p:txBody>
      </p:sp>
    </p:spTree>
    <p:extLst>
      <p:ext uri="{BB962C8B-B14F-4D97-AF65-F5344CB8AC3E}">
        <p14:creationId xmlns:p14="http://schemas.microsoft.com/office/powerpoint/2010/main" xmlns="" val="1514963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126" y="116632"/>
            <a:ext cx="8712968" cy="304571"/>
          </a:xfrm>
          <a:prstGeom prst="rect">
            <a:avLst/>
          </a:prstGeom>
        </p:spPr>
        <p:txBody>
          <a:bodyPr wrap="square">
            <a:spAutoFit/>
          </a:bodyPr>
          <a:lstStyle/>
          <a:p>
            <a:pPr indent="180340" algn="ctr">
              <a:lnSpc>
                <a:spcPct val="102000"/>
              </a:lnSpc>
              <a:spcAft>
                <a:spcPts val="0"/>
              </a:spcAft>
            </a:pPr>
            <a:endParaRPr lang="ru-RU" sz="1400" dirty="0">
              <a:ea typeface="Calibri"/>
              <a:cs typeface="Times New Roman"/>
            </a:endParaRPr>
          </a:p>
        </p:txBody>
      </p:sp>
      <p:pic>
        <p:nvPicPr>
          <p:cNvPr id="7" name="Рисунок 6">
            <a:extLst>
              <a:ext uri="{FF2B5EF4-FFF2-40B4-BE49-F238E27FC236}">
                <a16:creationId xmlns:a16="http://schemas.microsoft.com/office/drawing/2014/main" xmlns="" id="{C54E794D-03AE-89DC-058D-47F9EAEE6F47}"/>
              </a:ext>
            </a:extLst>
          </p:cNvPr>
          <p:cNvPicPr>
            <a:picLocks noChangeAspect="1"/>
          </p:cNvPicPr>
          <p:nvPr/>
        </p:nvPicPr>
        <p:blipFill>
          <a:blip r:embed="rId2" cstate="print"/>
          <a:stretch>
            <a:fillRect/>
          </a:stretch>
        </p:blipFill>
        <p:spPr>
          <a:xfrm>
            <a:off x="611560" y="548680"/>
            <a:ext cx="8136904" cy="5760640"/>
          </a:xfrm>
          <a:prstGeom prst="rect">
            <a:avLst/>
          </a:prstGeom>
        </p:spPr>
      </p:pic>
    </p:spTree>
    <p:extLst>
      <p:ext uri="{BB962C8B-B14F-4D97-AF65-F5344CB8AC3E}">
        <p14:creationId xmlns:p14="http://schemas.microsoft.com/office/powerpoint/2010/main" xmlns="" val="3673145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126" y="116632"/>
            <a:ext cx="8712968" cy="304571"/>
          </a:xfrm>
          <a:prstGeom prst="rect">
            <a:avLst/>
          </a:prstGeom>
        </p:spPr>
        <p:txBody>
          <a:bodyPr wrap="square">
            <a:spAutoFit/>
          </a:bodyPr>
          <a:lstStyle/>
          <a:p>
            <a:pPr indent="180340" algn="ctr">
              <a:lnSpc>
                <a:spcPct val="102000"/>
              </a:lnSpc>
              <a:spcAft>
                <a:spcPts val="0"/>
              </a:spcAft>
            </a:pPr>
            <a:endParaRPr lang="ru-RU" sz="1400" dirty="0">
              <a:ea typeface="Calibri"/>
              <a:cs typeface="Times New Roman"/>
            </a:endParaRPr>
          </a:p>
        </p:txBody>
      </p:sp>
      <p:sp>
        <p:nvSpPr>
          <p:cNvPr id="4" name="TextBox 3">
            <a:extLst>
              <a:ext uri="{FF2B5EF4-FFF2-40B4-BE49-F238E27FC236}">
                <a16:creationId xmlns:a16="http://schemas.microsoft.com/office/drawing/2014/main" xmlns="" id="{152D9C2F-24C3-9752-8263-8CD970FE59D4}"/>
              </a:ext>
            </a:extLst>
          </p:cNvPr>
          <p:cNvSpPr txBox="1"/>
          <p:nvPr/>
        </p:nvSpPr>
        <p:spPr>
          <a:xfrm>
            <a:off x="683568" y="490653"/>
            <a:ext cx="8064896" cy="5881610"/>
          </a:xfrm>
          <a:prstGeom prst="rect">
            <a:avLst/>
          </a:prstGeom>
          <a:noFill/>
        </p:spPr>
        <p:txBody>
          <a:bodyPr wrap="square">
            <a:spAutoFit/>
          </a:bodyPr>
          <a:lstStyle/>
          <a:p>
            <a:pPr indent="180340" algn="just">
              <a:lnSpc>
                <a:spcPct val="95000"/>
              </a:lnSpc>
            </a:pPr>
            <a:r>
              <a:rPr lang="ru-RU" sz="1800" dirty="0">
                <a:effectLst/>
                <a:latin typeface="Times New Roman" panose="02020603050405020304" pitchFamily="18" charset="0"/>
                <a:ea typeface="Times New Roman" panose="02020603050405020304" pitchFamily="18" charset="0"/>
              </a:rPr>
              <a:t>Инфантилизм возникает в результате длительного недокорма растущих животных в период бурного роста, что действует угнетающе на развитие организма. Для инфантильного недоразвития скота характерны юношеские черты (</a:t>
            </a:r>
            <a:r>
              <a:rPr lang="ru-RU" sz="1800" b="1" dirty="0" err="1">
                <a:effectLst/>
                <a:latin typeface="Times New Roman" panose="02020603050405020304" pitchFamily="18" charset="0"/>
                <a:ea typeface="Times New Roman" panose="02020603050405020304" pitchFamily="18" charset="0"/>
              </a:rPr>
              <a:t>инфантил</a:t>
            </a:r>
            <a:r>
              <a:rPr lang="ru-RU" sz="1800" dirty="0">
                <a:effectLst/>
                <a:latin typeface="Times New Roman" panose="02020603050405020304" pitchFamily="18" charset="0"/>
                <a:ea typeface="Times New Roman" panose="02020603050405020304" pitchFamily="18" charset="0"/>
              </a:rPr>
              <a:t>). Корова по телосложению напоминает трехмесячного теленка. Для инфантильных животных также характерны недоразвитие половых органов, бесплодие, </a:t>
            </a:r>
            <a:r>
              <a:rPr lang="ru-RU" sz="1800" dirty="0" err="1">
                <a:effectLst/>
                <a:latin typeface="Times New Roman" panose="02020603050405020304" pitchFamily="18" charset="0"/>
                <a:ea typeface="Times New Roman" panose="02020603050405020304" pitchFamily="18" charset="0"/>
              </a:rPr>
              <a:t>высоконогость</a:t>
            </a:r>
            <a:r>
              <a:rPr lang="ru-RU" sz="1800" dirty="0">
                <a:effectLst/>
                <a:latin typeface="Times New Roman" panose="02020603050405020304" pitchFamily="18" charset="0"/>
                <a:ea typeface="Times New Roman" panose="02020603050405020304" pitchFamily="18" charset="0"/>
              </a:rPr>
              <a:t>, укорочение осевого скелета.</a:t>
            </a:r>
          </a:p>
          <a:p>
            <a:pPr indent="180340" algn="just">
              <a:lnSpc>
                <a:spcPct val="95000"/>
              </a:lnSpc>
            </a:pPr>
            <a:r>
              <a:rPr lang="ru-RU" sz="1800" dirty="0">
                <a:effectLst/>
                <a:latin typeface="Times New Roman" panose="02020603050405020304" pitchFamily="18" charset="0"/>
                <a:ea typeface="Times New Roman" panose="02020603050405020304" pitchFamily="18" charset="0"/>
              </a:rPr>
              <a:t>В тех случаях, когда животные в утробный  и </a:t>
            </a:r>
            <a:r>
              <a:rPr lang="ru-RU" sz="1800" dirty="0" err="1">
                <a:effectLst/>
                <a:latin typeface="Times New Roman" panose="02020603050405020304" pitchFamily="18" charset="0"/>
                <a:ea typeface="Times New Roman" panose="02020603050405020304" pitchFamily="18" charset="0"/>
              </a:rPr>
              <a:t>послеутробный</a:t>
            </a:r>
            <a:r>
              <a:rPr lang="ru-RU" sz="1800" dirty="0">
                <a:effectLst/>
                <a:latin typeface="Times New Roman" panose="02020603050405020304" pitchFamily="18" charset="0"/>
                <a:ea typeface="Times New Roman" panose="02020603050405020304" pitchFamily="18" charset="0"/>
              </a:rPr>
              <a:t> периоды развивались в неблагоприятных условиях, в их телосложении будут в большей или меньшей степени преобладать черты </a:t>
            </a:r>
            <a:r>
              <a:rPr lang="ru-RU" sz="1800" dirty="0" err="1">
                <a:effectLst/>
                <a:latin typeface="Times New Roman" panose="02020603050405020304" pitchFamily="18" charset="0"/>
                <a:ea typeface="Times New Roman" panose="02020603050405020304" pitchFamily="18" charset="0"/>
              </a:rPr>
              <a:t>эмбрионализма</a:t>
            </a:r>
            <a:r>
              <a:rPr lang="ru-RU" sz="1800" dirty="0">
                <a:effectLst/>
                <a:latin typeface="Times New Roman" panose="02020603050405020304" pitchFamily="18" charset="0"/>
                <a:ea typeface="Times New Roman" panose="02020603050405020304" pitchFamily="18" charset="0"/>
              </a:rPr>
              <a:t>. Конечности у такого животного будут короче, чем у типичного </a:t>
            </a:r>
            <a:r>
              <a:rPr lang="ru-RU" sz="1800" dirty="0" err="1">
                <a:effectLst/>
                <a:latin typeface="Times New Roman" panose="02020603050405020304" pitchFamily="18" charset="0"/>
                <a:ea typeface="Times New Roman" panose="02020603050405020304" pitchFamily="18" charset="0"/>
              </a:rPr>
              <a:t>инфантила</a:t>
            </a:r>
            <a:r>
              <a:rPr lang="ru-RU" sz="1800" dirty="0">
                <a:effectLst/>
                <a:latin typeface="Times New Roman" panose="02020603050405020304" pitchFamily="18" charset="0"/>
                <a:ea typeface="Times New Roman" panose="02020603050405020304" pitchFamily="18" charset="0"/>
              </a:rPr>
              <a:t>, а туловище в длину, глубину и ширину (по отношению к высоте) более развито, хотя по массе и промерам оно значительно уступает нормально развитому.</a:t>
            </a:r>
          </a:p>
          <a:p>
            <a:pPr indent="180340" algn="just">
              <a:lnSpc>
                <a:spcPct val="95000"/>
              </a:lnSpc>
            </a:pPr>
            <a:r>
              <a:rPr lang="ru-RU" sz="1800" dirty="0">
                <a:effectLst/>
                <a:latin typeface="Times New Roman" panose="02020603050405020304" pitchFamily="18" charset="0"/>
                <a:ea typeface="Times New Roman" panose="02020603050405020304" pitchFamily="18" charset="0"/>
              </a:rPr>
              <a:t>Степень этих форм недоразвития зависит от того, как долго продолжалось плохое кормление и содержание животного, тормозящее рост. Причины недоразвития объясняются законом недоразвития: органы и ткани, растущие в данный период с наивысшей скоростью, больше страдают от недокорма, чем органы и ткани, развитие которых в данный момент протекает медленно. Таким образом, плохое питание организма в утробный период у жвачных приводит к </a:t>
            </a:r>
            <a:r>
              <a:rPr lang="ru-RU" sz="1800" dirty="0" err="1">
                <a:effectLst/>
                <a:latin typeface="Times New Roman" panose="02020603050405020304" pitchFamily="18" charset="0"/>
                <a:ea typeface="Times New Roman" panose="02020603050405020304" pitchFamily="18" charset="0"/>
              </a:rPr>
              <a:t>низконогости</a:t>
            </a:r>
            <a:r>
              <a:rPr lang="ru-RU" sz="1800" dirty="0">
                <a:effectLst/>
                <a:latin typeface="Times New Roman" panose="02020603050405020304" pitchFamily="18" charset="0"/>
                <a:ea typeface="Times New Roman" panose="02020603050405020304" pitchFamily="18" charset="0"/>
              </a:rPr>
              <a:t>, а недокорм в постэмбриональный период развития – к </a:t>
            </a:r>
            <a:r>
              <a:rPr lang="ru-RU" sz="1800" dirty="0" err="1">
                <a:effectLst/>
                <a:latin typeface="Times New Roman" panose="02020603050405020304" pitchFamily="18" charset="0"/>
                <a:ea typeface="Times New Roman" panose="02020603050405020304" pitchFamily="18" charset="0"/>
              </a:rPr>
              <a:t>высоконогости</a:t>
            </a:r>
            <a:r>
              <a:rPr lang="ru-RU" sz="1800" dirty="0">
                <a:effectLst/>
                <a:latin typeface="Times New Roman" panose="02020603050405020304" pitchFamily="18" charset="0"/>
                <a:ea typeface="Times New Roman" panose="02020603050405020304" pitchFamily="18" charset="0"/>
              </a:rPr>
              <a:t> и укороченности туловища. Избыточное кормление ведет к противоположным результатам.</a:t>
            </a:r>
          </a:p>
          <a:p>
            <a:pPr indent="180340" algn="just">
              <a:lnSpc>
                <a:spcPct val="95000"/>
              </a:lnSpc>
            </a:pPr>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20815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78FB86-624D-5968-27BB-D219A9DA1B06}"/>
              </a:ext>
            </a:extLst>
          </p:cNvPr>
          <p:cNvSpPr>
            <a:spLocks noGrp="1"/>
          </p:cNvSpPr>
          <p:nvPr>
            <p:ph type="title"/>
          </p:nvPr>
        </p:nvSpPr>
        <p:spPr/>
        <p:txBody>
          <a:bodyPr>
            <a:normAutofit/>
          </a:bodyPr>
          <a:lstStyle/>
          <a:p>
            <a:pPr marL="228600"/>
            <a:r>
              <a:rPr lang="ru-RU" sz="2800" b="1" dirty="0">
                <a:effectLst/>
                <a:latin typeface="Times New Roman" panose="02020603050405020304" pitchFamily="18" charset="0"/>
                <a:ea typeface="Times New Roman" panose="02020603050405020304" pitchFamily="18" charset="0"/>
              </a:rPr>
              <a:t>1. Общие понятия об онтогенезе и филогенезе</a:t>
            </a:r>
            <a:endParaRPr lang="ru-RU" sz="2800" dirty="0">
              <a:effectLst/>
              <a:latin typeface="Times New Roman" panose="02020603050405020304" pitchFamily="18" charset="0"/>
              <a:ea typeface="Times New Roman" panose="02020603050405020304" pitchFamily="18" charset="0"/>
            </a:endParaRPr>
          </a:p>
        </p:txBody>
      </p:sp>
      <p:sp>
        <p:nvSpPr>
          <p:cNvPr id="3" name="Объект 2">
            <a:extLst>
              <a:ext uri="{FF2B5EF4-FFF2-40B4-BE49-F238E27FC236}">
                <a16:creationId xmlns:a16="http://schemas.microsoft.com/office/drawing/2014/main" xmlns="" id="{DB1A2761-8528-9508-1F33-A46F6EFC4394}"/>
              </a:ext>
            </a:extLst>
          </p:cNvPr>
          <p:cNvSpPr>
            <a:spLocks noGrp="1"/>
          </p:cNvSpPr>
          <p:nvPr>
            <p:ph idx="1"/>
          </p:nvPr>
        </p:nvSpPr>
        <p:spPr>
          <a:xfrm>
            <a:off x="457200" y="1196752"/>
            <a:ext cx="8229600" cy="5472608"/>
          </a:xfrm>
        </p:spPr>
        <p:txBody>
          <a:bodyPr>
            <a:noAutofit/>
          </a:bodyPr>
          <a:lstStyle/>
          <a:p>
            <a:pPr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Индивидуальное развитие животных иначе называют </a:t>
            </a:r>
            <a:r>
              <a:rPr lang="ru-RU" sz="2000" b="1" dirty="0">
                <a:effectLst/>
                <a:latin typeface="Times New Roman" panose="02020603050405020304" pitchFamily="18" charset="0"/>
                <a:ea typeface="Times New Roman" panose="02020603050405020304" pitchFamily="18" charset="0"/>
                <a:cs typeface="Times New Roman" panose="02020603050405020304" pitchFamily="18" charset="0"/>
              </a:rPr>
              <a:t>онтогенезом</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Термин «онтогенез» (от греческого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ont</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о</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 сущее и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genesis</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 происхождение, развитие) обозначает процесс (историю) индивидуального развития организма в отличие от </a:t>
            </a:r>
            <a:r>
              <a:rPr lang="ru-RU" sz="2000" b="1" dirty="0">
                <a:effectLst/>
                <a:latin typeface="Times New Roman" panose="02020603050405020304" pitchFamily="18" charset="0"/>
                <a:ea typeface="Times New Roman" panose="02020603050405020304" pitchFamily="18" charset="0"/>
                <a:cs typeface="Times New Roman" panose="02020603050405020304" pitchFamily="18" charset="0"/>
              </a:rPr>
              <a:t>филогенеза</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 истории развития (эволюции) мира животных (типов, классов, отрядов, семейств, родов, видов, у домашних животных – пород).</a:t>
            </a:r>
          </a:p>
          <a:p>
            <a:pPr algn="just"/>
            <a:r>
              <a:rPr lang="ru-RU" sz="2000" dirty="0">
                <a:latin typeface="Times New Roman" panose="02020603050405020304" pitchFamily="18" charset="0"/>
                <a:cs typeface="Times New Roman" panose="02020603050405020304" pitchFamily="18" charset="0"/>
              </a:rPr>
              <a:t>Термины «онтогенез» и «филогенез» были введены немецким ученым-зоологом Е. Геккелем в 1866 г., который сформулировал биогенетический закон: онтогенез – есть краткое повторение филогенеза. Онтогенез и филогенез являются взаимосвязанными процессами, так как филогенез представляет собой исторический ряд, непрерывную цепь сменяющихся онтогенезов. По А.Н. Северцеву, под филогенезом понимают ряд исторически отобранных онтогенезов. В филогенезе отбираются и закрепляются те изменения, которые возникали в онтогенезе многих поколений и обеспечивали возможность существования вида, его развития. Филогенез направляет онтогенез по пути, пройденному предками. </a:t>
            </a:r>
          </a:p>
        </p:txBody>
      </p:sp>
    </p:spTree>
    <p:extLst>
      <p:ext uri="{BB962C8B-B14F-4D97-AF65-F5344CB8AC3E}">
        <p14:creationId xmlns:p14="http://schemas.microsoft.com/office/powerpoint/2010/main" xmlns="" val="341392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5034B896-F3F3-3051-3D35-0636CC9A4F4C}"/>
              </a:ext>
            </a:extLst>
          </p:cNvPr>
          <p:cNvSpPr>
            <a:spLocks noGrp="1"/>
          </p:cNvSpPr>
          <p:nvPr>
            <p:ph idx="1"/>
          </p:nvPr>
        </p:nvSpPr>
        <p:spPr>
          <a:xfrm>
            <a:off x="457200" y="548680"/>
            <a:ext cx="8229600" cy="5760640"/>
          </a:xfrm>
        </p:spPr>
        <p:txBody>
          <a:bodyPr>
            <a:normAutofit/>
          </a:bodyPr>
          <a:lstStyle/>
          <a:p>
            <a:pPr indent="457200" algn="just"/>
            <a:r>
              <a:rPr lang="ru-RU" sz="1800" dirty="0">
                <a:effectLst/>
                <a:latin typeface="Times New Roman" panose="02020603050405020304" pitchFamily="18" charset="0"/>
                <a:ea typeface="Times New Roman" panose="02020603050405020304" pitchFamily="18" charset="0"/>
              </a:rPr>
              <a:t>Единство, взаимосвязь и взаимообусловленность индивидуального (онтогенеза) и исторического развития (филогенеза) вида лежат в основе эволюции живой природы.</a:t>
            </a:r>
          </a:p>
          <a:p>
            <a:pPr indent="457200" algn="just">
              <a:lnSpc>
                <a:spcPct val="102000"/>
              </a:lnSpc>
            </a:pPr>
            <a:r>
              <a:rPr lang="ru-RU" sz="1800" dirty="0">
                <a:effectLst/>
                <a:latin typeface="Times New Roman" panose="02020603050405020304" pitchFamily="18" charset="0"/>
                <a:ea typeface="Times New Roman" panose="02020603050405020304" pitchFamily="18" charset="0"/>
              </a:rPr>
              <a:t>Ход онтогенетического развития организма определяется генотипом зиготы (оплодотворенной яйцеклетки) и условиями среды, в которых развивается индивидуум. В процессе онтогенеза реализуется его наследственность, которую он получил от родителей. Поэтому отбор родителей для получения следующего поколения играет очень большую роль в получении приплода с желательными качествами. В ходе онтогенеза в фенотипе животного никогда не реализуются полностью генотипические возможности организма. Считают, что у высших животных в геноме содержится около 300 тыс. генов, однако в каждый момент онтогенеза генетическая информация считывается только с 5% генов, которые обеспечивают контроль синтеза белка в данный момент. </a:t>
            </a:r>
            <a:endParaRPr lang="ru-RU" sz="1600" dirty="0"/>
          </a:p>
        </p:txBody>
      </p:sp>
    </p:spTree>
    <p:extLst>
      <p:ext uri="{BB962C8B-B14F-4D97-AF65-F5344CB8AC3E}">
        <p14:creationId xmlns:p14="http://schemas.microsoft.com/office/powerpoint/2010/main" xmlns="" val="54320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9D2A06D9-CEB3-79BB-F2D8-56FFFE91417F}"/>
              </a:ext>
            </a:extLst>
          </p:cNvPr>
          <p:cNvSpPr>
            <a:spLocks noGrp="1"/>
          </p:cNvSpPr>
          <p:nvPr>
            <p:ph idx="1"/>
          </p:nvPr>
        </p:nvSpPr>
        <p:spPr>
          <a:xfrm>
            <a:off x="323528" y="908721"/>
            <a:ext cx="8229600" cy="5040560"/>
          </a:xfrm>
        </p:spPr>
        <p:txBody>
          <a:bodyPr>
            <a:normAutofit fontScale="47500" lnSpcReduction="20000"/>
          </a:bodyPr>
          <a:lstStyle/>
          <a:p>
            <a:pPr algn="just">
              <a:lnSpc>
                <a:spcPct val="120000"/>
              </a:lnSpc>
            </a:pPr>
            <a:r>
              <a:rPr lang="ru-RU" sz="3800" dirty="0">
                <a:effectLst/>
                <a:latin typeface="Times New Roman" panose="02020603050405020304" pitchFamily="18" charset="0"/>
                <a:ea typeface="Times New Roman" panose="02020603050405020304" pitchFamily="18" charset="0"/>
              </a:rPr>
              <a:t>Для реализации их нужны соответствующие условия внешней среды, поэтому развитие животного, формирование его фенотипа определяется как генотипом (совокупностью всех генов) особи, так и внешними условиями, в которых протекает онтогенез. Фенотип, как комплекс всех признаков и свойств особи в данный момент его жизни– это результат реализации генотипа в конкретных условиях среды.</a:t>
            </a:r>
          </a:p>
          <a:p>
            <a:pPr algn="just">
              <a:lnSpc>
                <a:spcPct val="120000"/>
              </a:lnSpc>
            </a:pPr>
            <a:r>
              <a:rPr lang="ru-RU" sz="3800" dirty="0">
                <a:effectLst/>
                <a:latin typeface="Times New Roman" panose="02020603050405020304" pitchFamily="18" charset="0"/>
                <a:ea typeface="Times New Roman" panose="02020603050405020304" pitchFamily="18" charset="0"/>
              </a:rPr>
              <a:t>В процессе индивидуального развития животные приобретают не только видовые и породные свойства, но и характерные, принадлежащие только им, особенности экстерьера, конституции, жизнеспособности, продуктивности и т.д. В связи с этим необходимо знать закономерности индивидуального развития, а также факторы, влияющие на ход онтогенеза, для того чтобы найти практические приемы управления ими. Это является одним из основных элементов племенной работы, направленной на качественное улучшение животных. Изучение проблемы формирования хозяйственно полезных признаков в онтогенезе представляет большой интерес  не только для зоотехнии, но и для современной биологической науки в целом.</a:t>
            </a:r>
          </a:p>
          <a:p>
            <a:endParaRPr lang="ru-RU" sz="2400" dirty="0"/>
          </a:p>
        </p:txBody>
      </p:sp>
    </p:spTree>
    <p:extLst>
      <p:ext uri="{BB962C8B-B14F-4D97-AF65-F5344CB8AC3E}">
        <p14:creationId xmlns:p14="http://schemas.microsoft.com/office/powerpoint/2010/main" xmlns="" val="165424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nSpc>
                <a:spcPct val="150000"/>
              </a:lnSpc>
            </a:pPr>
            <a:r>
              <a:rPr lang="ru-RU" sz="2200" b="1" dirty="0"/>
              <a:t/>
            </a:r>
            <a:br>
              <a:rPr lang="ru-RU" sz="2200" b="1" dirty="0"/>
            </a:br>
            <a:r>
              <a:rPr lang="ru-RU" sz="2200" b="1" dirty="0"/>
              <a:t/>
            </a:r>
            <a:br>
              <a:rPr lang="ru-RU" sz="2200" b="1" dirty="0"/>
            </a:br>
            <a:r>
              <a:rPr lang="ru-RU" sz="2200" b="1" dirty="0"/>
              <a:t>2. </a:t>
            </a:r>
            <a:r>
              <a:rPr lang="ru-RU" sz="2700" b="1" dirty="0">
                <a:latin typeface="Times New Roman" pitchFamily="18" charset="0"/>
                <a:ea typeface="+mn-ea"/>
                <a:cs typeface="Times New Roman" pitchFamily="18" charset="0"/>
              </a:rPr>
              <a:t>Одомашнивание животных как процесс</a:t>
            </a:r>
            <a:br>
              <a:rPr lang="ru-RU" sz="2700" b="1" dirty="0">
                <a:latin typeface="Times New Roman" pitchFamily="18" charset="0"/>
                <a:ea typeface="+mn-ea"/>
                <a:cs typeface="Times New Roman" pitchFamily="18" charset="0"/>
              </a:rPr>
            </a:br>
            <a:r>
              <a:rPr lang="ru-RU" sz="2700" b="1" dirty="0">
                <a:latin typeface="Times New Roman" pitchFamily="18" charset="0"/>
                <a:ea typeface="+mn-ea"/>
                <a:cs typeface="Times New Roman" pitchFamily="18" charset="0"/>
              </a:rPr>
              <a:t> целенаправленной деятельности человека</a:t>
            </a:r>
            <a:r>
              <a:rPr lang="ru-RU" dirty="0"/>
              <a:t/>
            </a:r>
            <a:br>
              <a:rPr lang="ru-RU" dirty="0"/>
            </a:br>
            <a:endParaRPr lang="ru-RU" dirty="0"/>
          </a:p>
        </p:txBody>
      </p:sp>
      <p:sp>
        <p:nvSpPr>
          <p:cNvPr id="3" name="Содержимое 2"/>
          <p:cNvSpPr>
            <a:spLocks noGrp="1"/>
          </p:cNvSpPr>
          <p:nvPr>
            <p:ph idx="1"/>
          </p:nvPr>
        </p:nvSpPr>
        <p:spPr/>
        <p:txBody>
          <a:bodyPr>
            <a:normAutofit lnSpcReduction="10000"/>
          </a:bodyPr>
          <a:lstStyle/>
          <a:p>
            <a:r>
              <a:rPr lang="ru-RU" sz="1800" b="1" i="1" dirty="0">
                <a:latin typeface="Times New Roman" pitchFamily="18" charset="0"/>
                <a:cs typeface="Times New Roman" pitchFamily="18" charset="0"/>
              </a:rPr>
              <a:t>Одомашненными животными </a:t>
            </a:r>
            <a:r>
              <a:rPr lang="ru-RU" sz="1800" dirty="0">
                <a:latin typeface="Times New Roman" pitchFamily="18" charset="0"/>
                <a:cs typeface="Times New Roman" pitchFamily="18" charset="0"/>
              </a:rPr>
              <a:t>называют животных, выведенных трудом человека и полезных для производственной деятельности, находящихся в зависимости от условий, создаваемых человеком, способных размножаться и подвергаться искусственному отбору и подбору из поколения в поколение  (крупный рогатый скот, свиньи, овцы, лошади, козы, кролики, куры, индейки, утки, гуси, цесарки, перепела и др. )</a:t>
            </a:r>
          </a:p>
          <a:p>
            <a:r>
              <a:rPr lang="ru-RU" sz="1800" b="1" i="1" dirty="0">
                <a:latin typeface="Times New Roman" pitchFamily="18" charset="0"/>
                <a:cs typeface="Times New Roman" pitchFamily="18" charset="0"/>
              </a:rPr>
              <a:t>Домашними</a:t>
            </a:r>
            <a:r>
              <a:rPr lang="ru-RU" sz="1800" dirty="0">
                <a:latin typeface="Times New Roman" pitchFamily="18" charset="0"/>
                <a:cs typeface="Times New Roman" pitchFamily="18" charset="0"/>
              </a:rPr>
              <a:t>, называют животных, выведенных трудом человека для выполнения ряда других действий, которые непосильны и недоступны человеку  (любительское животноводство, для производственных нужд и.т.д.) и не связаны с получением сельскохозяйственной продукции (Это некоторые породы почтовых и декоративных голубей, собак, кошек, канарейки, декоративные куры, мыши, морские свинки, крысы и т.д. )</a:t>
            </a:r>
          </a:p>
          <a:p>
            <a:r>
              <a:rPr lang="ru-RU" sz="1800" b="1" i="1" dirty="0">
                <a:latin typeface="Times New Roman" pitchFamily="18" charset="0"/>
                <a:cs typeface="Times New Roman" pitchFamily="18" charset="0"/>
              </a:rPr>
              <a:t>Прирученным</a:t>
            </a:r>
            <a:r>
              <a:rPr lang="ru-RU" sz="1800" dirty="0">
                <a:latin typeface="Times New Roman" pitchFamily="18" charset="0"/>
                <a:cs typeface="Times New Roman" pitchFamily="18" charset="0"/>
              </a:rPr>
              <a:t>, называют животных, взятые из среды их естественного обитания путем отлова молодых особей. Они, как правило, не размножаются в условиях искусственного разведения. К группе прирученных животных относят слонов, гепардов, соколов и др. </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77579" y="263404"/>
            <a:ext cx="4110421" cy="400110"/>
          </a:xfrm>
          <a:prstGeom prst="rect">
            <a:avLst/>
          </a:prstGeom>
        </p:spPr>
        <p:txBody>
          <a:bodyPr wrap="none">
            <a:spAutoFit/>
          </a:bodyPr>
          <a:lstStyle/>
          <a:p>
            <a:pPr marL="228600" algn="ctr"/>
            <a:r>
              <a:rPr lang="ru-RU" sz="2000" b="1" dirty="0">
                <a:effectLst/>
                <a:latin typeface="Times New Roman" panose="02020603050405020304" pitchFamily="18" charset="0"/>
                <a:ea typeface="Times New Roman" panose="02020603050405020304" pitchFamily="18" charset="0"/>
              </a:rPr>
              <a:t>2. Понятия «рост» и «развитие»</a:t>
            </a:r>
            <a:endParaRPr lang="ru-RU" sz="2000" dirty="0">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641270" y="908720"/>
            <a:ext cx="7992888" cy="6086603"/>
          </a:xfrm>
          <a:prstGeom prst="rect">
            <a:avLst/>
          </a:prstGeom>
        </p:spPr>
        <p:txBody>
          <a:bodyPr wrap="square">
            <a:spAutoFit/>
          </a:bodyPr>
          <a:lstStyle/>
          <a:p>
            <a:pPr indent="457200" algn="just"/>
            <a:r>
              <a:rPr lang="ru-RU" sz="2200" dirty="0">
                <a:effectLst/>
                <a:latin typeface="Times New Roman" panose="02020603050405020304" pitchFamily="18" charset="0"/>
                <a:ea typeface="Times New Roman" panose="02020603050405020304" pitchFamily="18" charset="0"/>
              </a:rPr>
              <a:t>Онтогенез состоит из двух основных процессов: </a:t>
            </a:r>
            <a:r>
              <a:rPr lang="ru-RU" sz="2200" b="1" dirty="0">
                <a:effectLst/>
                <a:latin typeface="Times New Roman" panose="02020603050405020304" pitchFamily="18" charset="0"/>
                <a:ea typeface="Times New Roman" panose="02020603050405020304" pitchFamily="18" charset="0"/>
              </a:rPr>
              <a:t>роста и развития</a:t>
            </a:r>
            <a:r>
              <a:rPr lang="ru-RU" sz="2200" dirty="0">
                <a:effectLst/>
                <a:latin typeface="Times New Roman" panose="02020603050405020304" pitchFamily="18" charset="0"/>
                <a:ea typeface="Times New Roman" panose="02020603050405020304" pitchFamily="18" charset="0"/>
              </a:rPr>
              <a:t>. Оба эти понятия взаимосвязаны, но не тождественны.</a:t>
            </a:r>
          </a:p>
          <a:p>
            <a:pPr indent="457200" algn="just"/>
            <a:r>
              <a:rPr lang="ru-RU" sz="2200" b="1" dirty="0">
                <a:effectLst/>
                <a:latin typeface="Times New Roman" panose="02020603050405020304" pitchFamily="18" charset="0"/>
                <a:ea typeface="Times New Roman" panose="02020603050405020304" pitchFamily="18" charset="0"/>
              </a:rPr>
              <a:t>Ростом называют увеличение массы и размеров организма</a:t>
            </a:r>
            <a:r>
              <a:rPr lang="ru-RU" sz="2200" dirty="0">
                <a:effectLst/>
                <a:latin typeface="Times New Roman" panose="02020603050405020304" pitchFamily="18" charset="0"/>
                <a:ea typeface="Times New Roman" panose="02020603050405020304" pitchFamily="18" charset="0"/>
              </a:rPr>
              <a:t>. Рост сопровождается изменением пропорций тела, в основе роста лежат процессы деления клеток, увеличения массы и объема клеток, а также межклеточных образований.</a:t>
            </a:r>
          </a:p>
          <a:p>
            <a:pPr indent="457200" algn="just"/>
            <a:r>
              <a:rPr lang="ru-RU" sz="2200" dirty="0">
                <a:effectLst/>
                <a:latin typeface="Times New Roman" panose="02020603050405020304" pitchFamily="18" charset="0"/>
                <a:ea typeface="Times New Roman" panose="02020603050405020304" pitchFamily="18" charset="0"/>
              </a:rPr>
              <a:t> Ростом не является ожирение животных, накопление в организме воды и минеральных веществ. Рост происходит за счет накопления в организме активных, главным образом белковых, веществ.</a:t>
            </a:r>
          </a:p>
          <a:p>
            <a:pPr indent="457200" algn="just"/>
            <a:r>
              <a:rPr lang="ru-RU" sz="2200" dirty="0">
                <a:effectLst/>
                <a:latin typeface="Times New Roman" panose="02020603050405020304" pitchFamily="18" charset="0"/>
                <a:ea typeface="Times New Roman" panose="02020603050405020304" pitchFamily="18" charset="0"/>
              </a:rPr>
              <a:t>Различают рост </a:t>
            </a:r>
            <a:r>
              <a:rPr lang="ru-RU" sz="2200" i="1" dirty="0">
                <a:effectLst/>
                <a:latin typeface="Times New Roman" panose="02020603050405020304" pitchFamily="18" charset="0"/>
                <a:ea typeface="Times New Roman" panose="02020603050405020304" pitchFamily="18" charset="0"/>
              </a:rPr>
              <a:t>весовой</a:t>
            </a:r>
            <a:r>
              <a:rPr lang="ru-RU" sz="2200" dirty="0">
                <a:effectLst/>
                <a:latin typeface="Times New Roman" panose="02020603050405020304" pitchFamily="18" charset="0"/>
                <a:ea typeface="Times New Roman" panose="02020603050405020304" pitchFamily="18" charset="0"/>
              </a:rPr>
              <a:t> (изменение массы), </a:t>
            </a:r>
            <a:r>
              <a:rPr lang="ru-RU" sz="2200" i="1" dirty="0">
                <a:effectLst/>
                <a:latin typeface="Times New Roman" panose="02020603050405020304" pitchFamily="18" charset="0"/>
                <a:ea typeface="Times New Roman" panose="02020603050405020304" pitchFamily="18" charset="0"/>
              </a:rPr>
              <a:t>линейный</a:t>
            </a:r>
            <a:r>
              <a:rPr lang="ru-RU" sz="2200" dirty="0">
                <a:effectLst/>
                <a:latin typeface="Times New Roman" panose="02020603050405020304" pitchFamily="18" charset="0"/>
                <a:ea typeface="Times New Roman" panose="02020603050405020304" pitchFamily="18" charset="0"/>
              </a:rPr>
              <a:t> (изменение пропорций тела) и </a:t>
            </a:r>
            <a:r>
              <a:rPr lang="ru-RU" sz="2200" i="1" dirty="0">
                <a:effectLst/>
                <a:latin typeface="Times New Roman" panose="02020603050405020304" pitchFamily="18" charset="0"/>
                <a:ea typeface="Times New Roman" panose="02020603050405020304" pitchFamily="18" charset="0"/>
              </a:rPr>
              <a:t>объемный</a:t>
            </a:r>
            <a:r>
              <a:rPr lang="ru-RU" sz="2200" dirty="0">
                <a:effectLst/>
                <a:latin typeface="Times New Roman" panose="02020603050405020304" pitchFamily="18" charset="0"/>
                <a:ea typeface="Times New Roman" panose="02020603050405020304" pitchFamily="18" charset="0"/>
              </a:rPr>
              <a:t> (изменение объема тела). Такое толкование понятия роста дал К.Б. Свечин на основе глубоких исследований, который считал, что весовой, линейный и объемный рост осуществляется за счет количественных изменений в результате стойких новообразований живого вещества.</a:t>
            </a:r>
          </a:p>
          <a:p>
            <a:pPr indent="180340" algn="just">
              <a:lnSpc>
                <a:spcPct val="97000"/>
              </a:lnSpc>
              <a:spcAft>
                <a:spcPts val="0"/>
              </a:spcAft>
            </a:pPr>
            <a:endParaRPr lang="ru-RU" sz="1600" dirty="0">
              <a:ea typeface="Calibri"/>
              <a:cs typeface="Times New Roman"/>
            </a:endParaRPr>
          </a:p>
        </p:txBody>
      </p:sp>
    </p:spTree>
    <p:extLst>
      <p:ext uri="{BB962C8B-B14F-4D97-AF65-F5344CB8AC3E}">
        <p14:creationId xmlns:p14="http://schemas.microsoft.com/office/powerpoint/2010/main" xmlns="" val="126537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9303" y="116632"/>
            <a:ext cx="8496944" cy="492122"/>
          </a:xfrm>
          <a:prstGeom prst="rect">
            <a:avLst/>
          </a:prstGeom>
        </p:spPr>
        <p:txBody>
          <a:bodyPr wrap="square">
            <a:spAutoFit/>
          </a:bodyPr>
          <a:lstStyle/>
          <a:p>
            <a:pPr indent="180340" algn="just">
              <a:lnSpc>
                <a:spcPct val="115000"/>
              </a:lnSpc>
              <a:spcAft>
                <a:spcPts val="0"/>
              </a:spcAft>
            </a:pPr>
            <a:endParaRPr lang="ru-RU" sz="2400" dirty="0"/>
          </a:p>
        </p:txBody>
      </p:sp>
      <p:sp>
        <p:nvSpPr>
          <p:cNvPr id="4" name="TextBox 3">
            <a:extLst>
              <a:ext uri="{FF2B5EF4-FFF2-40B4-BE49-F238E27FC236}">
                <a16:creationId xmlns:a16="http://schemas.microsoft.com/office/drawing/2014/main" xmlns="" id="{AFE4A249-B177-29D6-0824-9E459AF2A1D9}"/>
              </a:ext>
            </a:extLst>
          </p:cNvPr>
          <p:cNvSpPr txBox="1"/>
          <p:nvPr/>
        </p:nvSpPr>
        <p:spPr>
          <a:xfrm>
            <a:off x="389303" y="568399"/>
            <a:ext cx="8287153" cy="5344220"/>
          </a:xfrm>
          <a:prstGeom prst="rect">
            <a:avLst/>
          </a:prstGeom>
          <a:noFill/>
        </p:spPr>
        <p:txBody>
          <a:bodyPr wrap="square">
            <a:spAutoFit/>
          </a:bodyPr>
          <a:lstStyle/>
          <a:p>
            <a:pPr indent="457200" algn="just">
              <a:lnSpc>
                <a:spcPct val="102000"/>
              </a:lnSpc>
            </a:pPr>
            <a:r>
              <a:rPr lang="ru-RU" sz="2400" dirty="0">
                <a:effectLst/>
                <a:latin typeface="Times New Roman" panose="02020603050405020304" pitchFamily="18" charset="0"/>
                <a:ea typeface="Times New Roman" panose="02020603050405020304" pitchFamily="18" charset="0"/>
              </a:rPr>
              <a:t>Были и другие точки зрения. Некоторые понимали под ростом всякое увеличение размеров тела, массы, объема; другие толковали рост как увеличение активных частей организма, но не всякое увеличение объема называли ростом.</a:t>
            </a:r>
          </a:p>
          <a:p>
            <a:pPr indent="457200" algn="just">
              <a:lnSpc>
                <a:spcPct val="102000"/>
              </a:lnSpc>
            </a:pPr>
            <a:r>
              <a:rPr lang="ru-RU" sz="2400" dirty="0">
                <a:effectLst/>
                <a:latin typeface="Times New Roman" panose="02020603050405020304" pitchFamily="18" charset="0"/>
                <a:ea typeface="Times New Roman" panose="02020603050405020304" pitchFamily="18" charset="0"/>
              </a:rPr>
              <a:t>Увеличение массы тела в результате накопления разных жировых веществ у взрослых, закончивших рост животных (свиней, волов и др.) при их откорме, несмотря на увеличение массы, назвать ростом нельзя. У молодых растущих животных наблюдается активный обмен веществ, идет накопление в организме белка, у взрослых животных процесс роста носит другой характер, у них происходит жирообразование. Рост тела животного прямо зависит от преобладания процессов синтеза (ассимиляции) над процессами распада (диссимиляции) веществ.</a:t>
            </a:r>
          </a:p>
        </p:txBody>
      </p:sp>
    </p:spTree>
    <p:extLst>
      <p:ext uri="{BB962C8B-B14F-4D97-AF65-F5344CB8AC3E}">
        <p14:creationId xmlns:p14="http://schemas.microsoft.com/office/powerpoint/2010/main" xmlns="" val="3368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675169"/>
            <a:ext cx="7848872" cy="5909310"/>
          </a:xfrm>
          <a:prstGeom prst="rect">
            <a:avLst/>
          </a:prstGeom>
        </p:spPr>
        <p:txBody>
          <a:bodyPr wrap="square">
            <a:spAutoFit/>
          </a:bodyPr>
          <a:lstStyle/>
          <a:p>
            <a:pPr indent="457200" algn="just"/>
            <a:r>
              <a:rPr lang="ru-RU" sz="2100" dirty="0">
                <a:effectLst/>
                <a:latin typeface="Times New Roman" panose="02020603050405020304" pitchFamily="18" charset="0"/>
                <a:ea typeface="Times New Roman" panose="02020603050405020304" pitchFamily="18" charset="0"/>
              </a:rPr>
              <a:t>Рост бывает нормальный, патологический, опухолевый и регенерация</a:t>
            </a:r>
          </a:p>
          <a:p>
            <a:pPr indent="457200" algn="just"/>
            <a:r>
              <a:rPr lang="ru-RU" sz="2100" dirty="0">
                <a:effectLst/>
                <a:latin typeface="Times New Roman" panose="02020603050405020304" pitchFamily="18" charset="0"/>
                <a:ea typeface="Times New Roman" panose="02020603050405020304" pitchFamily="18" charset="0"/>
              </a:rPr>
              <a:t>Нормальный рост – животное растет в соответствии с генотипом.</a:t>
            </a:r>
          </a:p>
          <a:p>
            <a:pPr indent="457200" algn="just"/>
            <a:r>
              <a:rPr lang="ru-RU" sz="2100" dirty="0">
                <a:effectLst/>
                <a:latin typeface="Times New Roman" panose="02020603050405020304" pitchFamily="18" charset="0"/>
                <a:ea typeface="Times New Roman" panose="02020603050405020304" pitchFamily="18" charset="0"/>
              </a:rPr>
              <a:t>Патологический рост – в следствии генетических нарушений (соматотропный гормон может недостаточно вырабатываться).</a:t>
            </a:r>
          </a:p>
          <a:p>
            <a:pPr indent="457200" algn="just"/>
            <a:r>
              <a:rPr lang="ru-RU" sz="2100" dirty="0">
                <a:effectLst/>
                <a:latin typeface="Times New Roman" panose="02020603050405020304" pitchFamily="18" charset="0"/>
                <a:ea typeface="Times New Roman" panose="02020603050405020304" pitchFamily="18" charset="0"/>
              </a:rPr>
              <a:t>Опухолевый рост – доброкачественный и злокачественный.</a:t>
            </a:r>
          </a:p>
          <a:p>
            <a:pPr indent="457200" algn="just"/>
            <a:r>
              <a:rPr lang="ru-RU" sz="2100" dirty="0">
                <a:effectLst/>
                <a:latin typeface="Times New Roman" panose="02020603050405020304" pitchFamily="18" charset="0"/>
                <a:ea typeface="Times New Roman" panose="02020603050405020304" pitchFamily="18" charset="0"/>
              </a:rPr>
              <a:t>Регенерация (вторичный рост) например кожа растет постоянно (физиологический рост) или регенерирует (рана). </a:t>
            </a:r>
            <a:r>
              <a:rPr lang="ru-RU" sz="2100" dirty="0" err="1">
                <a:effectLst/>
                <a:latin typeface="Times New Roman" panose="02020603050405020304" pitchFamily="18" charset="0"/>
                <a:ea typeface="Times New Roman" panose="02020603050405020304" pitchFamily="18" charset="0"/>
              </a:rPr>
              <a:t>Репоративная</a:t>
            </a:r>
            <a:r>
              <a:rPr lang="ru-RU" sz="2100" dirty="0">
                <a:effectLst/>
                <a:latin typeface="Times New Roman" panose="02020603050405020304" pitchFamily="18" charset="0"/>
                <a:ea typeface="Times New Roman" panose="02020603050405020304" pitchFamily="18" charset="0"/>
              </a:rPr>
              <a:t> регенерация – рост утраченного органа или ткани (хвост у ящерицы).</a:t>
            </a:r>
          </a:p>
          <a:p>
            <a:pPr indent="457200" algn="just"/>
            <a:r>
              <a:rPr lang="ru-RU" sz="2100" dirty="0">
                <a:effectLst/>
                <a:latin typeface="Times New Roman" panose="02020603050405020304" pitchFamily="18" charset="0"/>
                <a:ea typeface="Times New Roman" panose="02020603050405020304" pitchFamily="18" charset="0"/>
              </a:rPr>
              <a:t>Рост ограничен генотипом животного и возрастом. Какие животные растут всю жизнь?</a:t>
            </a:r>
          </a:p>
          <a:p>
            <a:r>
              <a:rPr lang="ru-RU" sz="2100" b="1" dirty="0">
                <a:effectLst/>
                <a:latin typeface="Times New Roman" panose="02020603050405020304" pitchFamily="18" charset="0"/>
                <a:ea typeface="Times New Roman" panose="02020603050405020304" pitchFamily="18" charset="0"/>
              </a:rPr>
              <a:t>Развитием животного понимают процесс усложнения структуры организма, специализацию и дифференциацию его тканей и органов, а также интеграцию функциональных свойств органов и тканей посредством нейрогуморальной регуляции</a:t>
            </a:r>
            <a:r>
              <a:rPr lang="ru-RU" sz="2100" dirty="0">
                <a:effectLst/>
                <a:latin typeface="Times New Roman" panose="02020603050405020304" pitchFamily="18" charset="0"/>
                <a:ea typeface="Times New Roman" panose="02020603050405020304" pitchFamily="18" charset="0"/>
              </a:rPr>
              <a:t>.</a:t>
            </a:r>
            <a:endParaRPr lang="ru-RU" sz="2100" dirty="0">
              <a:ea typeface="Calibri"/>
              <a:cs typeface="Times New Roman"/>
            </a:endParaRPr>
          </a:p>
        </p:txBody>
      </p:sp>
    </p:spTree>
    <p:extLst>
      <p:ext uri="{BB962C8B-B14F-4D97-AF65-F5344CB8AC3E}">
        <p14:creationId xmlns:p14="http://schemas.microsoft.com/office/powerpoint/2010/main" xmlns="" val="12287642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2905</Words>
  <Application>Microsoft Office PowerPoint</Application>
  <PresentationFormat>Экран (4:3)</PresentationFormat>
  <Paragraphs>74</Paragraphs>
  <Slides>23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Тема Office</vt:lpstr>
      <vt:lpstr>Слайд 1</vt:lpstr>
      <vt:lpstr>Слайд 2</vt:lpstr>
      <vt:lpstr>1. Общие понятия об онтогенезе и филогенезе</vt:lpstr>
      <vt:lpstr>Слайд 4</vt:lpstr>
      <vt:lpstr>Слайд 5</vt:lpstr>
      <vt:lpstr>  2. Одомашнивание животных как процесс  целенаправленной деятельности человека </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PAVLOVA</dc:creator>
  <cp:lastModifiedBy>Пользователь</cp:lastModifiedBy>
  <cp:revision>26</cp:revision>
  <dcterms:created xsi:type="dcterms:W3CDTF">2016-09-05T17:34:04Z</dcterms:created>
  <dcterms:modified xsi:type="dcterms:W3CDTF">2023-03-14T06:47:22Z</dcterms:modified>
</cp:coreProperties>
</file>