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7" r:id="rId3"/>
    <p:sldId id="258" r:id="rId4"/>
    <p:sldId id="259" r:id="rId5"/>
    <p:sldId id="260" r:id="rId6"/>
    <p:sldId id="261" r:id="rId7"/>
    <p:sldId id="262" r:id="rId8"/>
    <p:sldId id="279" r:id="rId9"/>
    <p:sldId id="280" r:id="rId10"/>
    <p:sldId id="263" r:id="rId11"/>
    <p:sldId id="267" r:id="rId12"/>
    <p:sldId id="268" r:id="rId13"/>
    <p:sldId id="269" r:id="rId14"/>
    <p:sldId id="270" r:id="rId15"/>
    <p:sldId id="271" r:id="rId16"/>
    <p:sldId id="272" r:id="rId17"/>
    <p:sldId id="274" r:id="rId18"/>
    <p:sldId id="286" r:id="rId19"/>
    <p:sldId id="287" r:id="rId20"/>
    <p:sldId id="289" r:id="rId21"/>
    <p:sldId id="281" r:id="rId22"/>
    <p:sldId id="282" r:id="rId23"/>
    <p:sldId id="291" r:id="rId24"/>
    <p:sldId id="283" r:id="rId25"/>
    <p:sldId id="290" r:id="rId26"/>
    <p:sldId id="264" r:id="rId27"/>
    <p:sldId id="265" r:id="rId28"/>
    <p:sldId id="294" r:id="rId29"/>
    <p:sldId id="284" r:id="rId30"/>
    <p:sldId id="292" r:id="rId31"/>
    <p:sldId id="293" r:id="rId32"/>
    <p:sldId id="266" r:id="rId33"/>
    <p:sldId id="275" r:id="rId34"/>
    <p:sldId id="276" r:id="rId35"/>
    <p:sldId id="277" r:id="rId36"/>
    <p:sldId id="278" r:id="rId37"/>
    <p:sldId id="273" r:id="rId3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7" d="100"/>
          <a:sy n="87" d="100"/>
        </p:scale>
        <p:origin x="1330" y="-37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DEA465-AFF6-415F-AC6B-95C26DA9E7F6}" type="datetimeFigureOut">
              <a:rPr lang="ru-RU" smtClean="0"/>
              <a:pPr/>
              <a:t>01.12.2022</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57582A-588F-492C-B425-BF95E9F46508}" type="slidenum">
              <a:rPr lang="ru-RU" smtClean="0"/>
              <a:pPr/>
              <a:t>‹#›</a:t>
            </a:fld>
            <a:endParaRPr lang="ru-RU"/>
          </a:p>
        </p:txBody>
      </p:sp>
    </p:spTree>
    <p:extLst>
      <p:ext uri="{BB962C8B-B14F-4D97-AF65-F5344CB8AC3E}">
        <p14:creationId xmlns:p14="http://schemas.microsoft.com/office/powerpoint/2010/main" val="1005238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4" name="Заголовок 13"/>
          <p:cNvSpPr>
            <a:spLocks noGrp="1"/>
          </p:cNvSpPr>
          <p:nvPr>
            <p:ph type="ctrTitle"/>
          </p:nvPr>
        </p:nvSpPr>
        <p:spPr>
          <a:xfrm>
            <a:off x="1432560" y="359898"/>
            <a:ext cx="7406640" cy="1472184"/>
          </a:xfrm>
        </p:spPr>
        <p:txBody>
          <a:bodyPr anchor="b"/>
          <a:lstStyle>
            <a:lvl1pPr algn="l">
              <a:defRPr/>
            </a:lvl1pPr>
            <a:extLst/>
          </a:lstStyle>
          <a:p>
            <a:r>
              <a:rPr kumimoji="0" lang="ru-RU"/>
              <a:t>Образец заголовка</a:t>
            </a:r>
            <a:endParaRPr kumimoji="0" lang="en-US"/>
          </a:p>
        </p:txBody>
      </p:sp>
      <p:sp>
        <p:nvSpPr>
          <p:cNvPr id="22" name="Подзаголовок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a:t>Образец подзаголовка</a:t>
            </a:r>
            <a:endParaRPr kumimoji="0" lang="en-US"/>
          </a:p>
        </p:txBody>
      </p:sp>
      <p:sp>
        <p:nvSpPr>
          <p:cNvPr id="7" name="Дата 6"/>
          <p:cNvSpPr>
            <a:spLocks noGrp="1"/>
          </p:cNvSpPr>
          <p:nvPr>
            <p:ph type="dt" sz="half" idx="10"/>
          </p:nvPr>
        </p:nvSpPr>
        <p:spPr/>
        <p:txBody>
          <a:bodyPr/>
          <a:lstStyle/>
          <a:p>
            <a:fld id="{6521803B-49E6-4E7E-9402-7B8993933B82}" type="datetime1">
              <a:rPr lang="ru-RU" smtClean="0"/>
              <a:pPr/>
              <a:t>01.12.2022</a:t>
            </a:fld>
            <a:endParaRPr lang="ru-RU"/>
          </a:p>
        </p:txBody>
      </p:sp>
      <p:sp>
        <p:nvSpPr>
          <p:cNvPr id="20" name="Нижний колонтитул 19"/>
          <p:cNvSpPr>
            <a:spLocks noGrp="1"/>
          </p:cNvSpPr>
          <p:nvPr>
            <p:ph type="ftr" sz="quarter" idx="11"/>
          </p:nvPr>
        </p:nvSpPr>
        <p:spPr/>
        <p:txBody>
          <a:bodyPr/>
          <a:lstStyle/>
          <a:p>
            <a:endParaRPr lang="ru-RU"/>
          </a:p>
        </p:txBody>
      </p:sp>
      <p:sp>
        <p:nvSpPr>
          <p:cNvPr id="10" name="Номер слайда 9"/>
          <p:cNvSpPr>
            <a:spLocks noGrp="1"/>
          </p:cNvSpPr>
          <p:nvPr>
            <p:ph type="sldNum" sz="quarter" idx="12"/>
          </p:nvPr>
        </p:nvSpPr>
        <p:spPr/>
        <p:txBody>
          <a:bodyPr/>
          <a:lstStyle/>
          <a:p>
            <a:fld id="{BFAE65CD-8129-42BD-829A-4CA364A5C893}" type="slidenum">
              <a:rPr lang="ru-RU" smtClean="0"/>
              <a:pPr/>
              <a:t>‹#›</a:t>
            </a:fld>
            <a:endParaRPr lang="ru-RU"/>
          </a:p>
        </p:txBody>
      </p:sp>
      <p:sp>
        <p:nvSpPr>
          <p:cNvPr id="8" name="Овал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Овал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0B391BF8-613C-4A4C-A4D3-E144657BF94E}" type="datetime1">
              <a:rPr lang="ru-RU" smtClean="0"/>
              <a:pPr/>
              <a:t>01.12.2022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FAE65CD-8129-42BD-829A-4CA364A5C893}"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58000" y="274639"/>
            <a:ext cx="1828800" cy="5851525"/>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1143000" y="274640"/>
            <a:ext cx="5562600" cy="5851525"/>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B0218DD2-373B-458B-9177-A5F7A1B1FB88}" type="datetime1">
              <a:rPr lang="ru-RU" smtClean="0"/>
              <a:pPr/>
              <a:t>01.12.2022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FAE65CD-8129-42BD-829A-4CA364A5C893}" type="slidenum">
              <a:rPr lang="ru-RU" smtClean="0"/>
              <a:pPr/>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1139825"/>
          </a:xfrm>
        </p:spPr>
        <p:txBody>
          <a:bodyPr/>
          <a:lstStyle/>
          <a:p>
            <a:r>
              <a:rPr lang="ru-RU"/>
              <a:t>Образец заголовка</a:t>
            </a:r>
          </a:p>
        </p:txBody>
      </p:sp>
      <p:sp>
        <p:nvSpPr>
          <p:cNvPr id="3" name="Таблица 2"/>
          <p:cNvSpPr>
            <a:spLocks noGrp="1"/>
          </p:cNvSpPr>
          <p:nvPr>
            <p:ph type="tbl" idx="1"/>
          </p:nvPr>
        </p:nvSpPr>
        <p:spPr>
          <a:xfrm>
            <a:off x="457200" y="1600200"/>
            <a:ext cx="8229600" cy="4530725"/>
          </a:xfrm>
        </p:spPr>
        <p:txBody>
          <a:bodyPr/>
          <a:lstStyle/>
          <a:p>
            <a:pPr lvl="0"/>
            <a:endParaRPr lang="ru-RU" noProof="0"/>
          </a:p>
        </p:txBody>
      </p:sp>
      <p:sp>
        <p:nvSpPr>
          <p:cNvPr id="4" name="Дата 3"/>
          <p:cNvSpPr>
            <a:spLocks noGrp="1"/>
          </p:cNvSpPr>
          <p:nvPr>
            <p:ph type="dt" sz="half" idx="10"/>
          </p:nvPr>
        </p:nvSpPr>
        <p:spPr>
          <a:xfrm>
            <a:off x="457200" y="6243638"/>
            <a:ext cx="2133600" cy="457200"/>
          </a:xfrm>
        </p:spPr>
        <p:txBody>
          <a:bodyPr/>
          <a:lstStyle>
            <a:lvl1pPr>
              <a:defRPr/>
            </a:lvl1pPr>
          </a:lstStyle>
          <a:p>
            <a:pPr>
              <a:defRPr/>
            </a:pPr>
            <a:fld id="{83941AD0-0DCD-497F-9014-AD64048182CD}" type="datetime1">
              <a:rPr lang="ru-RU" smtClean="0"/>
              <a:pPr>
                <a:defRPr/>
              </a:pPr>
              <a:t>01.12.2022</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a:xfrm>
            <a:off x="6553200" y="6243638"/>
            <a:ext cx="2133600" cy="457200"/>
          </a:xfrm>
        </p:spPr>
        <p:txBody>
          <a:bodyPr/>
          <a:lstStyle>
            <a:lvl1pPr>
              <a:defRPr/>
            </a:lvl1pPr>
          </a:lstStyle>
          <a:p>
            <a:pPr>
              <a:defRPr/>
            </a:pPr>
            <a:fld id="{95319C45-0F56-4184-AD17-CD262DC1B3F3}" type="slidenum">
              <a:rPr lang="ru-RU"/>
              <a:pPr>
                <a:defRPr/>
              </a:pPr>
              <a:t>‹#›</a:t>
            </a:fld>
            <a:endParaRPr lang="ru-RU"/>
          </a:p>
        </p:txBody>
      </p:sp>
    </p:spTree>
    <p:extLst>
      <p:ext uri="{BB962C8B-B14F-4D97-AF65-F5344CB8AC3E}">
        <p14:creationId xmlns:p14="http://schemas.microsoft.com/office/powerpoint/2010/main" val="249455229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BD11FF2B-70F4-4780-94A7-9E21162E6B14}" type="datetime1">
              <a:rPr lang="ru-RU" smtClean="0"/>
              <a:pPr/>
              <a:t>01.12.2022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FAE65CD-8129-42BD-829A-4CA364A5C893}"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Прямоугольник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ru-RU"/>
              <a:t>Образец заголовка</a:t>
            </a:r>
            <a:endParaRPr kumimoji="0" lang="en-US"/>
          </a:p>
        </p:txBody>
      </p:sp>
      <p:sp>
        <p:nvSpPr>
          <p:cNvPr id="3" name="Текст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a:t>Образец текста</a:t>
            </a:r>
          </a:p>
        </p:txBody>
      </p:sp>
      <p:sp>
        <p:nvSpPr>
          <p:cNvPr id="4" name="Дата 3"/>
          <p:cNvSpPr>
            <a:spLocks noGrp="1"/>
          </p:cNvSpPr>
          <p:nvPr>
            <p:ph type="dt" sz="half" idx="10"/>
          </p:nvPr>
        </p:nvSpPr>
        <p:spPr/>
        <p:txBody>
          <a:bodyPr/>
          <a:lstStyle/>
          <a:p>
            <a:fld id="{E82ECADE-3BD1-4CD3-96C7-6184EDF658D2}" type="datetime1">
              <a:rPr lang="ru-RU" smtClean="0"/>
              <a:pPr/>
              <a:t>01.12.2022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FAE65CD-8129-42BD-829A-4CA364A5C893}" type="slidenum">
              <a:rPr lang="ru-RU" smtClean="0"/>
              <a:pPr/>
              <a:t>‹#›</a:t>
            </a:fld>
            <a:endParaRPr lang="ru-RU"/>
          </a:p>
        </p:txBody>
      </p:sp>
      <p:sp>
        <p:nvSpPr>
          <p:cNvPr id="10" name="Прямоугольник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Овал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Овал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1143000"/>
          </a:xfrm>
        </p:spPr>
        <p:txBody>
          <a:bodyPr/>
          <a:lstStyle/>
          <a:p>
            <a:r>
              <a:rPr kumimoji="0" lang="ru-RU"/>
              <a:t>Образец заголовка</a:t>
            </a:r>
            <a:endParaRPr kumimoji="0" lang="en-US"/>
          </a:p>
        </p:txBody>
      </p:sp>
      <p:sp>
        <p:nvSpPr>
          <p:cNvPr id="3" name="Объект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Объект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p:txBody>
          <a:bodyPr/>
          <a:lstStyle/>
          <a:p>
            <a:fld id="{E04F9BA7-10B6-4F62-B940-CC0F0E848D66}" type="datetime1">
              <a:rPr lang="ru-RU" smtClean="0"/>
              <a:pPr/>
              <a:t>01.12.2022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FAE65CD-8129-42BD-829A-4CA364A5C893}"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ru-RU"/>
              <a:t>Образец заголовка</a:t>
            </a:r>
            <a:endParaRPr kumimoji="0" lang="en-US"/>
          </a:p>
        </p:txBody>
      </p:sp>
      <p:sp>
        <p:nvSpPr>
          <p:cNvPr id="3" name="Текст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a:t>Образец текста</a:t>
            </a:r>
          </a:p>
        </p:txBody>
      </p:sp>
      <p:sp>
        <p:nvSpPr>
          <p:cNvPr id="4" name="Текст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a:t>Образец текста</a:t>
            </a:r>
          </a:p>
        </p:txBody>
      </p:sp>
      <p:sp>
        <p:nvSpPr>
          <p:cNvPr id="5" name="Объект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6" name="Объект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7" name="Дата 6"/>
          <p:cNvSpPr>
            <a:spLocks noGrp="1"/>
          </p:cNvSpPr>
          <p:nvPr>
            <p:ph type="dt" sz="half" idx="10"/>
          </p:nvPr>
        </p:nvSpPr>
        <p:spPr/>
        <p:txBody>
          <a:bodyPr/>
          <a:lstStyle/>
          <a:p>
            <a:fld id="{3226E13B-DE0F-45E1-9B18-4531ACB5FF14}" type="datetime1">
              <a:rPr lang="ru-RU" smtClean="0"/>
              <a:pPr/>
              <a:t>01.12.2022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FAE65CD-8129-42BD-829A-4CA364A5C893}"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1143000"/>
          </a:xfrm>
        </p:spPr>
        <p:txBody>
          <a:bodyPr anchor="ctr"/>
          <a:lstStyle/>
          <a:p>
            <a:r>
              <a:rPr kumimoji="0" lang="ru-RU"/>
              <a:t>Образец заголовка</a:t>
            </a:r>
            <a:endParaRPr kumimoji="0" lang="en-US"/>
          </a:p>
        </p:txBody>
      </p:sp>
      <p:sp>
        <p:nvSpPr>
          <p:cNvPr id="3" name="Дата 2"/>
          <p:cNvSpPr>
            <a:spLocks noGrp="1"/>
          </p:cNvSpPr>
          <p:nvPr>
            <p:ph type="dt" sz="half" idx="10"/>
          </p:nvPr>
        </p:nvSpPr>
        <p:spPr/>
        <p:txBody>
          <a:bodyPr/>
          <a:lstStyle/>
          <a:p>
            <a:fld id="{BED28D63-1955-4868-8C7B-6674AB6B1A5F}" type="datetime1">
              <a:rPr lang="ru-RU" smtClean="0"/>
              <a:pPr/>
              <a:t>01.12.2022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FAE65CD-8129-42BD-829A-4CA364A5C893}"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Прямоугольник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Дата 1"/>
          <p:cNvSpPr>
            <a:spLocks noGrp="1"/>
          </p:cNvSpPr>
          <p:nvPr>
            <p:ph type="dt" sz="half" idx="10"/>
          </p:nvPr>
        </p:nvSpPr>
        <p:spPr/>
        <p:txBody>
          <a:bodyPr/>
          <a:lstStyle/>
          <a:p>
            <a:fld id="{0C724A72-7C18-403D-8B51-E43F4F0AFC0A}" type="datetime1">
              <a:rPr lang="ru-RU" smtClean="0"/>
              <a:pPr/>
              <a:t>01.12.2022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FAE65CD-8129-42BD-829A-4CA364A5C893}" type="slidenum">
              <a:rPr lang="ru-RU" smtClean="0"/>
              <a:pPr/>
              <a:t>‹#›</a:t>
            </a:fld>
            <a:endParaRPr lang="ru-RU"/>
          </a:p>
        </p:txBody>
      </p:sp>
      <p:sp>
        <p:nvSpPr>
          <p:cNvPr id="6" name="Прямоугольник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ru-RU"/>
              <a:t>Образец заголовка</a:t>
            </a:r>
            <a:endParaRPr kumimoji="0" lang="en-US"/>
          </a:p>
        </p:txBody>
      </p:sp>
      <p:sp>
        <p:nvSpPr>
          <p:cNvPr id="3" name="Текст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ru-RU"/>
              <a:t>Образец текста</a:t>
            </a:r>
          </a:p>
        </p:txBody>
      </p:sp>
      <p:sp>
        <p:nvSpPr>
          <p:cNvPr id="4" name="Объект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p:txBody>
          <a:bodyPr/>
          <a:lstStyle/>
          <a:p>
            <a:fld id="{80C30B8F-8DD7-4893-8692-6112B69C0C58}" type="datetime1">
              <a:rPr lang="ru-RU" smtClean="0"/>
              <a:pPr/>
              <a:t>01.12.2022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FAE65CD-8129-42BD-829A-4CA364A5C893}"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ru-RU"/>
              <a:t>Образец заголовка</a:t>
            </a:r>
            <a:endParaRPr kumimoji="0" lang="en-US"/>
          </a:p>
        </p:txBody>
      </p:sp>
      <p:sp>
        <p:nvSpPr>
          <p:cNvPr id="5" name="Дата 4"/>
          <p:cNvSpPr>
            <a:spLocks noGrp="1"/>
          </p:cNvSpPr>
          <p:nvPr>
            <p:ph type="dt" sz="half" idx="10"/>
          </p:nvPr>
        </p:nvSpPr>
        <p:spPr/>
        <p:txBody>
          <a:bodyPr/>
          <a:lstStyle/>
          <a:p>
            <a:fld id="{021746DC-C4A2-4295-B21D-0B9C11800886}" type="datetime1">
              <a:rPr lang="ru-RU" smtClean="0"/>
              <a:pPr/>
              <a:t>01.12.2022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FAE65CD-8129-42BD-829A-4CA364A5C893}" type="slidenum">
              <a:rPr lang="ru-RU" smtClean="0"/>
              <a:pPr/>
              <a:t>‹#›</a:t>
            </a:fld>
            <a:endParaRPr lang="ru-RU"/>
          </a:p>
        </p:txBody>
      </p:sp>
      <p:sp>
        <p:nvSpPr>
          <p:cNvPr id="8" name="Прямоугольник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Рисунок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ru-RU"/>
              <a:t>Вставка рисунка</a:t>
            </a:r>
            <a:endParaRPr kumimoji="0" lang="en-US" dirty="0"/>
          </a:p>
        </p:txBody>
      </p:sp>
      <p:sp>
        <p:nvSpPr>
          <p:cNvPr id="9" name="Блок-схема: процесс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Блок-схема: процесс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Текст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Пирог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Овал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Кольцо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Заголовок 4"/>
          <p:cNvSpPr>
            <a:spLocks noGrp="1"/>
          </p:cNvSpPr>
          <p:nvPr>
            <p:ph type="title"/>
          </p:nvPr>
        </p:nvSpPr>
        <p:spPr>
          <a:xfrm>
            <a:off x="1435608" y="274638"/>
            <a:ext cx="7498080" cy="1143000"/>
          </a:xfrm>
          <a:prstGeom prst="rect">
            <a:avLst/>
          </a:prstGeom>
        </p:spPr>
        <p:txBody>
          <a:bodyPr anchor="ctr">
            <a:normAutofit/>
          </a:bodyPr>
          <a:lstStyle/>
          <a:p>
            <a:r>
              <a:rPr kumimoji="0" lang="ru-RU"/>
              <a:t>Образец заголовка</a:t>
            </a:r>
            <a:endParaRPr kumimoji="0" lang="en-US"/>
          </a:p>
        </p:txBody>
      </p:sp>
      <p:sp>
        <p:nvSpPr>
          <p:cNvPr id="9" name="Текст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24" name="Дата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326FB2D-F5F9-4BE8-8A2A-75EF01A63781}" type="datetime1">
              <a:rPr lang="ru-RU" smtClean="0"/>
              <a:pPr/>
              <a:t>01.12.2022</a:t>
            </a:fld>
            <a:endParaRPr lang="ru-RU"/>
          </a:p>
        </p:txBody>
      </p:sp>
      <p:sp>
        <p:nvSpPr>
          <p:cNvPr id="10" name="Нижний колонтитул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ru-RU"/>
          </a:p>
        </p:txBody>
      </p:sp>
      <p:sp>
        <p:nvSpPr>
          <p:cNvPr id="22" name="Номер слайда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FAE65CD-8129-42BD-829A-4CA364A5C893}" type="slidenum">
              <a:rPr lang="ru-RU" smtClean="0"/>
              <a:pPr/>
              <a:t>‹#›</a:t>
            </a:fld>
            <a:endParaRPr lang="ru-RU"/>
          </a:p>
        </p:txBody>
      </p:sp>
      <p:sp>
        <p:nvSpPr>
          <p:cNvPr id="15" name="Прямоугольник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827584" y="836712"/>
            <a:ext cx="8316416" cy="4708981"/>
          </a:xfrm>
          <a:prstGeom prst="rect">
            <a:avLst/>
          </a:prstGeom>
        </p:spPr>
        <p:txBody>
          <a:bodyPr wrap="square">
            <a:spAutoFit/>
          </a:bodyPr>
          <a:lstStyle/>
          <a:p>
            <a:pPr algn="ctr"/>
            <a:r>
              <a:rPr lang="ru-RU" sz="4800" b="1" dirty="0"/>
              <a:t>ОЦЕНКА СЕЛЬСКОХОЗЯЙСТВЕННЫХ ЖИВОТНЫХ </a:t>
            </a:r>
            <a:endParaRPr lang="ru-RU" sz="4800" dirty="0"/>
          </a:p>
          <a:p>
            <a:pPr algn="ctr"/>
            <a:r>
              <a:rPr lang="ru-RU" sz="4800" b="1" dirty="0"/>
              <a:t>ПО КОНСТИТУЦИИ, ЭКСТЕРЬЕРУ И ИНТЕРЬЕРУ</a:t>
            </a:r>
            <a:endParaRPr lang="ru-RU" sz="4800" dirty="0"/>
          </a:p>
          <a:p>
            <a:pPr marL="228600" indent="180340" algn="ctr">
              <a:spcAft>
                <a:spcPts val="0"/>
              </a:spcAft>
            </a:pPr>
            <a:r>
              <a:rPr lang="ru-RU" sz="6000" b="1" dirty="0">
                <a:effectLst/>
                <a:latin typeface="Times New Roman"/>
                <a:ea typeface="Times New Roman"/>
              </a:rPr>
              <a:t> </a:t>
            </a:r>
            <a:endParaRPr lang="ru-RU" sz="4000" dirty="0">
              <a:effectLst/>
              <a:latin typeface="Times New Roman"/>
              <a:ea typeface="Times New Roman"/>
            </a:endParaRPr>
          </a:p>
        </p:txBody>
      </p:sp>
      <p:sp>
        <p:nvSpPr>
          <p:cNvPr id="2" name="Номер слайда 1"/>
          <p:cNvSpPr>
            <a:spLocks noGrp="1"/>
          </p:cNvSpPr>
          <p:nvPr>
            <p:ph type="sldNum" sz="quarter" idx="12"/>
          </p:nvPr>
        </p:nvSpPr>
        <p:spPr/>
        <p:txBody>
          <a:bodyPr/>
          <a:lstStyle/>
          <a:p>
            <a:fld id="{BFAE65CD-8129-42BD-829A-4CA364A5C893}" type="slidenum">
              <a:rPr lang="ru-RU" smtClean="0"/>
              <a:pPr/>
              <a:t>1</a:t>
            </a:fld>
            <a:endParaRPr lang="ru-RU" dirty="0"/>
          </a:p>
        </p:txBody>
      </p:sp>
    </p:spTree>
    <p:extLst>
      <p:ext uri="{BB962C8B-B14F-4D97-AF65-F5344CB8AC3E}">
        <p14:creationId xmlns:p14="http://schemas.microsoft.com/office/powerpoint/2010/main" val="2126316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BFAE65CD-8129-42BD-829A-4CA364A5C893}" type="slidenum">
              <a:rPr lang="ru-RU" smtClean="0"/>
              <a:pPr/>
              <a:t>10</a:t>
            </a:fld>
            <a:endParaRPr lang="ru-RU"/>
          </a:p>
        </p:txBody>
      </p:sp>
      <p:sp>
        <p:nvSpPr>
          <p:cNvPr id="67585" name="Rectangle 1"/>
          <p:cNvSpPr>
            <a:spLocks noChangeArrowheads="1"/>
          </p:cNvSpPr>
          <p:nvPr/>
        </p:nvSpPr>
        <p:spPr bwMode="auto">
          <a:xfrm>
            <a:off x="1187624" y="498054"/>
            <a:ext cx="7956376" cy="59400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Животные </a:t>
            </a:r>
            <a:r>
              <a:rPr kumimoji="0" lang="ru-RU"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нежного типа конституции</a:t>
            </a:r>
            <a:r>
              <a:rPr kumimoji="0" lang="ru-RU"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характеризуются наличием тонкого и нежного костяка, слабо развитой мускулатуры, тонкой нежной кожи. Это в основном высокопродуктивные животные узкоспециализированных пород крупного рогатого скота молочного направления продуктивности, быстроаллюрные породы лошадей, шерстные породы овец, охотничьи и декоративные породы собак. Животные этого типа конституции весьма требовательны к условиям кормления, содержания и использования. Быстро реагируют на улучшение кормления повышением продуктивности.</a:t>
            </a:r>
          </a:p>
          <a:p>
            <a:pPr indent="180975" algn="just" fontAlgn="base">
              <a:spcBef>
                <a:spcPct val="0"/>
              </a:spcBef>
              <a:spcAft>
                <a:spcPct val="0"/>
              </a:spcAft>
            </a:pPr>
            <a:r>
              <a:rPr lang="ru-RU" sz="2000" dirty="0">
                <a:latin typeface="Times New Roman" pitchFamily="18" charset="0"/>
                <a:cs typeface="Times New Roman" pitchFamily="18" charset="0"/>
              </a:rPr>
              <a:t>В противоположность нежному типу конституции </a:t>
            </a:r>
            <a:r>
              <a:rPr lang="ru-RU" sz="2000" b="1" dirty="0">
                <a:latin typeface="Times New Roman" pitchFamily="18" charset="0"/>
                <a:cs typeface="Times New Roman" pitchFamily="18" charset="0"/>
              </a:rPr>
              <a:t>животные грубого типа конституции </a:t>
            </a:r>
            <a:r>
              <a:rPr lang="ru-RU" sz="2000" dirty="0">
                <a:latin typeface="Times New Roman" pitchFamily="18" charset="0"/>
                <a:cs typeface="Times New Roman" pitchFamily="18" charset="0"/>
              </a:rPr>
              <a:t>имеют мощный и грубый костяк, хорошо развитую мускулатуру, толстую, грубою кожу с большим количеством подкожного жира. К этому типу конституции в основном относятся рабочий крупный рогатый скот, тяжелоупряжные породы лошадей, некоторые мясные породы крупного рогатого скота и овец. Они относительно не требовательны к условиям внешней среды, выносливы и отличаются хорошим здоровьем. Это в основном аборигенные породы сельскохозяйственных животных.</a:t>
            </a:r>
          </a:p>
          <a:p>
            <a:pPr marL="0" marR="0" lvl="0" indent="180975" algn="just" defTabSz="914400" rtl="0" eaLnBrk="1" fontAlgn="base" latinLnBrk="0" hangingPunct="1">
              <a:lnSpc>
                <a:spcPct val="100000"/>
              </a:lnSpc>
              <a:spcBef>
                <a:spcPct val="0"/>
              </a:spcBef>
              <a:spcAft>
                <a:spcPct val="0"/>
              </a:spcAft>
              <a:buClrTx/>
              <a:buSzTx/>
              <a:buFontTx/>
              <a:buNone/>
              <a:tabLst/>
            </a:pPr>
            <a:endParaRPr kumimoji="0" lang="ru-RU" sz="2000" b="0" i="0" u="none" strike="noStrike" cap="none" normalizeH="0" baseline="0" dirty="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518845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BFAE65CD-8129-42BD-829A-4CA364A5C893}" type="slidenum">
              <a:rPr lang="ru-RU" smtClean="0"/>
              <a:pPr/>
              <a:t>11</a:t>
            </a:fld>
            <a:endParaRPr lang="ru-RU"/>
          </a:p>
        </p:txBody>
      </p:sp>
      <p:sp>
        <p:nvSpPr>
          <p:cNvPr id="66561" name="Rectangle 1"/>
          <p:cNvSpPr>
            <a:spLocks noChangeArrowheads="1"/>
          </p:cNvSpPr>
          <p:nvPr/>
        </p:nvSpPr>
        <p:spPr bwMode="auto">
          <a:xfrm>
            <a:off x="971600" y="730917"/>
            <a:ext cx="81724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Особое место в этой классификации занимают </a:t>
            </a:r>
            <a:r>
              <a:rPr kumimoji="0" lang="ru-RU"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животные плотного типа конституции</a:t>
            </a:r>
            <a:r>
              <a:rPr kumimoji="0" lang="ru-RU"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Им присущи крепкий костяк, хорошо развитая мышечная система, отличающаяся наличием тонких, длинных мышечных волокон. Практически отсутствует </a:t>
            </a:r>
            <a:r>
              <a:rPr kumimoji="0" lang="ru-RU"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подкожная</a:t>
            </a:r>
            <a:r>
              <a:rPr kumimoji="0" lang="ru-RU"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жировая прослойка. Тонкая эластичная кожа способствует рельефному выделению отдельных мышц. Это сильные и выносливые животные, обладающие хорошим здоровьем. Такой тип конституции высоко ценится среди коневодов и собаководов. Большинство выдающихся лошадей принадлежит к этому типу конституции.</a:t>
            </a:r>
            <a:endParaRPr kumimoji="0" lang="ru-RU"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u-RU"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Противоположным плотному типу конституции является </a:t>
            </a:r>
            <a:r>
              <a:rPr kumimoji="0" lang="ru-RU"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рыхлый тип</a:t>
            </a:r>
            <a:r>
              <a:rPr kumimoji="0" lang="ru-RU"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Особи, относящиеся к этому типу конституции, обладают хорошо развитым костяком и мышечной тканью с большими жировыми прослойками между мышечными волокнами, толстым слоем подкожной жировой клетчатки, округлыми формами тела и отсутствием четких переходов между отдельными частями тела. К этому типу в основном относятся животные мясных пород крупного рогатого скота, сальные породы свиней, тяжелоупряжные породы лошадей. По своему темпераменту это спокойные животные.</a:t>
            </a:r>
            <a:endParaRPr kumimoji="0" lang="ru-RU"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2737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BFAE65CD-8129-42BD-829A-4CA364A5C893}" type="slidenum">
              <a:rPr lang="ru-RU" smtClean="0"/>
              <a:pPr/>
              <a:t>12</a:t>
            </a:fld>
            <a:endParaRPr lang="ru-RU"/>
          </a:p>
        </p:txBody>
      </p:sp>
      <p:sp>
        <p:nvSpPr>
          <p:cNvPr id="65537" name="Rectangle 1"/>
          <p:cNvSpPr>
            <a:spLocks noChangeArrowheads="1"/>
          </p:cNvSpPr>
          <p:nvPr/>
        </p:nvSpPr>
        <p:spPr bwMode="auto">
          <a:xfrm>
            <a:off x="1259632" y="333997"/>
            <a:ext cx="7884368"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u-RU"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Академик М.Ф. Иванов предложил в дополнение к этой классификации выделить </a:t>
            </a:r>
            <a:r>
              <a:rPr kumimoji="0" lang="ru-RU" sz="2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сильный (крепкий) тип конституции</a:t>
            </a:r>
            <a:r>
              <a:rPr kumimoji="0" lang="ru-RU"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к которому следует относить всех выдающихся животных.</a:t>
            </a:r>
            <a:endParaRPr kumimoji="0" lang="ru-RU"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u-RU"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Выделенные типы конституции – это основные модельные типы, которые относительно редко встречаются в пределах одной популяции сельскохозяйственных животных. Чаще всего в пределах одной популяции встречаются особи с различными переходными типами. Это могут быть </a:t>
            </a:r>
            <a:r>
              <a:rPr kumimoji="0" lang="ru-RU" sz="2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животные нежного плотного типа, грубого плотного, рыхлого нежного и т.д. </a:t>
            </a:r>
            <a:endParaRPr kumimoji="0" lang="ru-RU"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0621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BFAE65CD-8129-42BD-829A-4CA364A5C893}" type="slidenum">
              <a:rPr lang="ru-RU" smtClean="0"/>
              <a:pPr/>
              <a:t>13</a:t>
            </a:fld>
            <a:endParaRPr lang="ru-RU"/>
          </a:p>
        </p:txBody>
      </p:sp>
      <p:sp>
        <p:nvSpPr>
          <p:cNvPr id="64513" name="Rectangle 1"/>
          <p:cNvSpPr>
            <a:spLocks noChangeArrowheads="1"/>
          </p:cNvSpPr>
          <p:nvPr/>
        </p:nvSpPr>
        <p:spPr bwMode="auto">
          <a:xfrm>
            <a:off x="1043608" y="310621"/>
            <a:ext cx="8100392" cy="59400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В результате воздействия длительной и односторонней селекции на улучшение того или иного типа хозяйственно полезного признака у животных возникает такое явление, как </a:t>
            </a:r>
            <a:r>
              <a:rPr kumimoji="0" lang="ru-RU"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переразвитость,</a:t>
            </a:r>
            <a:r>
              <a:rPr kumimoji="0" lang="ru-RU"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которое граничит с патологией как по отношению к целостному организму, так и к отдельным статям или их группам. Это ведет к ослаблению конституционального типа и к вырождению целых пород сельскохозяйственных животных. Чаще всего признаки </a:t>
            </a:r>
            <a:r>
              <a:rPr kumimoji="0" lang="ru-RU"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ослабления конституции</a:t>
            </a:r>
            <a:r>
              <a:rPr kumimoji="0" lang="ru-RU"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появляются у узкоспециализированных пород. Классическим примером длительного одностороннего отбора по одному признаку, приведшего к ослаблению конституционального типа, является появление электоральных овец, которые имели крайне </a:t>
            </a:r>
            <a:r>
              <a:rPr kumimoji="0" lang="ru-RU"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изнеженный переразвитый тип конституции</a:t>
            </a:r>
            <a:r>
              <a:rPr kumimoji="0" lang="ru-RU"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Их характеризовала </a:t>
            </a:r>
            <a:r>
              <a:rPr kumimoji="0" lang="ru-RU"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сухая переразвитость</a:t>
            </a:r>
            <a:r>
              <a:rPr kumimoji="0" lang="ru-RU"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Это были тонкокостные овцы с перехватами за грудью, </a:t>
            </a:r>
            <a:r>
              <a:rPr kumimoji="0" lang="ru-RU" sz="20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переутонченным</a:t>
            </a:r>
            <a:r>
              <a:rPr kumimoji="0" lang="ru-RU"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туловищем на высоких ногах, тонкой шеей, острой холкой, крайне утонченной кожей и прозрачными ушными раковинами, со слабо выраженным половым диморфизмом. Такой тип сухой переразвитости встречался и у старого типа голландского молочного черно-пестрого скота, чистокровной породы лошадей, американских рысаков, лошадей ахалтекинской породы.</a:t>
            </a:r>
            <a:endParaRPr kumimoji="0" lang="ru-RU"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4100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fld id="{BFAE65CD-8129-42BD-829A-4CA364A5C893}" type="slidenum">
              <a:rPr lang="ru-RU" smtClean="0"/>
              <a:pPr/>
              <a:t>14</a:t>
            </a:fld>
            <a:endParaRPr lang="ru-RU"/>
          </a:p>
        </p:txBody>
      </p:sp>
      <p:sp>
        <p:nvSpPr>
          <p:cNvPr id="63489" name="Rectangle 1"/>
          <p:cNvSpPr>
            <a:spLocks noChangeArrowheads="1"/>
          </p:cNvSpPr>
          <p:nvPr/>
        </p:nvSpPr>
        <p:spPr bwMode="auto">
          <a:xfrm>
            <a:off x="1043608" y="2823167"/>
            <a:ext cx="8100392"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2563" algn="ctr" defTabSz="914400" rtl="0" eaLnBrk="1" fontAlgn="base" latinLnBrk="0" hangingPunct="1">
              <a:lnSpc>
                <a:spcPct val="100000"/>
              </a:lnSpc>
              <a:spcBef>
                <a:spcPct val="0"/>
              </a:spcBef>
              <a:spcAft>
                <a:spcPct val="0"/>
              </a:spcAft>
              <a:buClrTx/>
              <a:buSzTx/>
              <a:buFontTx/>
              <a:buNone/>
              <a:tabLst/>
            </a:pPr>
            <a:r>
              <a:rPr kumimoji="0" lang="ru-RU" sz="24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2.</a:t>
            </a:r>
            <a:r>
              <a:rPr kumimoji="0" lang="ru-RU" sz="14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ru-RU" sz="24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Экстерьер сельскохозяйственных животных</a:t>
            </a:r>
            <a:endParaRPr kumimoji="0" lang="ru-RU" sz="1800" b="0" i="0" u="none" strike="noStrike" cap="none" normalizeH="0" baseline="0" dirty="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942650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BFAE65CD-8129-42BD-829A-4CA364A5C893}" type="slidenum">
              <a:rPr lang="ru-RU" smtClean="0"/>
              <a:pPr/>
              <a:t>15</a:t>
            </a:fld>
            <a:endParaRPr lang="ru-RU"/>
          </a:p>
        </p:txBody>
      </p:sp>
      <p:sp>
        <p:nvSpPr>
          <p:cNvPr id="62465" name="Rectangle 1"/>
          <p:cNvSpPr>
            <a:spLocks noChangeArrowheads="1"/>
          </p:cNvSpPr>
          <p:nvPr/>
        </p:nvSpPr>
        <p:spPr bwMode="auto">
          <a:xfrm>
            <a:off x="1043608" y="325918"/>
            <a:ext cx="8100392"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u-RU"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Конституция и экстерьер являются проявлением наследственности животных и служат одним из критериев, характеризующих состояние здоровья, племенные, продуктивные и другие биологические качества. Поэтому оценка животных по экстерьеру и конституции входит в комплексную оценку, по которой производится их отбор. </a:t>
            </a:r>
            <a:endParaRPr kumimoji="0" lang="ru-RU"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u-RU"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Одним из основных методов оценки типа конституции сельскохозяйственных животных является изучение их внешних форм телосложения, т.е. экстерьера.</a:t>
            </a:r>
            <a:endParaRPr kumimoji="0" lang="ru-RU"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u-RU" sz="2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Экстерьером</a:t>
            </a:r>
            <a:r>
              <a:rPr kumimoji="0" lang="ru-RU"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ru-RU" sz="2400" b="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называют наружные формы телосложения, изучаемые с целью определения типа конституции, племенных и продуктивных качеств сельскохозяйственных животных.</a:t>
            </a:r>
            <a:endParaRPr kumimoji="0" lang="ru-RU" sz="3200" b="0" i="0" u="none" strike="noStrike" cap="none" normalizeH="0" baseline="0" dirty="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586640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BFAE65CD-8129-42BD-829A-4CA364A5C893}" type="slidenum">
              <a:rPr lang="ru-RU" smtClean="0"/>
              <a:pPr/>
              <a:t>16</a:t>
            </a:fld>
            <a:endParaRPr lang="ru-RU"/>
          </a:p>
        </p:txBody>
      </p:sp>
      <p:sp>
        <p:nvSpPr>
          <p:cNvPr id="61441" name="Rectangle 1"/>
          <p:cNvSpPr>
            <a:spLocks noChangeArrowheads="1"/>
          </p:cNvSpPr>
          <p:nvPr/>
        </p:nvSpPr>
        <p:spPr bwMode="auto">
          <a:xfrm>
            <a:off x="1043608" y="593546"/>
            <a:ext cx="8100392"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u-RU"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Учение об экстерьере основано на трех основных принципах.</a:t>
            </a:r>
            <a:endParaRPr kumimoji="0" lang="ru-RU"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u-RU"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 Направление продуктивности животного и ее уровень находят свое отражение в особенностях телосложения.</a:t>
            </a:r>
            <a:endParaRPr kumimoji="0" lang="ru-RU"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u-RU"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 Наружные формы телосложения коррелятивно связаны между собой и с развитием внутренних органов животного.</a:t>
            </a:r>
            <a:endParaRPr kumimoji="0" lang="ru-RU"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u-RU"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 Особенности экстерьера определяются породными особенностями животных.</a:t>
            </a:r>
            <a:endParaRPr kumimoji="0" lang="ru-RU"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u-RU"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Основной единицей при изучении экстерьера является стать.</a:t>
            </a:r>
            <a:endParaRPr kumimoji="0" lang="ru-RU"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u-RU" sz="2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Стать </a:t>
            </a:r>
            <a:r>
              <a:rPr kumimoji="0" lang="ru-RU"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это часть тела животного, которая имеет строго определенное топографическое расположение. Каждый вид сельскохозяйственных животных имеет свои особенности экстерьера, которые отличают его от других видов.</a:t>
            </a:r>
            <a:endParaRPr kumimoji="0" lang="ru-RU"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4425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fld id="{BFAE65CD-8129-42BD-829A-4CA364A5C893}" type="slidenum">
              <a:rPr lang="ru-RU" smtClean="0"/>
              <a:pPr/>
              <a:t>17</a:t>
            </a:fld>
            <a:endParaRPr lang="ru-RU"/>
          </a:p>
        </p:txBody>
      </p:sp>
      <p:sp>
        <p:nvSpPr>
          <p:cNvPr id="60417" name="Rectangle 1"/>
          <p:cNvSpPr>
            <a:spLocks noChangeArrowheads="1"/>
          </p:cNvSpPr>
          <p:nvPr/>
        </p:nvSpPr>
        <p:spPr bwMode="auto">
          <a:xfrm>
            <a:off x="1043608" y="214341"/>
            <a:ext cx="8100392" cy="59400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В начале 70-х и до 1999 года оценку молочных и </a:t>
            </a:r>
            <a:r>
              <a:rPr kumimoji="0" lang="ru-RU" sz="20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мясо-молочных</a:t>
            </a:r>
            <a:r>
              <a:rPr kumimoji="0" lang="ru-RU"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коров по экстерьеру проводили по 10- и 100-балльной системе, которая не обеспечивала достаточной, объективной и точной информацией, пригодной для селекции молочного скота. Эта система основывалась на принципах комбинированного </a:t>
            </a:r>
            <a:r>
              <a:rPr kumimoji="0" lang="ru-RU" sz="20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мясо-молочного</a:t>
            </a:r>
            <a:r>
              <a:rPr kumimoji="0" lang="ru-RU"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направления продуктивности, игнорируя факт, что в течение последних 20 лет интенсивно использовалось межпородное скрещивание с такой молочной специализированной породой крупного рогатого скота, как </a:t>
            </a:r>
            <a:r>
              <a:rPr kumimoji="0" lang="ru-RU" sz="20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голштинская</a:t>
            </a:r>
            <a:r>
              <a:rPr kumimoji="0" lang="ru-RU"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u-RU"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В это время в некоторых странах с развитым молочным скотоводством изучению телосложения и его оценке стали уделять все больше внимания. В начале 80-х годов в США, Канаде и странах Западной Европы была разработана совершенно новая система оценки телосложения молочных коров. Она ввела в практику новые принципы глазомерной субъективной оценки экстерьера, точно определила модельный тип молочной коровы, уменьшила влияние субъективной оценки </a:t>
            </a:r>
            <a:r>
              <a:rPr kumimoji="0" lang="ru-RU" sz="20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бонитера</a:t>
            </a:r>
            <a:r>
              <a:rPr kumimoji="0" lang="ru-RU"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создала базу для оценки быков-производителей по телосложению дочерей, стандартизировала оценку по экстерьеру на уровне целых стран. </a:t>
            </a:r>
            <a:endParaRPr kumimoji="0" lang="ru-RU" sz="2400" b="0" i="0" u="none" strike="noStrike" cap="none" normalizeH="0" baseline="0" dirty="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794141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BFAE65CD-8129-42BD-829A-4CA364A5C893}" type="slidenum">
              <a:rPr lang="ru-RU" smtClean="0"/>
              <a:pPr/>
              <a:t>18</a:t>
            </a:fld>
            <a:endParaRPr lang="ru-RU"/>
          </a:p>
        </p:txBody>
      </p:sp>
      <p:sp>
        <p:nvSpPr>
          <p:cNvPr id="58369" name="Rectangle 1"/>
          <p:cNvSpPr>
            <a:spLocks noChangeArrowheads="1"/>
          </p:cNvSpPr>
          <p:nvPr/>
        </p:nvSpPr>
        <p:spPr bwMode="auto">
          <a:xfrm>
            <a:off x="1021894" y="292006"/>
            <a:ext cx="8100392"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u-RU"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Это позволило ввести ее в структуру селекционных индексов многих стран и практически использовать для отбора и подбора родительских пар животных. В селекционной программе MACE (</a:t>
            </a:r>
            <a:r>
              <a:rPr kumimoji="0" lang="ru-RU" sz="2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Multiple</a:t>
            </a:r>
            <a:r>
              <a:rPr kumimoji="0" lang="ru-RU"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sz="2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trait</a:t>
            </a:r>
            <a:r>
              <a:rPr kumimoji="0" lang="ru-RU"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sz="2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Across</a:t>
            </a:r>
            <a:r>
              <a:rPr kumimoji="0" lang="ru-RU"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sz="2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Country</a:t>
            </a:r>
            <a:r>
              <a:rPr kumimoji="0" lang="ru-RU"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sz="2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Evaluations</a:t>
            </a:r>
            <a:r>
              <a:rPr kumimoji="0" lang="ru-RU"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и принятых селекционных индексах оценки быков-производителей по качеству потомства удельный вес результатов оценки экстерьера в структуре индексов составляет 40% (</a:t>
            </a:r>
            <a:r>
              <a:rPr kumimoji="0" lang="ru-RU" sz="2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Dekkers</a:t>
            </a:r>
            <a:r>
              <a:rPr kumimoji="0" lang="ru-RU"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J.C.M, 1992).</a:t>
            </a:r>
            <a:endParaRPr kumimoji="0" lang="ru-RU"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u-RU"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Ниже приведены методы, которые применяют для оценки экстерьера сельскохозяйственных животных.</a:t>
            </a:r>
            <a:endParaRPr kumimoji="0" lang="ru-RU"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u-RU" sz="2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 Глазомерные (визуальные) методы оценки экстерьера.</a:t>
            </a:r>
            <a:endParaRPr kumimoji="0" lang="ru-RU"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u-RU" sz="2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 Объективные методы оценки:</a:t>
            </a:r>
            <a:endParaRPr kumimoji="0" lang="ru-RU"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u-RU"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взятие промеров у животных;</a:t>
            </a:r>
            <a:endParaRPr kumimoji="0" lang="ru-RU"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u-RU"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фотографирование и методы компьютерной оценки телосложения.</a:t>
            </a:r>
            <a:endParaRPr kumimoji="0" lang="ru-RU"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5523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BFAE65CD-8129-42BD-829A-4CA364A5C893}" type="slidenum">
              <a:rPr lang="ru-RU" smtClean="0"/>
              <a:pPr/>
              <a:t>19</a:t>
            </a:fld>
            <a:endParaRPr lang="ru-RU"/>
          </a:p>
        </p:txBody>
      </p:sp>
      <p:sp>
        <p:nvSpPr>
          <p:cNvPr id="57345" name="Rectangle 1"/>
          <p:cNvSpPr>
            <a:spLocks noChangeArrowheads="1"/>
          </p:cNvSpPr>
          <p:nvPr/>
        </p:nvSpPr>
        <p:spPr bwMode="auto">
          <a:xfrm>
            <a:off x="957880" y="388512"/>
            <a:ext cx="8100392" cy="63709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u-RU"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Глазомерная (пунктирная) оценка заключается в наружном осмотре животного. При этом сначала обращают внимание на общий вид и гармоничность сложения, а затем рассматривают отдельные стати по принятой последовательности от головы к хвосту: переднюю часть туловища, спину, поясницу, брюхо, крестец, конечности, молочные железы. Проверяют толщину и эластичность кожи, состояние шерстного покрова, упитанность. Эластичность кожи проверяют путем ее оттягивания. Если она эластична, то быстро возвращается в прежнее положение. Качество вымени оценивают как глазомерно, так и на ощупь.</a:t>
            </a:r>
            <a:endParaRPr kumimoji="0" lang="ru-RU"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u-RU"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На основе глазомерной оценки определяют соответствие отдельных статей экстерьера модельному типу. Отклонения от модели оценивают строго определенным количеством баллов, которые свидетельствуют о том, в какую сторону от стандарта (модели) и на сколько имеется отклонение.</a:t>
            </a:r>
            <a:endParaRPr kumimoji="0" lang="ru-RU" sz="3200" b="0" i="0" u="none" strike="noStrike" cap="none" normalizeH="0" baseline="0" dirty="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288602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115616" y="908720"/>
            <a:ext cx="8028384" cy="2923877"/>
          </a:xfrm>
          <a:prstGeom prst="rect">
            <a:avLst/>
          </a:prstGeom>
        </p:spPr>
        <p:txBody>
          <a:bodyPr wrap="square">
            <a:spAutoFit/>
          </a:bodyPr>
          <a:lstStyle/>
          <a:p>
            <a:pPr marL="228600" lvl="0" indent="180340" algn="ctr"/>
            <a:r>
              <a:rPr lang="ru-RU" sz="2800" b="1" dirty="0">
                <a:solidFill>
                  <a:prstClr val="black"/>
                </a:solidFill>
                <a:latin typeface="Times New Roman"/>
                <a:ea typeface="Times New Roman"/>
              </a:rPr>
              <a:t>План лекции</a:t>
            </a:r>
            <a:endParaRPr lang="ru-RU" sz="1600" dirty="0">
              <a:solidFill>
                <a:prstClr val="black"/>
              </a:solidFill>
              <a:latin typeface="Times New Roman"/>
              <a:ea typeface="Times New Roman"/>
            </a:endParaRPr>
          </a:p>
          <a:p>
            <a:pPr marL="228600" lvl="0" indent="180340"/>
            <a:r>
              <a:rPr lang="ru-RU" sz="2800" b="1" dirty="0">
                <a:solidFill>
                  <a:prstClr val="black"/>
                </a:solidFill>
                <a:latin typeface="Times New Roman"/>
                <a:ea typeface="Times New Roman"/>
              </a:rPr>
              <a:t> </a:t>
            </a:r>
            <a:endParaRPr lang="ru-RU" sz="1600" dirty="0">
              <a:solidFill>
                <a:prstClr val="black"/>
              </a:solidFill>
              <a:latin typeface="Times New Roman"/>
              <a:ea typeface="Times New Roman"/>
            </a:endParaRPr>
          </a:p>
          <a:p>
            <a:pPr marL="342900" lvl="0" indent="-342900" algn="just"/>
            <a:r>
              <a:rPr lang="ru-RU" sz="2800" i="1" dirty="0">
                <a:solidFill>
                  <a:prstClr val="black"/>
                </a:solidFill>
                <a:latin typeface="Times New Roman"/>
                <a:ea typeface="Times New Roman"/>
              </a:rPr>
              <a:t>1.Конституция сельскохозяйственных  животных.</a:t>
            </a:r>
            <a:r>
              <a:rPr lang="ru-RU" sz="2800" dirty="0">
                <a:solidFill>
                  <a:prstClr val="black"/>
                </a:solidFill>
                <a:latin typeface="Times New Roman"/>
                <a:ea typeface="Times New Roman"/>
              </a:rPr>
              <a:t> </a:t>
            </a:r>
            <a:endParaRPr lang="ru-RU" sz="1600" dirty="0">
              <a:solidFill>
                <a:prstClr val="black"/>
              </a:solidFill>
              <a:latin typeface="Times New Roman"/>
              <a:ea typeface="Times New Roman"/>
            </a:endParaRPr>
          </a:p>
          <a:p>
            <a:pPr marL="342900" lvl="0" indent="-342900" algn="just"/>
            <a:r>
              <a:rPr lang="ru-RU" sz="2800" i="1" dirty="0">
                <a:solidFill>
                  <a:prstClr val="black"/>
                </a:solidFill>
                <a:latin typeface="Times New Roman"/>
                <a:ea typeface="Times New Roman"/>
              </a:rPr>
              <a:t>2. Экстерьер сельскохозяйственных животных</a:t>
            </a:r>
          </a:p>
          <a:p>
            <a:r>
              <a:rPr lang="ru-RU" sz="2800" i="1" dirty="0">
                <a:solidFill>
                  <a:prstClr val="black"/>
                </a:solidFill>
                <a:latin typeface="Times New Roman"/>
                <a:ea typeface="Times New Roman"/>
              </a:rPr>
              <a:t>3. Интерьер сельскохозяйственный животных</a:t>
            </a:r>
          </a:p>
          <a:p>
            <a:pPr marL="342900" lvl="0" indent="-342900" algn="just"/>
            <a:endParaRPr lang="ru-RU" sz="1600" dirty="0">
              <a:solidFill>
                <a:prstClr val="black"/>
              </a:solidFill>
              <a:latin typeface="Times New Roman"/>
              <a:ea typeface="Times New Roman"/>
            </a:endParaRPr>
          </a:p>
          <a:p>
            <a:pPr lvl="0" algn="just"/>
            <a:r>
              <a:rPr lang="ru-RU" sz="2800" dirty="0">
                <a:solidFill>
                  <a:prstClr val="black"/>
                </a:solidFill>
                <a:latin typeface="Times New Roman"/>
                <a:ea typeface="Times New Roman"/>
              </a:rPr>
              <a:t> </a:t>
            </a:r>
            <a:endParaRPr lang="ru-RU" sz="1600" dirty="0">
              <a:solidFill>
                <a:prstClr val="black"/>
              </a:solidFill>
              <a:latin typeface="Times New Roman"/>
              <a:ea typeface="Times New Roman"/>
            </a:endParaRPr>
          </a:p>
        </p:txBody>
      </p:sp>
      <p:sp>
        <p:nvSpPr>
          <p:cNvPr id="2" name="Номер слайда 1"/>
          <p:cNvSpPr>
            <a:spLocks noGrp="1"/>
          </p:cNvSpPr>
          <p:nvPr>
            <p:ph type="sldNum" sz="quarter" idx="12"/>
          </p:nvPr>
        </p:nvSpPr>
        <p:spPr/>
        <p:txBody>
          <a:bodyPr/>
          <a:lstStyle/>
          <a:p>
            <a:fld id="{BFAE65CD-8129-42BD-829A-4CA364A5C893}" type="slidenum">
              <a:rPr lang="ru-RU" smtClean="0"/>
              <a:pPr/>
              <a:t>2</a:t>
            </a:fld>
            <a:endParaRPr lang="ru-RU" dirty="0"/>
          </a:p>
        </p:txBody>
      </p:sp>
    </p:spTree>
    <p:extLst>
      <p:ext uri="{BB962C8B-B14F-4D97-AF65-F5344CB8AC3E}">
        <p14:creationId xmlns:p14="http://schemas.microsoft.com/office/powerpoint/2010/main" val="3613620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pPr>
              <a:defRPr/>
            </a:pPr>
            <a:fld id="{95319C45-0F56-4184-AD17-CD262DC1B3F3}" type="slidenum">
              <a:rPr lang="ru-RU" smtClean="0"/>
              <a:pPr>
                <a:defRPr/>
              </a:pPr>
              <a:t>20</a:t>
            </a:fld>
            <a:endParaRPr lang="ru-RU"/>
          </a:p>
        </p:txBody>
      </p:sp>
      <p:sp>
        <p:nvSpPr>
          <p:cNvPr id="56322" name="Rectangle 2"/>
          <p:cNvSpPr>
            <a:spLocks noChangeArrowheads="1"/>
          </p:cNvSpPr>
          <p:nvPr/>
        </p:nvSpPr>
        <p:spPr bwMode="auto">
          <a:xfrm>
            <a:off x="1043608" y="157162"/>
            <a:ext cx="8100392" cy="71404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ru-RU" sz="2200" dirty="0">
                <a:latin typeface="Times New Roman" panose="02020603050405020304" pitchFamily="18" charset="0"/>
                <a:cs typeface="Times New Roman" panose="02020603050405020304" pitchFamily="18" charset="0"/>
              </a:rPr>
              <a:t>Оценкой занимаются специалисты высокой квалификации, подготовленные для этой работы </a:t>
            </a:r>
            <a:r>
              <a:rPr lang="ru-RU" sz="2200" dirty="0" err="1">
                <a:latin typeface="Times New Roman" panose="02020603050405020304" pitchFamily="18" charset="0"/>
                <a:cs typeface="Times New Roman" panose="02020603050405020304" pitchFamily="18" charset="0"/>
              </a:rPr>
              <a:t>бонитеры</a:t>
            </a:r>
            <a:r>
              <a:rPr lang="ru-RU" sz="2200" dirty="0">
                <a:latin typeface="Times New Roman" panose="02020603050405020304" pitchFamily="18" charset="0"/>
                <a:cs typeface="Times New Roman" panose="02020603050405020304" pitchFamily="18" charset="0"/>
              </a:rPr>
              <a:t>. Они хорошо знают породу скота, анатомические и экстерьерные его особенности, имеют четкое представление о расположении и развитии отдельных органов и статей.</a:t>
            </a:r>
          </a:p>
          <a:p>
            <a:pPr algn="just"/>
            <a:r>
              <a:rPr lang="ru-RU" sz="2200" dirty="0">
                <a:latin typeface="Times New Roman" panose="02020603050405020304" pitchFamily="18" charset="0"/>
                <a:cs typeface="Times New Roman" panose="02020603050405020304" pitchFamily="18" charset="0"/>
              </a:rPr>
              <a:t>Основным методом оценки экстерьера молочного крупного рогатого скота в настоящее время является линейная оценка экстерьера.</a:t>
            </a:r>
          </a:p>
          <a:p>
            <a:pPr algn="just"/>
            <a:r>
              <a:rPr lang="ru-RU" sz="2200" b="1" dirty="0">
                <a:latin typeface="Times New Roman" panose="02020603050405020304" pitchFamily="18" charset="0"/>
                <a:cs typeface="Times New Roman" panose="02020603050405020304" pitchFamily="18" charset="0"/>
              </a:rPr>
              <a:t>Линейная оценка</a:t>
            </a:r>
            <a:r>
              <a:rPr lang="ru-RU" sz="2200" dirty="0">
                <a:latin typeface="Times New Roman" panose="02020603050405020304" pitchFamily="18" charset="0"/>
                <a:cs typeface="Times New Roman" panose="02020603050405020304" pitchFamily="18" charset="0"/>
              </a:rPr>
              <a:t> – это метод </a:t>
            </a:r>
            <a:r>
              <a:rPr lang="ru-RU" sz="2200" b="1" i="1" dirty="0">
                <a:latin typeface="Times New Roman" panose="02020603050405020304" pitchFamily="18" charset="0"/>
                <a:cs typeface="Times New Roman" panose="02020603050405020304" pitchFamily="18" charset="0"/>
              </a:rPr>
              <a:t>глазомерной</a:t>
            </a:r>
            <a:r>
              <a:rPr lang="ru-RU" sz="2200" dirty="0">
                <a:latin typeface="Times New Roman" panose="02020603050405020304" pitchFamily="18" charset="0"/>
                <a:cs typeface="Times New Roman" panose="02020603050405020304" pitchFamily="18" charset="0"/>
              </a:rPr>
              <a:t> количественной оценки биологических, морфологических особенностей телосложения и экстерьера молочного крупного рогатого скота. В систему линейной оценки типа телосложения включено 18 основных признаков экстерьера, каждый признак оценивается от 1 до 9 баллов. По каждому признаку определяется его среднее арифметическое значение ( ) и среднее </a:t>
            </a:r>
            <a:r>
              <a:rPr lang="ru-RU" sz="2200" dirty="0" err="1">
                <a:latin typeface="Times New Roman" panose="02020603050405020304" pitchFamily="18" charset="0"/>
                <a:cs typeface="Times New Roman" panose="02020603050405020304" pitchFamily="18" charset="0"/>
              </a:rPr>
              <a:t>квадратическое</a:t>
            </a:r>
            <a:r>
              <a:rPr lang="ru-RU" sz="2200" dirty="0">
                <a:latin typeface="Times New Roman" panose="02020603050405020304" pitchFamily="18" charset="0"/>
                <a:cs typeface="Times New Roman" panose="02020603050405020304" pitchFamily="18" charset="0"/>
              </a:rPr>
              <a:t> отклонение (</a:t>
            </a:r>
            <a:r>
              <a:rPr lang="ru-RU" sz="2200" dirty="0">
                <a:latin typeface="Times New Roman" panose="02020603050405020304" pitchFamily="18" charset="0"/>
                <a:cs typeface="Times New Roman" panose="02020603050405020304" pitchFamily="18" charset="0"/>
                <a:sym typeface="Symbol"/>
              </a:rPr>
              <a:t></a:t>
            </a:r>
            <a:r>
              <a:rPr lang="ru-RU" sz="2200" dirty="0">
                <a:latin typeface="Times New Roman" panose="02020603050405020304" pitchFamily="18" charset="0"/>
                <a:cs typeface="Times New Roman" panose="02020603050405020304" pitchFamily="18" charset="0"/>
              </a:rPr>
              <a:t>). Вертикальная осевая линия в экстерьерном профиле соответствует нулевой отметке или 5 баллам, т.е. нормальному развитию стати. При среднем значении признака менее 5 баллов </a:t>
            </a:r>
            <a:r>
              <a:rPr lang="ru-RU" sz="2200" dirty="0">
                <a:latin typeface="Times New Roman" panose="02020603050405020304" pitchFamily="18" charset="0"/>
                <a:cs typeface="Times New Roman" panose="02020603050405020304" pitchFamily="18" charset="0"/>
                <a:sym typeface="Symbol"/>
              </a:rPr>
              <a:t></a:t>
            </a:r>
            <a:r>
              <a:rPr lang="ru-RU" sz="2200" dirty="0">
                <a:latin typeface="Times New Roman" panose="02020603050405020304" pitchFamily="18" charset="0"/>
                <a:cs typeface="Times New Roman" panose="02020603050405020304" pitchFamily="18" charset="0"/>
              </a:rPr>
              <a:t> записывается в левой части со знаком «–»; при значении более 5 баллов в правой части со знаком «+». </a:t>
            </a:r>
          </a:p>
          <a:p>
            <a:pPr marL="0" marR="0" lvl="0" indent="180975" algn="just"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pic>
        <p:nvPicPr>
          <p:cNvPr id="10" name="Рисунок 9"/>
          <p:cNvPicPr/>
          <p:nvPr/>
        </p:nvPicPr>
        <p:blipFill>
          <a:blip r:embed="rId2" cstate="print"/>
          <a:srcRect/>
          <a:stretch>
            <a:fillRect/>
          </a:stretch>
        </p:blipFill>
        <p:spPr bwMode="auto">
          <a:xfrm rot="10800000" flipV="1">
            <a:off x="3779912" y="3717029"/>
            <a:ext cx="288032" cy="288033"/>
          </a:xfrm>
          <a:prstGeom prst="rect">
            <a:avLst/>
          </a:prstGeom>
          <a:noFill/>
          <a:ln w="9525">
            <a:noFill/>
            <a:miter lim="800000"/>
            <a:headEnd/>
            <a:tailEnd/>
          </a:ln>
        </p:spPr>
      </p:pic>
    </p:spTree>
    <p:extLst>
      <p:ext uri="{BB962C8B-B14F-4D97-AF65-F5344CB8AC3E}">
        <p14:creationId xmlns:p14="http://schemas.microsoft.com/office/powerpoint/2010/main" val="259927857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195599" y="692696"/>
            <a:ext cx="7560840" cy="5262979"/>
          </a:xfrm>
          <a:prstGeom prst="rect">
            <a:avLst/>
          </a:prstGeom>
        </p:spPr>
        <p:txBody>
          <a:bodyPr wrap="square">
            <a:spAutoFit/>
          </a:bodyPr>
          <a:lstStyle/>
          <a:p>
            <a:pPr algn="just"/>
            <a:r>
              <a:rPr lang="ru-RU" sz="2400" dirty="0">
                <a:latin typeface="Times New Roman" pitchFamily="18" charset="0"/>
                <a:cs typeface="Times New Roman" pitchFamily="18" charset="0"/>
              </a:rPr>
              <a:t>При линейной системе оценки экстерьера развитие статей оценивается линейно, т.е. оценка всегда находится между своими экстремальными значениями (предельными). Оценка линейных свойств является независимой от других элементов оценки. Это значит, что другие стати не оказывают влияния на результат данной стати, но результаты линейной оценки данной стати оказывают влияние на общий результат оценки.</a:t>
            </a:r>
          </a:p>
          <a:p>
            <a:pPr algn="just"/>
            <a:r>
              <a:rPr lang="ru-RU" sz="2400" dirty="0">
                <a:latin typeface="Times New Roman" pitchFamily="18" charset="0"/>
                <a:cs typeface="Times New Roman" pitchFamily="18" charset="0"/>
              </a:rPr>
              <a:t>Линейная оценка экстерьера имеет широкое применение при оценке групп дочерей быков-производителей по качеству потомства. В соответствии с инструкцией оценки типа и телосложения крупного рогатого скота молочных и </a:t>
            </a:r>
            <a:r>
              <a:rPr lang="ru-RU" sz="2400" dirty="0" err="1">
                <a:latin typeface="Times New Roman" pitchFamily="18" charset="0"/>
                <a:cs typeface="Times New Roman" pitchFamily="18" charset="0"/>
              </a:rPr>
              <a:t>мясо-молочных</a:t>
            </a:r>
            <a:r>
              <a:rPr lang="ru-RU" sz="2400" dirty="0">
                <a:latin typeface="Times New Roman" pitchFamily="18" charset="0"/>
                <a:cs typeface="Times New Roman" pitchFamily="18" charset="0"/>
              </a:rPr>
              <a:t> пород оценке подвергаются 18 признаков телосложения </a:t>
            </a:r>
            <a:endParaRPr lang="ru-RU" sz="2400" dirty="0">
              <a:effectLst/>
              <a:latin typeface="Times New Roman" pitchFamily="18" charset="0"/>
              <a:ea typeface="Times New Roman"/>
              <a:cs typeface="Times New Roman" pitchFamily="18" charset="0"/>
            </a:endParaRPr>
          </a:p>
        </p:txBody>
      </p:sp>
      <p:sp>
        <p:nvSpPr>
          <p:cNvPr id="3" name="Номер слайда 2"/>
          <p:cNvSpPr>
            <a:spLocks noGrp="1"/>
          </p:cNvSpPr>
          <p:nvPr>
            <p:ph type="sldNum" sz="quarter" idx="12"/>
          </p:nvPr>
        </p:nvSpPr>
        <p:spPr/>
        <p:txBody>
          <a:bodyPr/>
          <a:lstStyle/>
          <a:p>
            <a:fld id="{BFAE65CD-8129-42BD-829A-4CA364A5C893}" type="slidenum">
              <a:rPr lang="ru-RU" smtClean="0"/>
              <a:pPr/>
              <a:t>21</a:t>
            </a:fld>
            <a:endParaRPr lang="ru-RU"/>
          </a:p>
        </p:txBody>
      </p:sp>
    </p:spTree>
    <p:extLst>
      <p:ext uri="{BB962C8B-B14F-4D97-AF65-F5344CB8AC3E}">
        <p14:creationId xmlns:p14="http://schemas.microsoft.com/office/powerpoint/2010/main" val="261585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403648" y="548680"/>
            <a:ext cx="7416824" cy="5693866"/>
          </a:xfrm>
          <a:prstGeom prst="rect">
            <a:avLst/>
          </a:prstGeom>
        </p:spPr>
        <p:txBody>
          <a:bodyPr wrap="square">
            <a:spAutoFit/>
          </a:bodyPr>
          <a:lstStyle/>
          <a:p>
            <a:pPr algn="just"/>
            <a:r>
              <a:rPr lang="ru-RU" sz="2000" b="1" dirty="0">
                <a:latin typeface="Times New Roman" panose="02020603050405020304" pitchFamily="18" charset="0"/>
                <a:cs typeface="Times New Roman" panose="02020603050405020304" pitchFamily="18" charset="0"/>
              </a:rPr>
              <a:t>Линейную оценку типа</a:t>
            </a:r>
            <a:r>
              <a:rPr lang="ru-RU" sz="2000" dirty="0">
                <a:latin typeface="Times New Roman" panose="02020603050405020304" pitchFamily="18" charset="0"/>
                <a:cs typeface="Times New Roman" panose="02020603050405020304" pitchFamily="18" charset="0"/>
              </a:rPr>
              <a:t> молочного скота проводят в активной части популяции: </a:t>
            </a:r>
            <a:r>
              <a:rPr lang="ru-RU" sz="2000" dirty="0" err="1">
                <a:latin typeface="Times New Roman" panose="02020603050405020304" pitchFamily="18" charset="0"/>
                <a:cs typeface="Times New Roman" panose="02020603050405020304" pitchFamily="18" charset="0"/>
              </a:rPr>
              <a:t>племзаводах</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племсовхозах</a:t>
            </a:r>
            <a:r>
              <a:rPr lang="ru-RU" sz="2000" dirty="0">
                <a:latin typeface="Times New Roman" panose="02020603050405020304" pitchFamily="18" charset="0"/>
                <a:cs typeface="Times New Roman" panose="02020603050405020304" pitchFamily="18" charset="0"/>
              </a:rPr>
              <a:t>, хозяйствах и фермах, где проверяют быков по качеству потомства. В товарных стадах проводят оценку экстерьера коров молочных и </a:t>
            </a:r>
            <a:r>
              <a:rPr lang="ru-RU" sz="2000" dirty="0" err="1">
                <a:latin typeface="Times New Roman" panose="02020603050405020304" pitchFamily="18" charset="0"/>
                <a:cs typeface="Times New Roman" panose="02020603050405020304" pitchFamily="18" charset="0"/>
              </a:rPr>
              <a:t>мясо-молочных</a:t>
            </a:r>
            <a:r>
              <a:rPr lang="ru-RU" sz="2000" dirty="0">
                <a:latin typeface="Times New Roman" panose="02020603050405020304" pitchFamily="18" charset="0"/>
                <a:cs typeface="Times New Roman" panose="02020603050405020304" pitchFamily="18" charset="0"/>
              </a:rPr>
              <a:t> пород по 10- балльной системе, которая имеет производственное значение.</a:t>
            </a:r>
          </a:p>
          <a:p>
            <a:pPr algn="just"/>
            <a:r>
              <a:rPr lang="ru-RU" sz="2000" b="1" dirty="0">
                <a:latin typeface="Times New Roman" panose="02020603050405020304" pitchFamily="18" charset="0"/>
                <a:cs typeface="Times New Roman" panose="02020603050405020304" pitchFamily="18" charset="0"/>
              </a:rPr>
              <a:t>Построение линейного профиля при оценке быков по типу их дочерей. </a:t>
            </a:r>
            <a:r>
              <a:rPr lang="ru-RU" sz="2000" dirty="0">
                <a:latin typeface="Times New Roman" panose="02020603050405020304" pitchFamily="18" charset="0"/>
                <a:cs typeface="Times New Roman" panose="02020603050405020304" pitchFamily="18" charset="0"/>
              </a:rPr>
              <a:t>Для оценки влияния быков на формирование типа их дочерей используется линейный профиль. Он наглядно иллюстрирует, какие признаки экстерьера бык улучшает, а какие ухудшает.</a:t>
            </a:r>
          </a:p>
          <a:p>
            <a:pPr algn="just"/>
            <a:r>
              <a:rPr lang="ru-RU" sz="2000" b="1" dirty="0">
                <a:latin typeface="Times New Roman" panose="02020603050405020304" pitchFamily="18" charset="0"/>
                <a:cs typeface="Times New Roman" panose="02020603050405020304" pitchFamily="18" charset="0"/>
              </a:rPr>
              <a:t>Организация работ и использование результатов</a:t>
            </a:r>
            <a:r>
              <a:rPr lang="ru-RU" sz="2000" dirty="0">
                <a:latin typeface="Times New Roman" panose="02020603050405020304" pitchFamily="18" charset="0"/>
                <a:cs typeface="Times New Roman" panose="02020603050405020304" pitchFamily="18" charset="0"/>
              </a:rPr>
              <a:t>. Линейную оценку типа коров проводят хорошо подготовленные для этой работы </a:t>
            </a:r>
            <a:r>
              <a:rPr lang="ru-RU" sz="2000" dirty="0" err="1">
                <a:latin typeface="Times New Roman" panose="02020603050405020304" pitchFamily="18" charset="0"/>
                <a:cs typeface="Times New Roman" panose="02020603050405020304" pitchFamily="18" charset="0"/>
              </a:rPr>
              <a:t>бонитеры</a:t>
            </a:r>
            <a:r>
              <a:rPr lang="ru-RU" sz="2000" dirty="0">
                <a:latin typeface="Times New Roman" panose="02020603050405020304" pitchFamily="18" charset="0"/>
                <a:cs typeface="Times New Roman" panose="02020603050405020304" pitchFamily="18" charset="0"/>
              </a:rPr>
              <a:t> совместно с зоотехниками-селекционерами хозяйств. Оценивают коров-первотелок на 2 – 4-й месяцы лактации. Оценка должна быть анонимной, т.е. отец коровы в момент оценки не указывается.</a:t>
            </a:r>
          </a:p>
          <a:p>
            <a:pPr algn="just"/>
            <a:endParaRPr lang="ru-RU" sz="2400" dirty="0"/>
          </a:p>
        </p:txBody>
      </p:sp>
      <p:sp>
        <p:nvSpPr>
          <p:cNvPr id="3" name="Номер слайда 2"/>
          <p:cNvSpPr>
            <a:spLocks noGrp="1"/>
          </p:cNvSpPr>
          <p:nvPr>
            <p:ph type="sldNum" sz="quarter" idx="12"/>
          </p:nvPr>
        </p:nvSpPr>
        <p:spPr/>
        <p:txBody>
          <a:bodyPr/>
          <a:lstStyle/>
          <a:p>
            <a:fld id="{BFAE65CD-8129-42BD-829A-4CA364A5C893}" type="slidenum">
              <a:rPr lang="ru-RU" smtClean="0"/>
              <a:pPr/>
              <a:t>22</a:t>
            </a:fld>
            <a:endParaRPr lang="ru-RU"/>
          </a:p>
        </p:txBody>
      </p:sp>
    </p:spTree>
    <p:extLst>
      <p:ext uri="{BB962C8B-B14F-4D97-AF65-F5344CB8AC3E}">
        <p14:creationId xmlns:p14="http://schemas.microsoft.com/office/powerpoint/2010/main" val="2543896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259632" y="188640"/>
            <a:ext cx="7560840" cy="6609823"/>
          </a:xfrm>
          <a:prstGeom prst="rect">
            <a:avLst/>
          </a:prstGeom>
        </p:spPr>
        <p:txBody>
          <a:bodyPr wrap="square">
            <a:spAutoFit/>
          </a:bodyPr>
          <a:lstStyle/>
          <a:p>
            <a:pPr algn="just"/>
            <a:r>
              <a:rPr lang="ru-RU" sz="2400" dirty="0">
                <a:latin typeface="Times New Roman" pitchFamily="18" charset="0"/>
                <a:cs typeface="Times New Roman" pitchFamily="18" charset="0"/>
              </a:rPr>
              <a:t>С целью получения объективной информации об особенностях экстерьера промеры дополнительно подвергают статистической обработке с помощью вычисления индексов телосложения или построения экстерьерного профиля.</a:t>
            </a:r>
          </a:p>
          <a:p>
            <a:pPr algn="just"/>
            <a:r>
              <a:rPr lang="ru-RU" sz="2400" b="1" dirty="0">
                <a:latin typeface="Times New Roman" pitchFamily="18" charset="0"/>
                <a:cs typeface="Times New Roman" pitchFamily="18" charset="0"/>
              </a:rPr>
              <a:t>Индексом телосложения</a:t>
            </a:r>
            <a:r>
              <a:rPr lang="ru-RU" sz="2400" dirty="0">
                <a:latin typeface="Times New Roman" pitchFamily="18" charset="0"/>
                <a:cs typeface="Times New Roman" pitchFamily="18" charset="0"/>
              </a:rPr>
              <a:t> называют процентное соотношение отдельных промеров или группы промеров между собой. Они позволяют характеризовать пропорциональность телосложения, выявлять особенности телосложения, степень развития организма. Теоретически основой вычисления индексов телосложения является наличие корреляционных связей между отдельными статями животного и развитием внутренних органов.</a:t>
            </a:r>
          </a:p>
          <a:p>
            <a:pPr algn="just"/>
            <a:r>
              <a:rPr lang="ru-RU" sz="2400" dirty="0">
                <a:latin typeface="Times New Roman" pitchFamily="18" charset="0"/>
                <a:cs typeface="Times New Roman" pitchFamily="18" charset="0"/>
              </a:rPr>
              <a:t>Ниже приведены индексы, получившие наиболее широкое распространение в практике разведения крупного рогатого скота и лошадей.</a:t>
            </a:r>
          </a:p>
          <a:p>
            <a:pPr indent="180340" algn="just">
              <a:lnSpc>
                <a:spcPct val="97000"/>
              </a:lnSpc>
              <a:spcAft>
                <a:spcPts val="0"/>
              </a:spcAft>
            </a:pPr>
            <a:endParaRPr lang="ru-RU" sz="1600" dirty="0">
              <a:effectLst/>
              <a:latin typeface="Times New Roman" pitchFamily="18" charset="0"/>
              <a:ea typeface="Times New Roman"/>
              <a:cs typeface="Times New Roman" pitchFamily="18" charset="0"/>
            </a:endParaRPr>
          </a:p>
        </p:txBody>
      </p:sp>
      <p:sp>
        <p:nvSpPr>
          <p:cNvPr id="3" name="Номер слайда 2"/>
          <p:cNvSpPr>
            <a:spLocks noGrp="1"/>
          </p:cNvSpPr>
          <p:nvPr>
            <p:ph type="sldNum" sz="quarter" idx="12"/>
          </p:nvPr>
        </p:nvSpPr>
        <p:spPr/>
        <p:txBody>
          <a:bodyPr/>
          <a:lstStyle/>
          <a:p>
            <a:fld id="{BFAE65CD-8129-42BD-829A-4CA364A5C893}" type="slidenum">
              <a:rPr lang="ru-RU" smtClean="0"/>
              <a:pPr/>
              <a:t>23</a:t>
            </a:fld>
            <a:endParaRPr lang="ru-RU"/>
          </a:p>
        </p:txBody>
      </p:sp>
    </p:spTree>
    <p:extLst>
      <p:ext uri="{BB962C8B-B14F-4D97-AF65-F5344CB8AC3E}">
        <p14:creationId xmlns:p14="http://schemas.microsoft.com/office/powerpoint/2010/main" val="3274022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259632" y="474345"/>
            <a:ext cx="7200800" cy="6247864"/>
          </a:xfrm>
          <a:prstGeom prst="rect">
            <a:avLst/>
          </a:prstGeom>
        </p:spPr>
        <p:txBody>
          <a:bodyPr wrap="square">
            <a:spAutoFit/>
          </a:bodyPr>
          <a:lstStyle/>
          <a:p>
            <a:pPr lvl="0" algn="just"/>
            <a:r>
              <a:rPr lang="ru-RU" sz="2400" b="1" dirty="0">
                <a:latin typeface="Times New Roman" pitchFamily="18" charset="0"/>
                <a:cs typeface="Times New Roman" pitchFamily="18" charset="0"/>
              </a:rPr>
              <a:t>Индекс </a:t>
            </a:r>
            <a:r>
              <a:rPr lang="ru-RU" sz="2400" b="1" dirty="0" err="1">
                <a:latin typeface="Times New Roman" pitchFamily="18" charset="0"/>
                <a:cs typeface="Times New Roman" pitchFamily="18" charset="0"/>
              </a:rPr>
              <a:t>длинноногости</a:t>
            </a:r>
            <a:r>
              <a:rPr lang="ru-RU" sz="2400" dirty="0">
                <a:latin typeface="Times New Roman" pitchFamily="18" charset="0"/>
                <a:cs typeface="Times New Roman" pitchFamily="18" charset="0"/>
              </a:rPr>
              <a:t> характеризует относительное развитие конечностей животного по отношению к туловищу:</a:t>
            </a:r>
          </a:p>
          <a:p>
            <a:pPr algn="just"/>
            <a:r>
              <a:rPr lang="ru-RU" sz="2400" dirty="0">
                <a:latin typeface="Times New Roman" pitchFamily="18" charset="0"/>
                <a:cs typeface="Times New Roman" pitchFamily="18" charset="0"/>
              </a:rPr>
              <a:t> </a:t>
            </a:r>
          </a:p>
          <a:p>
            <a:pPr lvl="0" algn="just"/>
            <a:endParaRPr lang="ru-RU" sz="2400" dirty="0">
              <a:latin typeface="Times New Roman" pitchFamily="18" charset="0"/>
              <a:cs typeface="Times New Roman" pitchFamily="18" charset="0"/>
            </a:endParaRPr>
          </a:p>
          <a:p>
            <a:pPr algn="just"/>
            <a:endParaRPr lang="ru-RU" sz="2400" dirty="0">
              <a:latin typeface="Times New Roman" pitchFamily="18" charset="0"/>
              <a:cs typeface="Times New Roman" pitchFamily="18" charset="0"/>
            </a:endParaRPr>
          </a:p>
          <a:p>
            <a:pPr algn="just"/>
            <a:endParaRPr lang="ru-RU" sz="2400" dirty="0">
              <a:latin typeface="Times New Roman" pitchFamily="18" charset="0"/>
              <a:cs typeface="Times New Roman" pitchFamily="18" charset="0"/>
            </a:endParaRPr>
          </a:p>
          <a:p>
            <a:pPr algn="just"/>
            <a:r>
              <a:rPr lang="ru-RU" sz="2400" dirty="0">
                <a:latin typeface="Times New Roman" pitchFamily="18" charset="0"/>
                <a:cs typeface="Times New Roman" pitchFamily="18" charset="0"/>
              </a:rPr>
              <a:t>По величине этого индекса судят о типе недоразвития животного. </a:t>
            </a:r>
            <a:r>
              <a:rPr lang="ru-RU" sz="2400" dirty="0" err="1">
                <a:latin typeface="Times New Roman" pitchFamily="18" charset="0"/>
                <a:cs typeface="Times New Roman" pitchFamily="18" charset="0"/>
              </a:rPr>
              <a:t>Высоконогость</a:t>
            </a:r>
            <a:r>
              <a:rPr lang="ru-RU" sz="2400" dirty="0">
                <a:latin typeface="Times New Roman" pitchFamily="18" charset="0"/>
                <a:cs typeface="Times New Roman" pitchFamily="18" charset="0"/>
              </a:rPr>
              <a:t> взрослых животных в пределах породы или стада может свидетельствовать о недоразвитии в постэмбриональный период, а </a:t>
            </a:r>
            <a:r>
              <a:rPr lang="ru-RU" sz="2400" dirty="0" err="1">
                <a:latin typeface="Times New Roman" pitchFamily="18" charset="0"/>
                <a:cs typeface="Times New Roman" pitchFamily="18" charset="0"/>
              </a:rPr>
              <a:t>коротконогость</a:t>
            </a:r>
            <a:r>
              <a:rPr lang="ru-RU" sz="2400" dirty="0">
                <a:latin typeface="Times New Roman" pitchFamily="18" charset="0"/>
                <a:cs typeface="Times New Roman" pitchFamily="18" charset="0"/>
              </a:rPr>
              <a:t> – в эмбриональный период. Молочные специализированные породы крупного рогатого скота являются более длинноногими по сравнению с мясными специализированными породами.</a:t>
            </a:r>
          </a:p>
          <a:p>
            <a:pPr indent="180340" algn="just">
              <a:spcAft>
                <a:spcPts val="0"/>
              </a:spcAft>
            </a:pPr>
            <a:endParaRPr lang="ru-RU" sz="1600" dirty="0">
              <a:effectLst/>
              <a:latin typeface="Times New Roman"/>
              <a:ea typeface="Times New Roman"/>
            </a:endParaRPr>
          </a:p>
        </p:txBody>
      </p:sp>
      <p:sp>
        <p:nvSpPr>
          <p:cNvPr id="3" name="Номер слайда 2"/>
          <p:cNvSpPr>
            <a:spLocks noGrp="1"/>
          </p:cNvSpPr>
          <p:nvPr>
            <p:ph type="sldNum" sz="quarter" idx="12"/>
          </p:nvPr>
        </p:nvSpPr>
        <p:spPr/>
        <p:txBody>
          <a:bodyPr/>
          <a:lstStyle/>
          <a:p>
            <a:fld id="{BFAE65CD-8129-42BD-829A-4CA364A5C893}" type="slidenum">
              <a:rPr lang="ru-RU" smtClean="0"/>
              <a:pPr/>
              <a:t>24</a:t>
            </a:fld>
            <a:endParaRPr lang="ru-RU"/>
          </a:p>
        </p:txBody>
      </p:sp>
      <p:pic>
        <p:nvPicPr>
          <p:cNvPr id="5" name="Рисунок 4"/>
          <p:cNvPicPr/>
          <p:nvPr/>
        </p:nvPicPr>
        <p:blipFill>
          <a:blip r:embed="rId2" cstate="print"/>
          <a:srcRect l="40911" t="48161" r="37814" b="47555"/>
          <a:stretch>
            <a:fillRect/>
          </a:stretch>
        </p:blipFill>
        <p:spPr bwMode="auto">
          <a:xfrm>
            <a:off x="2267744" y="1700808"/>
            <a:ext cx="4283052" cy="1296144"/>
          </a:xfrm>
          <a:prstGeom prst="rect">
            <a:avLst/>
          </a:prstGeom>
          <a:noFill/>
          <a:ln w="9525">
            <a:noFill/>
            <a:miter lim="800000"/>
            <a:headEnd/>
            <a:tailEnd/>
          </a:ln>
        </p:spPr>
      </p:pic>
    </p:spTree>
    <p:extLst>
      <p:ext uri="{BB962C8B-B14F-4D97-AF65-F5344CB8AC3E}">
        <p14:creationId xmlns:p14="http://schemas.microsoft.com/office/powerpoint/2010/main" val="3082711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619672" y="404664"/>
            <a:ext cx="6984776" cy="2122376"/>
          </a:xfrm>
          <a:prstGeom prst="rect">
            <a:avLst/>
          </a:prstGeom>
        </p:spPr>
        <p:txBody>
          <a:bodyPr wrap="square">
            <a:spAutoFit/>
          </a:bodyPr>
          <a:lstStyle/>
          <a:p>
            <a:pPr algn="just">
              <a:lnSpc>
                <a:spcPct val="97000"/>
              </a:lnSpc>
            </a:pPr>
            <a:r>
              <a:rPr lang="ru-RU" sz="2800" dirty="0">
                <a:solidFill>
                  <a:srgbClr val="000000"/>
                </a:solidFill>
                <a:effectLst/>
                <a:latin typeface="Times New Roman"/>
                <a:ea typeface="Times New Roman"/>
              </a:rPr>
              <a:t> </a:t>
            </a:r>
            <a:r>
              <a:rPr lang="ru-RU" sz="2400" b="1" dirty="0">
                <a:latin typeface="Times New Roman" pitchFamily="18" charset="0"/>
                <a:cs typeface="Times New Roman" pitchFamily="18" charset="0"/>
              </a:rPr>
              <a:t>2. </a:t>
            </a:r>
            <a:r>
              <a:rPr lang="ru-RU" sz="2800" b="1" dirty="0">
                <a:latin typeface="Times New Roman" pitchFamily="18" charset="0"/>
                <a:cs typeface="Times New Roman" pitchFamily="18" charset="0"/>
              </a:rPr>
              <a:t>Индекс растянутости,</a:t>
            </a:r>
            <a:r>
              <a:rPr lang="ru-RU" sz="2800" dirty="0">
                <a:latin typeface="Times New Roman" pitchFamily="18" charset="0"/>
                <a:cs typeface="Times New Roman" pitchFamily="18" charset="0"/>
              </a:rPr>
              <a:t> или формата, описывается следующей формулой:</a:t>
            </a:r>
          </a:p>
          <a:p>
            <a:pPr algn="just">
              <a:lnSpc>
                <a:spcPct val="97000"/>
              </a:lnSpc>
            </a:pPr>
            <a:endParaRPr lang="ru-RU" sz="2400" dirty="0">
              <a:latin typeface="Times New Roman" pitchFamily="18" charset="0"/>
              <a:cs typeface="Times New Roman" pitchFamily="18" charset="0"/>
            </a:endParaRPr>
          </a:p>
          <a:p>
            <a:pPr algn="just">
              <a:lnSpc>
                <a:spcPct val="97000"/>
              </a:lnSpc>
            </a:pPr>
            <a:endParaRPr lang="ru-RU" sz="2400" dirty="0">
              <a:latin typeface="Times New Roman" pitchFamily="18" charset="0"/>
              <a:cs typeface="Times New Roman" pitchFamily="18" charset="0"/>
            </a:endParaRPr>
          </a:p>
          <a:p>
            <a:pPr algn="just">
              <a:lnSpc>
                <a:spcPct val="97000"/>
              </a:lnSpc>
            </a:pPr>
            <a:endParaRPr lang="ru-RU" sz="1600" dirty="0">
              <a:latin typeface="Times New Roman" pitchFamily="18" charset="0"/>
              <a:cs typeface="Times New Roman" pitchFamily="18" charset="0"/>
            </a:endParaRPr>
          </a:p>
          <a:p>
            <a:pPr algn="just">
              <a:lnSpc>
                <a:spcPct val="97000"/>
              </a:lnSpc>
              <a:spcAft>
                <a:spcPts val="0"/>
              </a:spcAft>
            </a:pPr>
            <a:endParaRPr lang="ru-RU" sz="1600" dirty="0">
              <a:effectLst/>
              <a:latin typeface="Times New Roman"/>
              <a:ea typeface="Times New Roman"/>
            </a:endParaRPr>
          </a:p>
        </p:txBody>
      </p:sp>
      <p:sp>
        <p:nvSpPr>
          <p:cNvPr id="3" name="Номер слайда 2"/>
          <p:cNvSpPr>
            <a:spLocks noGrp="1"/>
          </p:cNvSpPr>
          <p:nvPr>
            <p:ph type="sldNum" sz="quarter" idx="12"/>
          </p:nvPr>
        </p:nvSpPr>
        <p:spPr/>
        <p:txBody>
          <a:bodyPr/>
          <a:lstStyle/>
          <a:p>
            <a:fld id="{BFAE65CD-8129-42BD-829A-4CA364A5C893}" type="slidenum">
              <a:rPr lang="ru-RU" smtClean="0"/>
              <a:pPr/>
              <a:t>25</a:t>
            </a:fld>
            <a:endParaRPr lang="ru-RU"/>
          </a:p>
        </p:txBody>
      </p:sp>
      <p:pic>
        <p:nvPicPr>
          <p:cNvPr id="4" name="Рисунок 3"/>
          <p:cNvPicPr/>
          <p:nvPr/>
        </p:nvPicPr>
        <p:blipFill>
          <a:blip r:embed="rId2" cstate="print"/>
          <a:srcRect l="54407" t="70903" r="12141" b="19900"/>
          <a:stretch>
            <a:fillRect/>
          </a:stretch>
        </p:blipFill>
        <p:spPr bwMode="auto">
          <a:xfrm>
            <a:off x="2267744" y="1628800"/>
            <a:ext cx="5688632" cy="1440160"/>
          </a:xfrm>
          <a:prstGeom prst="rect">
            <a:avLst/>
          </a:prstGeom>
          <a:noFill/>
          <a:ln w="9525">
            <a:noFill/>
            <a:miter lim="800000"/>
            <a:headEnd/>
            <a:tailEnd/>
          </a:ln>
        </p:spPr>
      </p:pic>
      <p:sp>
        <p:nvSpPr>
          <p:cNvPr id="51201" name="Rectangle 1"/>
          <p:cNvSpPr>
            <a:spLocks noChangeArrowheads="1"/>
          </p:cNvSpPr>
          <p:nvPr/>
        </p:nvSpPr>
        <p:spPr bwMode="auto">
          <a:xfrm>
            <a:off x="1043608" y="3167462"/>
            <a:ext cx="8100392"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u-RU"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Этот индекс характеризует относительную длину туловища по отношению к высоте животного. Крупный рогатый скот молочных пород является более растянутым по сравнению с мясными породами. Лошади тяжелоупряжных пород также имеют больший индекс растянутости по сравнению с верховыми породами.</a:t>
            </a:r>
            <a:endParaRPr kumimoji="0" lang="ru-RU" sz="3200" b="0" i="0" u="none" strike="noStrike" cap="none" normalizeH="0" baseline="0" dirty="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1815913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fld id="{BFAE65CD-8129-42BD-829A-4CA364A5C893}" type="slidenum">
              <a:rPr lang="ru-RU" smtClean="0"/>
              <a:pPr/>
              <a:t>26</a:t>
            </a:fld>
            <a:endParaRPr lang="ru-RU"/>
          </a:p>
        </p:txBody>
      </p:sp>
      <p:sp>
        <p:nvSpPr>
          <p:cNvPr id="50177" name="Rectangle 1"/>
          <p:cNvSpPr>
            <a:spLocks noChangeArrowheads="1"/>
          </p:cNvSpPr>
          <p:nvPr/>
        </p:nvSpPr>
        <p:spPr bwMode="auto">
          <a:xfrm>
            <a:off x="1115616" y="534665"/>
            <a:ext cx="8028384"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u-RU" sz="2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3. </a:t>
            </a:r>
            <a:r>
              <a:rPr kumimoji="0" lang="ru-RU" sz="24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Тазо-грудной</a:t>
            </a:r>
            <a:r>
              <a:rPr kumimoji="0" lang="ru-RU"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ru-RU" sz="2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индекс </a:t>
            </a:r>
            <a:r>
              <a:rPr kumimoji="0" lang="ru-RU"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отражает относительное развитие в ширину передней части туловища по отношению к заду:</a:t>
            </a:r>
            <a:endParaRPr kumimoji="0" lang="ru-RU" sz="3200" b="0" i="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6" name="Рисунок 5"/>
          <p:cNvPicPr/>
          <p:nvPr/>
        </p:nvPicPr>
        <p:blipFill>
          <a:blip r:embed="rId2" cstate="print"/>
          <a:srcRect l="42373" t="56178" r="38890" b="39368"/>
          <a:stretch>
            <a:fillRect/>
          </a:stretch>
        </p:blipFill>
        <p:spPr bwMode="auto">
          <a:xfrm>
            <a:off x="1547664" y="1916832"/>
            <a:ext cx="7596336" cy="1584176"/>
          </a:xfrm>
          <a:prstGeom prst="rect">
            <a:avLst/>
          </a:prstGeom>
          <a:noFill/>
          <a:ln w="9525">
            <a:noFill/>
            <a:miter lim="800000"/>
            <a:headEnd/>
            <a:tailEnd/>
          </a:ln>
        </p:spPr>
      </p:pic>
      <p:sp>
        <p:nvSpPr>
          <p:cNvPr id="50178" name="Rectangle 2"/>
          <p:cNvSpPr>
            <a:spLocks noChangeArrowheads="1"/>
          </p:cNvSpPr>
          <p:nvPr/>
        </p:nvSpPr>
        <p:spPr bwMode="auto">
          <a:xfrm>
            <a:off x="1043608" y="3510835"/>
            <a:ext cx="8100392"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u-RU"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У крупного рогатого скота мясных пород и тяжелоупряжных лошадей он больше, чем у молочных пород и быстроаллюрных лошадей. Его величина также зависит от пола особи. У быков-производителей он имеет большее значение по сравнению с коровами.</a:t>
            </a:r>
            <a:endParaRPr kumimoji="0" lang="ru-RU" sz="3200" b="0" i="0" u="none" strike="noStrike" cap="none" normalizeH="0" baseline="0" dirty="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1546884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fld id="{BFAE65CD-8129-42BD-829A-4CA364A5C893}" type="slidenum">
              <a:rPr lang="ru-RU" smtClean="0"/>
              <a:pPr/>
              <a:t>27</a:t>
            </a:fld>
            <a:endParaRPr lang="ru-RU"/>
          </a:p>
        </p:txBody>
      </p:sp>
      <p:sp>
        <p:nvSpPr>
          <p:cNvPr id="49153" name="Rectangle 1"/>
          <p:cNvSpPr>
            <a:spLocks noChangeArrowheads="1"/>
          </p:cNvSpPr>
          <p:nvPr/>
        </p:nvSpPr>
        <p:spPr bwMode="auto">
          <a:xfrm>
            <a:off x="1115616" y="440904"/>
            <a:ext cx="8028384"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ctr" defTabSz="914400" rtl="0" eaLnBrk="1" fontAlgn="base" latinLnBrk="0" hangingPunct="1">
              <a:lnSpc>
                <a:spcPct val="100000"/>
              </a:lnSpc>
              <a:spcBef>
                <a:spcPct val="0"/>
              </a:spcBef>
              <a:spcAft>
                <a:spcPct val="0"/>
              </a:spcAft>
              <a:buClrTx/>
              <a:buSzTx/>
              <a:buFontTx/>
              <a:buNone/>
              <a:tabLst/>
            </a:pPr>
            <a:r>
              <a:rPr kumimoji="0" lang="ru-RU" sz="2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4. Грудной индекс </a:t>
            </a:r>
            <a:r>
              <a:rPr kumimoji="0" lang="ru-RU"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определяется по формуле:</a:t>
            </a:r>
            <a:endParaRPr kumimoji="0" lang="ru-RU" sz="3200" b="0" i="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6" name="Рисунок 5"/>
          <p:cNvPicPr/>
          <p:nvPr/>
        </p:nvPicPr>
        <p:blipFill>
          <a:blip r:embed="rId2" cstate="print"/>
          <a:srcRect l="44717" t="51927" r="43320" b="44371"/>
          <a:stretch>
            <a:fillRect/>
          </a:stretch>
        </p:blipFill>
        <p:spPr bwMode="auto">
          <a:xfrm>
            <a:off x="2411760" y="1124744"/>
            <a:ext cx="5832647" cy="1152128"/>
          </a:xfrm>
          <a:prstGeom prst="rect">
            <a:avLst/>
          </a:prstGeom>
          <a:noFill/>
          <a:ln w="9525">
            <a:noFill/>
            <a:miter lim="800000"/>
            <a:headEnd/>
            <a:tailEnd/>
          </a:ln>
        </p:spPr>
      </p:pic>
      <p:sp>
        <p:nvSpPr>
          <p:cNvPr id="49154" name="Rectangle 2"/>
          <p:cNvSpPr>
            <a:spLocks noChangeArrowheads="1"/>
          </p:cNvSpPr>
          <p:nvPr/>
        </p:nvSpPr>
        <p:spPr bwMode="auto">
          <a:xfrm>
            <a:off x="1187624" y="2652324"/>
            <a:ext cx="7956376" cy="15081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l" defTabSz="914400" rtl="0" eaLnBrk="1" fontAlgn="base" latinLnBrk="0" hangingPunct="1">
              <a:lnSpc>
                <a:spcPct val="100000"/>
              </a:lnSpc>
              <a:spcBef>
                <a:spcPct val="0"/>
              </a:spcBef>
              <a:spcAft>
                <a:spcPct val="0"/>
              </a:spcAft>
              <a:buClrTx/>
              <a:buSzTx/>
              <a:buFontTx/>
              <a:buNone/>
              <a:tabLst/>
            </a:pPr>
            <a:r>
              <a:rPr kumimoji="0" lang="ru-RU"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Изменчивость этого индекса имеет сходные закономерности с предыдущим индексом.</a:t>
            </a:r>
            <a:endParaRPr kumimoji="0" lang="ru-RU"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180975" algn="l" defTabSz="914400" rtl="0" eaLnBrk="0" fontAlgn="base" latinLnBrk="0" hangingPunct="0">
              <a:lnSpc>
                <a:spcPct val="100000"/>
              </a:lnSpc>
              <a:spcBef>
                <a:spcPct val="0"/>
              </a:spcBef>
              <a:spcAft>
                <a:spcPct val="0"/>
              </a:spcAft>
              <a:buClrTx/>
              <a:buSzTx/>
              <a:buFontTx/>
              <a:buNone/>
              <a:tabLst/>
            </a:pPr>
            <a:endParaRPr kumimoji="0" lang="ru-RU" sz="36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119336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fld id="{BFAE65CD-8129-42BD-829A-4CA364A5C893}" type="slidenum">
              <a:rPr lang="ru-RU" smtClean="0"/>
              <a:pPr/>
              <a:t>28</a:t>
            </a:fld>
            <a:endParaRPr lang="ru-RU"/>
          </a:p>
        </p:txBody>
      </p:sp>
      <p:sp>
        <p:nvSpPr>
          <p:cNvPr id="48129" name="Rectangle 1"/>
          <p:cNvSpPr>
            <a:spLocks noChangeArrowheads="1"/>
          </p:cNvSpPr>
          <p:nvPr/>
        </p:nvSpPr>
        <p:spPr bwMode="auto">
          <a:xfrm>
            <a:off x="1187624" y="220234"/>
            <a:ext cx="7956376"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u-RU" sz="2400" b="1"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5. Индекс </a:t>
            </a:r>
            <a:r>
              <a:rPr kumimoji="0" lang="ru-RU" sz="2400" b="1" i="0" u="none" strike="noStrike" cap="none" normalizeH="0" baseline="0" dirty="0" err="1">
                <a:ln>
                  <a:noFill/>
                </a:ln>
                <a:solidFill>
                  <a:schemeClr val="tx1"/>
                </a:solidFill>
                <a:effectLst/>
                <a:latin typeface="Calibri" pitchFamily="34" charset="0"/>
                <a:ea typeface="Times New Roman" pitchFamily="18" charset="0"/>
                <a:cs typeface="Times New Roman" pitchFamily="18" charset="0"/>
              </a:rPr>
              <a:t>сбитости</a:t>
            </a:r>
            <a:r>
              <a:rPr kumimoji="0" lang="ru-RU" sz="24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характеризует относительное развитие живой массы тела животного:</a:t>
            </a:r>
            <a:endParaRPr kumimoji="0" lang="ru-RU" sz="3200" b="0" i="0" u="none" strike="noStrike" cap="none" normalizeH="0" baseline="0" dirty="0">
              <a:ln>
                <a:noFill/>
              </a:ln>
              <a:solidFill>
                <a:schemeClr val="tx1"/>
              </a:solidFill>
              <a:effectLst/>
              <a:latin typeface="Arial" pitchFamily="34" charset="0"/>
              <a:cs typeface="Arial" pitchFamily="34" charset="0"/>
            </a:endParaRPr>
          </a:p>
        </p:txBody>
      </p:sp>
      <p:pic>
        <p:nvPicPr>
          <p:cNvPr id="5" name="Рисунок 4"/>
          <p:cNvPicPr/>
          <p:nvPr/>
        </p:nvPicPr>
        <p:blipFill>
          <a:blip r:embed="rId2" cstate="print"/>
          <a:srcRect l="42790" t="38675" r="41198" b="57165"/>
          <a:stretch>
            <a:fillRect/>
          </a:stretch>
        </p:blipFill>
        <p:spPr bwMode="auto">
          <a:xfrm>
            <a:off x="2339752" y="1124745"/>
            <a:ext cx="5976665" cy="1368152"/>
          </a:xfrm>
          <a:prstGeom prst="rect">
            <a:avLst/>
          </a:prstGeom>
          <a:noFill/>
          <a:ln w="9525">
            <a:noFill/>
            <a:miter lim="800000"/>
            <a:headEnd/>
            <a:tailEnd/>
          </a:ln>
        </p:spPr>
      </p:pic>
      <p:sp>
        <p:nvSpPr>
          <p:cNvPr id="48130" name="Rectangle 2"/>
          <p:cNvSpPr>
            <a:spLocks noChangeArrowheads="1"/>
          </p:cNvSpPr>
          <p:nvPr/>
        </p:nvSpPr>
        <p:spPr bwMode="auto">
          <a:xfrm>
            <a:off x="1043608" y="3065714"/>
            <a:ext cx="8100392"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u-RU"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У мясных пород этот индекс имеет большее значение по сравнению с молочными. Быстроаллюрные породы лошадей уступают по этому показателю тяжелоупряжным.</a:t>
            </a:r>
            <a:endParaRPr kumimoji="0" lang="ru-RU" sz="3200" b="0" i="0" u="none" strike="noStrike" cap="none" normalizeH="0" baseline="0" dirty="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280453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fld id="{BFAE65CD-8129-42BD-829A-4CA364A5C893}" type="slidenum">
              <a:rPr lang="ru-RU" smtClean="0"/>
              <a:pPr/>
              <a:t>29</a:t>
            </a:fld>
            <a:endParaRPr lang="ru-RU"/>
          </a:p>
        </p:txBody>
      </p:sp>
      <p:sp>
        <p:nvSpPr>
          <p:cNvPr id="47105" name="Rectangle 1"/>
          <p:cNvSpPr>
            <a:spLocks noChangeArrowheads="1"/>
          </p:cNvSpPr>
          <p:nvPr/>
        </p:nvSpPr>
        <p:spPr bwMode="auto">
          <a:xfrm>
            <a:off x="1043608" y="258444"/>
            <a:ext cx="810039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u-RU" sz="2400" b="1"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6. Индекс костистости</a:t>
            </a:r>
            <a:r>
              <a:rPr kumimoji="0" lang="ru-RU" sz="24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отражает относительное развитие костяка по отношению к росту:</a:t>
            </a:r>
            <a:endParaRPr kumimoji="0" lang="ru-RU" sz="3200" b="0" i="0" u="none" strike="noStrike" cap="none" normalizeH="0" baseline="0" dirty="0">
              <a:ln>
                <a:noFill/>
              </a:ln>
              <a:solidFill>
                <a:schemeClr val="tx1"/>
              </a:solidFill>
              <a:effectLst/>
              <a:latin typeface="Arial" pitchFamily="34" charset="0"/>
              <a:cs typeface="Arial" pitchFamily="34" charset="0"/>
            </a:endParaRPr>
          </a:p>
        </p:txBody>
      </p:sp>
      <p:pic>
        <p:nvPicPr>
          <p:cNvPr id="5" name="Рисунок 4"/>
          <p:cNvPicPr/>
          <p:nvPr/>
        </p:nvPicPr>
        <p:blipFill>
          <a:blip r:embed="rId2" cstate="print"/>
          <a:srcRect l="44021" t="55008" r="42800" b="40370"/>
          <a:stretch>
            <a:fillRect/>
          </a:stretch>
        </p:blipFill>
        <p:spPr bwMode="auto">
          <a:xfrm>
            <a:off x="2915817" y="1124744"/>
            <a:ext cx="4536504" cy="1584176"/>
          </a:xfrm>
          <a:prstGeom prst="rect">
            <a:avLst/>
          </a:prstGeom>
          <a:noFill/>
          <a:ln w="9525">
            <a:noFill/>
            <a:miter lim="800000"/>
            <a:headEnd/>
            <a:tailEnd/>
          </a:ln>
        </p:spPr>
      </p:pic>
      <p:sp>
        <p:nvSpPr>
          <p:cNvPr id="47106" name="Rectangle 2"/>
          <p:cNvSpPr>
            <a:spLocks noChangeArrowheads="1"/>
          </p:cNvSpPr>
          <p:nvPr/>
        </p:nvSpPr>
        <p:spPr bwMode="auto">
          <a:xfrm>
            <a:off x="1115616" y="2894645"/>
            <a:ext cx="8028384"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u-RU" sz="24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У мясных пород крупного рогатого скота и быстроаллюрных пород лошадей он меньше, чем у молочных пород и тяжелоупряжных лошадей.</a:t>
            </a:r>
            <a:endParaRPr kumimoji="0" lang="ru-RU" sz="32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54744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403648" y="2852936"/>
            <a:ext cx="7416824" cy="1200329"/>
          </a:xfrm>
          <a:prstGeom prst="rect">
            <a:avLst/>
          </a:prstGeom>
        </p:spPr>
        <p:txBody>
          <a:bodyPr wrap="square">
            <a:spAutoFit/>
          </a:bodyPr>
          <a:lstStyle/>
          <a:p>
            <a:pPr marL="342900" lvl="0" indent="-342900" algn="ctr">
              <a:buFont typeface="+mj-lt"/>
              <a:buAutoNum type="arabicPeriod"/>
            </a:pPr>
            <a:r>
              <a:rPr lang="ru-RU" sz="3600" b="1" dirty="0">
                <a:solidFill>
                  <a:prstClr val="black"/>
                </a:solidFill>
                <a:latin typeface="Times New Roman"/>
                <a:ea typeface="Times New Roman"/>
              </a:rPr>
              <a:t> </a:t>
            </a:r>
            <a:r>
              <a:rPr lang="ru-RU" sz="3600" b="1" dirty="0"/>
              <a:t>Конституция сельскохозяйствен-</a:t>
            </a:r>
          </a:p>
          <a:p>
            <a:pPr marL="342900" lvl="0" indent="-342900" algn="ctr"/>
            <a:r>
              <a:rPr lang="ru-RU" sz="3600" b="1" dirty="0"/>
              <a:t>ных  животных</a:t>
            </a:r>
            <a:endParaRPr lang="ru-RU" sz="2000" b="1" dirty="0">
              <a:solidFill>
                <a:prstClr val="black"/>
              </a:solidFill>
              <a:latin typeface="Times New Roman"/>
              <a:ea typeface="Times New Roman"/>
            </a:endParaRPr>
          </a:p>
        </p:txBody>
      </p:sp>
      <p:sp>
        <p:nvSpPr>
          <p:cNvPr id="3" name="Номер слайда 2"/>
          <p:cNvSpPr>
            <a:spLocks noGrp="1"/>
          </p:cNvSpPr>
          <p:nvPr>
            <p:ph type="sldNum" sz="quarter" idx="12"/>
          </p:nvPr>
        </p:nvSpPr>
        <p:spPr/>
        <p:txBody>
          <a:bodyPr/>
          <a:lstStyle/>
          <a:p>
            <a:fld id="{BFAE65CD-8129-42BD-829A-4CA364A5C893}" type="slidenum">
              <a:rPr lang="ru-RU" smtClean="0"/>
              <a:pPr/>
              <a:t>3</a:t>
            </a:fld>
            <a:endParaRPr lang="ru-RU" dirty="0"/>
          </a:p>
        </p:txBody>
      </p:sp>
    </p:spTree>
    <p:extLst>
      <p:ext uri="{BB962C8B-B14F-4D97-AF65-F5344CB8AC3E}">
        <p14:creationId xmlns:p14="http://schemas.microsoft.com/office/powerpoint/2010/main" val="4012876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fld id="{BFAE65CD-8129-42BD-829A-4CA364A5C893}" type="slidenum">
              <a:rPr lang="ru-RU" smtClean="0"/>
              <a:pPr/>
              <a:t>30</a:t>
            </a:fld>
            <a:endParaRPr lang="ru-RU"/>
          </a:p>
        </p:txBody>
      </p:sp>
      <p:sp>
        <p:nvSpPr>
          <p:cNvPr id="46081" name="Rectangle 1"/>
          <p:cNvSpPr>
            <a:spLocks noChangeArrowheads="1"/>
          </p:cNvSpPr>
          <p:nvPr/>
        </p:nvSpPr>
        <p:spPr bwMode="auto">
          <a:xfrm>
            <a:off x="1115616" y="400254"/>
            <a:ext cx="8028384"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u-RU" sz="2400" b="1"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7. Индекс массивности</a:t>
            </a:r>
            <a:r>
              <a:rPr kumimoji="0" lang="ru-RU" sz="24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определяется по следующему отношению:</a:t>
            </a:r>
            <a:endParaRPr kumimoji="0" lang="ru-RU" sz="3200" b="0" i="0" u="none" strike="noStrike" cap="none" normalizeH="0" baseline="0" dirty="0">
              <a:ln>
                <a:noFill/>
              </a:ln>
              <a:solidFill>
                <a:schemeClr val="tx1"/>
              </a:solidFill>
              <a:effectLst/>
              <a:latin typeface="Arial" pitchFamily="34" charset="0"/>
              <a:cs typeface="Arial" pitchFamily="34" charset="0"/>
            </a:endParaRPr>
          </a:p>
        </p:txBody>
      </p:sp>
      <p:pic>
        <p:nvPicPr>
          <p:cNvPr id="6" name="Рисунок 5"/>
          <p:cNvPicPr/>
          <p:nvPr/>
        </p:nvPicPr>
        <p:blipFill>
          <a:blip r:embed="rId2" cstate="print"/>
          <a:srcRect l="43926" t="61787" r="43292" b="34053"/>
          <a:stretch>
            <a:fillRect/>
          </a:stretch>
        </p:blipFill>
        <p:spPr bwMode="auto">
          <a:xfrm>
            <a:off x="2195736" y="1412775"/>
            <a:ext cx="6192688" cy="1440161"/>
          </a:xfrm>
          <a:prstGeom prst="rect">
            <a:avLst/>
          </a:prstGeom>
          <a:noFill/>
          <a:ln w="9525">
            <a:noFill/>
            <a:miter lim="800000"/>
            <a:headEnd/>
            <a:tailEnd/>
          </a:ln>
        </p:spPr>
      </p:pic>
      <p:sp>
        <p:nvSpPr>
          <p:cNvPr id="46082" name="Rectangle 2"/>
          <p:cNvSpPr>
            <a:spLocks noChangeArrowheads="1"/>
          </p:cNvSpPr>
          <p:nvPr/>
        </p:nvSpPr>
        <p:spPr bwMode="auto">
          <a:xfrm>
            <a:off x="1043608" y="3282020"/>
            <a:ext cx="8100392"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u-RU" sz="24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Он описывает относительное развитие туловища. Этот индекс больший у мясных пород и тяжелоупряжных лошадей по сравнению с молочными породами крупного рогатого скота и быстроаллюрными породами лошадей.</a:t>
            </a:r>
            <a:endParaRPr kumimoji="0" lang="ru-RU" sz="32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966165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fld id="{BFAE65CD-8129-42BD-829A-4CA364A5C893}" type="slidenum">
              <a:rPr lang="ru-RU" smtClean="0"/>
              <a:pPr/>
              <a:t>31</a:t>
            </a:fld>
            <a:endParaRPr lang="ru-RU"/>
          </a:p>
        </p:txBody>
      </p:sp>
      <p:sp>
        <p:nvSpPr>
          <p:cNvPr id="45057" name="Rectangle 1"/>
          <p:cNvSpPr>
            <a:spLocks noChangeArrowheads="1"/>
          </p:cNvSpPr>
          <p:nvPr/>
        </p:nvSpPr>
        <p:spPr bwMode="auto">
          <a:xfrm>
            <a:off x="1403648" y="258415"/>
            <a:ext cx="7740352"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l" defTabSz="914400" rtl="0" eaLnBrk="1" fontAlgn="base" latinLnBrk="0" hangingPunct="1">
              <a:lnSpc>
                <a:spcPct val="100000"/>
              </a:lnSpc>
              <a:spcBef>
                <a:spcPct val="0"/>
              </a:spcBef>
              <a:spcAft>
                <a:spcPct val="0"/>
              </a:spcAft>
              <a:buClrTx/>
              <a:buSzTx/>
              <a:buFontTx/>
              <a:buNone/>
              <a:tabLst/>
            </a:pPr>
            <a:r>
              <a:rPr kumimoji="0" lang="ru-RU" sz="2400" b="1"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8. Индекс </a:t>
            </a:r>
            <a:r>
              <a:rPr kumimoji="0" lang="ru-RU" sz="2400" b="1" i="0" u="none" strike="noStrike" cap="none" normalizeH="0" baseline="0" dirty="0" err="1">
                <a:ln>
                  <a:noFill/>
                </a:ln>
                <a:solidFill>
                  <a:schemeClr val="tx1"/>
                </a:solidFill>
                <a:effectLst/>
                <a:latin typeface="Calibri" pitchFamily="34" charset="0"/>
                <a:ea typeface="Times New Roman" pitchFamily="18" charset="0"/>
                <a:cs typeface="Times New Roman" pitchFamily="18" charset="0"/>
              </a:rPr>
              <a:t>мясности</a:t>
            </a:r>
            <a:r>
              <a:rPr kumimoji="0" lang="ru-RU" sz="24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имеет следующую формулу:</a:t>
            </a:r>
            <a:endParaRPr kumimoji="0" lang="ru-RU" sz="3200" b="0" i="0" u="none" strike="noStrike" cap="none" normalizeH="0" baseline="0" dirty="0">
              <a:ln>
                <a:noFill/>
              </a:ln>
              <a:solidFill>
                <a:schemeClr val="tx1"/>
              </a:solidFill>
              <a:effectLst/>
              <a:latin typeface="Arial" pitchFamily="34" charset="0"/>
              <a:cs typeface="Arial" pitchFamily="34" charset="0"/>
            </a:endParaRPr>
          </a:p>
        </p:txBody>
      </p:sp>
      <p:pic>
        <p:nvPicPr>
          <p:cNvPr id="5" name="Рисунок 4"/>
          <p:cNvPicPr/>
          <p:nvPr/>
        </p:nvPicPr>
        <p:blipFill>
          <a:blip r:embed="rId2" cstate="print"/>
          <a:srcRect l="44337" t="55008" r="42676" b="40986"/>
          <a:stretch>
            <a:fillRect/>
          </a:stretch>
        </p:blipFill>
        <p:spPr bwMode="auto">
          <a:xfrm>
            <a:off x="2267744" y="1052736"/>
            <a:ext cx="5400600" cy="1368152"/>
          </a:xfrm>
          <a:prstGeom prst="rect">
            <a:avLst/>
          </a:prstGeom>
          <a:noFill/>
          <a:ln w="9525">
            <a:noFill/>
            <a:miter lim="800000"/>
            <a:headEnd/>
            <a:tailEnd/>
          </a:ln>
        </p:spPr>
      </p:pic>
      <p:sp>
        <p:nvSpPr>
          <p:cNvPr id="45058" name="Rectangle 2"/>
          <p:cNvSpPr>
            <a:spLocks noChangeArrowheads="1"/>
          </p:cNvSpPr>
          <p:nvPr/>
        </p:nvSpPr>
        <p:spPr bwMode="auto">
          <a:xfrm>
            <a:off x="1115616" y="2655444"/>
            <a:ext cx="8028384"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u-RU" sz="24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Этот индекс отражает развитие мясных качеств у животных. По своему значению он больше у мясных пород по сравнению с молочными породами крупного рогатого скота.</a:t>
            </a:r>
            <a:endParaRPr kumimoji="0" lang="ru-RU" sz="32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246209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BFAE65CD-8129-42BD-829A-4CA364A5C893}" type="slidenum">
              <a:rPr lang="ru-RU" smtClean="0"/>
              <a:pPr/>
              <a:t>32</a:t>
            </a:fld>
            <a:endParaRPr lang="ru-RU"/>
          </a:p>
        </p:txBody>
      </p:sp>
      <p:sp>
        <p:nvSpPr>
          <p:cNvPr id="44033" name="Rectangle 1"/>
          <p:cNvSpPr>
            <a:spLocks noChangeArrowheads="1"/>
          </p:cNvSpPr>
          <p:nvPr/>
        </p:nvSpPr>
        <p:spPr bwMode="auto">
          <a:xfrm>
            <a:off x="1115616" y="252867"/>
            <a:ext cx="7632848"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u-RU"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При разведении скота </a:t>
            </a:r>
            <a:r>
              <a:rPr kumimoji="0" lang="ru-RU" sz="2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мясо-молочного</a:t>
            </a:r>
            <a:r>
              <a:rPr kumimoji="0" lang="ru-RU"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направления продуктивности оценке экстерьера придается особое значение, поскольку лишь этим путем удается получить желательный тип животного, при этом особое внимание обращают на развитие мясных качеств.</a:t>
            </a:r>
            <a:endParaRPr kumimoji="0" lang="ru-RU"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u-RU"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По телосложению и экстерьеру можно судить только о возможной продуктивности, но не о ее величине, так как здесь дополнительно действуют факторы окружающей среды, сила наследственной передачи признаков от родителей к потомству.</a:t>
            </a:r>
            <a:endParaRPr kumimoji="0" lang="ru-RU"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u-RU"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По экстерьеру можно определить кондиции сельскохозяйственных животных. </a:t>
            </a:r>
            <a:r>
              <a:rPr kumimoji="0" lang="ru-RU" sz="2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Кондиция</a:t>
            </a:r>
            <a:r>
              <a:rPr kumimoji="0" lang="ru-RU"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это состояние упитанности животного в определенный период жизни и подготовленность организма к выполнению определенных функций.</a:t>
            </a:r>
            <a:endParaRPr kumimoji="0" lang="ru-RU"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06693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191402" y="836712"/>
            <a:ext cx="7776864" cy="307777"/>
          </a:xfrm>
          <a:prstGeom prst="rect">
            <a:avLst/>
          </a:prstGeom>
        </p:spPr>
        <p:txBody>
          <a:bodyPr wrap="square">
            <a:spAutoFit/>
          </a:bodyPr>
          <a:lstStyle/>
          <a:p>
            <a:pPr algn="just">
              <a:spcAft>
                <a:spcPts val="0"/>
              </a:spcAft>
              <a:tabLst>
                <a:tab pos="180340" algn="l"/>
              </a:tabLst>
            </a:pPr>
            <a:endParaRPr lang="ru-RU" sz="1400" dirty="0">
              <a:effectLst/>
              <a:latin typeface="Times New Roman"/>
              <a:ea typeface="Times New Roman"/>
            </a:endParaRPr>
          </a:p>
        </p:txBody>
      </p:sp>
      <p:sp>
        <p:nvSpPr>
          <p:cNvPr id="3" name="Прямоугольник 2"/>
          <p:cNvSpPr/>
          <p:nvPr/>
        </p:nvSpPr>
        <p:spPr>
          <a:xfrm>
            <a:off x="1191402" y="692696"/>
            <a:ext cx="7845093" cy="437042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Различают следующие кондиции:</a:t>
            </a:r>
          </a:p>
          <a:p>
            <a:r>
              <a:rPr lang="ru-RU" sz="2400" dirty="0">
                <a:latin typeface="Times New Roman" panose="02020603050405020304" pitchFamily="18" charset="0"/>
                <a:cs typeface="Times New Roman" panose="02020603050405020304" pitchFamily="18" charset="0"/>
              </a:rPr>
              <a:t>1. Заводская, или племенная,– отличается достаточной, но не чрезмерной упитанностью, бодрым  энергичным состоянием.</a:t>
            </a:r>
          </a:p>
          <a:p>
            <a:r>
              <a:rPr lang="ru-RU" sz="2400" dirty="0">
                <a:latin typeface="Times New Roman" panose="02020603050405020304" pitchFamily="18" charset="0"/>
                <a:cs typeface="Times New Roman" panose="02020603050405020304" pitchFamily="18" charset="0"/>
              </a:rPr>
              <a:t>2. Рабочая – характеризуется меньшей упитанностью, чем заводская, но достаточной для функциональной производительности.</a:t>
            </a:r>
          </a:p>
          <a:p>
            <a:r>
              <a:rPr lang="ru-RU" sz="2400" dirty="0">
                <a:latin typeface="Times New Roman" panose="02020603050405020304" pitchFamily="18" charset="0"/>
                <a:cs typeface="Times New Roman" panose="02020603050405020304" pitchFamily="18" charset="0"/>
              </a:rPr>
              <a:t>3. Откормочная кондиция – отличается высокой упитанностью.</a:t>
            </a:r>
          </a:p>
          <a:p>
            <a:r>
              <a:rPr lang="ru-RU" sz="2400" dirty="0">
                <a:latin typeface="Times New Roman" panose="02020603050405020304" pitchFamily="18" charset="0"/>
                <a:cs typeface="Times New Roman" panose="02020603050405020304" pitchFamily="18" charset="0"/>
              </a:rPr>
              <a:t>4. Тренировочная кондиция.</a:t>
            </a:r>
          </a:p>
          <a:p>
            <a:r>
              <a:rPr lang="ru-RU" sz="2400" dirty="0">
                <a:latin typeface="Times New Roman" panose="02020603050405020304" pitchFamily="18" charset="0"/>
                <a:cs typeface="Times New Roman" panose="02020603050405020304" pitchFamily="18" charset="0"/>
              </a:rPr>
              <a:t>5. Выставочная кондиция.</a:t>
            </a:r>
          </a:p>
          <a:p>
            <a:pPr indent="180340" algn="just">
              <a:spcAft>
                <a:spcPts val="0"/>
              </a:spcAft>
            </a:pPr>
            <a:endParaRPr lang="ru-RU" sz="1400" dirty="0">
              <a:effectLst/>
              <a:latin typeface="Times New Roman"/>
              <a:ea typeface="Times New Roman"/>
            </a:endParaRPr>
          </a:p>
        </p:txBody>
      </p:sp>
      <p:sp>
        <p:nvSpPr>
          <p:cNvPr id="4" name="Номер слайда 3"/>
          <p:cNvSpPr>
            <a:spLocks noGrp="1"/>
          </p:cNvSpPr>
          <p:nvPr>
            <p:ph type="sldNum" sz="quarter" idx="12"/>
          </p:nvPr>
        </p:nvSpPr>
        <p:spPr/>
        <p:txBody>
          <a:bodyPr/>
          <a:lstStyle/>
          <a:p>
            <a:fld id="{BFAE65CD-8129-42BD-829A-4CA364A5C893}" type="slidenum">
              <a:rPr lang="ru-RU" smtClean="0"/>
              <a:pPr/>
              <a:t>33</a:t>
            </a:fld>
            <a:endParaRPr lang="ru-RU"/>
          </a:p>
        </p:txBody>
      </p:sp>
    </p:spTree>
    <p:extLst>
      <p:ext uri="{BB962C8B-B14F-4D97-AF65-F5344CB8AC3E}">
        <p14:creationId xmlns:p14="http://schemas.microsoft.com/office/powerpoint/2010/main" val="36805675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331640" y="332656"/>
            <a:ext cx="7632848" cy="3539430"/>
          </a:xfrm>
          <a:prstGeom prst="rect">
            <a:avLst/>
          </a:prstGeom>
        </p:spPr>
        <p:txBody>
          <a:bodyPr wrap="square">
            <a:spAutoFit/>
          </a:bodyPr>
          <a:lstStyle/>
          <a:p>
            <a:pPr algn="just"/>
            <a:endParaRPr lang="ru-RU" sz="2800" b="1" dirty="0"/>
          </a:p>
          <a:p>
            <a:pPr algn="just"/>
            <a:endParaRPr lang="ru-RU" sz="2800" b="1" dirty="0"/>
          </a:p>
          <a:p>
            <a:pPr algn="just"/>
            <a:endParaRPr lang="ru-RU" sz="2800" b="1" dirty="0"/>
          </a:p>
          <a:p>
            <a:pPr algn="just"/>
            <a:endParaRPr lang="ru-RU" sz="2800" b="1" dirty="0"/>
          </a:p>
          <a:p>
            <a:pPr algn="just"/>
            <a:endParaRPr lang="ru-RU" sz="2800" b="1" dirty="0"/>
          </a:p>
          <a:p>
            <a:pPr algn="just"/>
            <a:endParaRPr lang="ru-RU" sz="2800" b="1" dirty="0"/>
          </a:p>
          <a:p>
            <a:pPr algn="just"/>
            <a:r>
              <a:rPr lang="ru-RU" sz="2800" b="1" dirty="0"/>
              <a:t>3. Интерьер сельскохозяйственный животных</a:t>
            </a:r>
            <a:endParaRPr lang="ru-RU" sz="2800" dirty="0"/>
          </a:p>
          <a:p>
            <a:pPr algn="just"/>
            <a:endParaRPr lang="ru-RU" sz="2800" dirty="0"/>
          </a:p>
        </p:txBody>
      </p:sp>
      <p:sp>
        <p:nvSpPr>
          <p:cNvPr id="3" name="Номер слайда 2"/>
          <p:cNvSpPr>
            <a:spLocks noGrp="1"/>
          </p:cNvSpPr>
          <p:nvPr>
            <p:ph type="sldNum" sz="quarter" idx="12"/>
          </p:nvPr>
        </p:nvSpPr>
        <p:spPr/>
        <p:txBody>
          <a:bodyPr/>
          <a:lstStyle/>
          <a:p>
            <a:fld id="{BFAE65CD-8129-42BD-829A-4CA364A5C893}" type="slidenum">
              <a:rPr lang="ru-RU" smtClean="0"/>
              <a:pPr/>
              <a:t>34</a:t>
            </a:fld>
            <a:endParaRPr lang="ru-RU"/>
          </a:p>
        </p:txBody>
      </p:sp>
    </p:spTree>
    <p:extLst>
      <p:ext uri="{BB962C8B-B14F-4D97-AF65-F5344CB8AC3E}">
        <p14:creationId xmlns:p14="http://schemas.microsoft.com/office/powerpoint/2010/main" val="3632867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331640" y="476673"/>
            <a:ext cx="7416824" cy="6210611"/>
          </a:xfrm>
          <a:prstGeom prst="rect">
            <a:avLst/>
          </a:prstGeom>
        </p:spPr>
        <p:txBody>
          <a:bodyPr wrap="square">
            <a:spAutoFit/>
          </a:bodyPr>
          <a:lstStyle/>
          <a:p>
            <a:r>
              <a:rPr lang="ru-RU" sz="2400" b="1" dirty="0">
                <a:latin typeface="Times New Roman" panose="02020603050405020304" pitchFamily="18" charset="0"/>
                <a:cs typeface="Times New Roman" panose="02020603050405020304" pitchFamily="18" charset="0"/>
              </a:rPr>
              <a:t>Интерьером</a:t>
            </a:r>
            <a:r>
              <a:rPr lang="ru-RU" sz="2400" dirty="0">
                <a:latin typeface="Times New Roman" panose="02020603050405020304" pitchFamily="18" charset="0"/>
                <a:cs typeface="Times New Roman" panose="02020603050405020304" pitchFamily="18" charset="0"/>
              </a:rPr>
              <a:t> </a:t>
            </a:r>
            <a:r>
              <a:rPr lang="ru-RU" sz="2400" i="1" dirty="0">
                <a:latin typeface="Times New Roman" panose="02020603050405020304" pitchFamily="18" charset="0"/>
                <a:cs typeface="Times New Roman" panose="02020603050405020304" pitchFamily="18" charset="0"/>
              </a:rPr>
              <a:t>называется учение о морфологических, физиологических, биохимических и генетических особенностях организма сельскохозяйственных животных, изучаемых с целью оценки их генотипа, фенотипа и прогнозирования племенных и продуктивных качеств</a:t>
            </a:r>
            <a:r>
              <a:rPr lang="ru-RU" sz="2400" dirty="0">
                <a:latin typeface="Times New Roman" panose="02020603050405020304" pitchFamily="18" charset="0"/>
                <a:cs typeface="Times New Roman" panose="02020603050405020304" pitchFamily="18" charset="0"/>
              </a:rPr>
              <a:t>.</a:t>
            </a:r>
          </a:p>
          <a:p>
            <a:r>
              <a:rPr lang="ru-RU" sz="2400" dirty="0">
                <a:latin typeface="Times New Roman" panose="02020603050405020304" pitchFamily="18" charset="0"/>
                <a:cs typeface="Times New Roman" panose="02020603050405020304" pitchFamily="18" charset="0"/>
              </a:rPr>
              <a:t>Различают следующие основные интерьерные системы животного: кровеносная, нервная, пищеварительная, мышечная, железистая, репродуктивная, скелетная, генетическая, иммунная.</a:t>
            </a:r>
          </a:p>
          <a:p>
            <a:r>
              <a:rPr lang="ru-RU" sz="2400" dirty="0">
                <a:latin typeface="Times New Roman" panose="02020603050405020304" pitchFamily="18" charset="0"/>
                <a:cs typeface="Times New Roman" panose="02020603050405020304" pitchFamily="18" charset="0"/>
              </a:rPr>
              <a:t>Все методы изучения интерьера можно подразделить на 5 групп.</a:t>
            </a:r>
          </a:p>
          <a:p>
            <a:r>
              <a:rPr lang="ru-RU" sz="2400" dirty="0">
                <a:latin typeface="Times New Roman" panose="02020603050405020304" pitchFamily="18" charset="0"/>
                <a:cs typeface="Times New Roman" panose="02020603050405020304" pitchFamily="18" charset="0"/>
              </a:rPr>
              <a:t>1. Биохимические:</a:t>
            </a:r>
          </a:p>
          <a:p>
            <a:r>
              <a:rPr lang="ru-RU" sz="2400" dirty="0">
                <a:latin typeface="Times New Roman" panose="02020603050405020304" pitchFamily="18" charset="0"/>
                <a:cs typeface="Times New Roman" panose="02020603050405020304" pitchFamily="18" charset="0"/>
              </a:rPr>
              <a:t>– органы пищеварения;</a:t>
            </a:r>
          </a:p>
          <a:p>
            <a:r>
              <a:rPr lang="ru-RU" sz="2400" dirty="0">
                <a:latin typeface="Times New Roman" panose="02020603050405020304" pitchFamily="18" charset="0"/>
                <a:cs typeface="Times New Roman" panose="02020603050405020304" pitchFamily="18" charset="0"/>
              </a:rPr>
              <a:t>– органы дыхания и кровообращения;</a:t>
            </a:r>
          </a:p>
          <a:p>
            <a:r>
              <a:rPr lang="ru-RU" sz="2400" dirty="0">
                <a:latin typeface="Times New Roman" panose="02020603050405020304" pitchFamily="18" charset="0"/>
                <a:cs typeface="Times New Roman" panose="02020603050405020304" pitchFamily="18" charset="0"/>
              </a:rPr>
              <a:t>– железы внутренней секреции.</a:t>
            </a:r>
          </a:p>
          <a:p>
            <a:pPr indent="180340" algn="just">
              <a:lnSpc>
                <a:spcPct val="97000"/>
              </a:lnSpc>
              <a:spcAft>
                <a:spcPts val="0"/>
              </a:spcAft>
            </a:pPr>
            <a:endParaRPr lang="ru-RU" sz="1400" dirty="0">
              <a:effectLst/>
              <a:latin typeface="Times New Roman"/>
              <a:ea typeface="Times New Roman"/>
            </a:endParaRPr>
          </a:p>
        </p:txBody>
      </p:sp>
      <p:sp>
        <p:nvSpPr>
          <p:cNvPr id="3" name="Номер слайда 2"/>
          <p:cNvSpPr>
            <a:spLocks noGrp="1"/>
          </p:cNvSpPr>
          <p:nvPr>
            <p:ph type="sldNum" sz="quarter" idx="12"/>
          </p:nvPr>
        </p:nvSpPr>
        <p:spPr/>
        <p:txBody>
          <a:bodyPr/>
          <a:lstStyle/>
          <a:p>
            <a:fld id="{BFAE65CD-8129-42BD-829A-4CA364A5C893}" type="slidenum">
              <a:rPr lang="ru-RU" smtClean="0"/>
              <a:pPr/>
              <a:t>35</a:t>
            </a:fld>
            <a:endParaRPr lang="ru-RU"/>
          </a:p>
        </p:txBody>
      </p:sp>
    </p:spTree>
    <p:extLst>
      <p:ext uri="{BB962C8B-B14F-4D97-AF65-F5344CB8AC3E}">
        <p14:creationId xmlns:p14="http://schemas.microsoft.com/office/powerpoint/2010/main" val="40351933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BFAE65CD-8129-42BD-829A-4CA364A5C893}" type="slidenum">
              <a:rPr lang="ru-RU" smtClean="0"/>
              <a:pPr/>
              <a:t>36</a:t>
            </a:fld>
            <a:endParaRPr lang="ru-RU"/>
          </a:p>
        </p:txBody>
      </p:sp>
      <p:sp>
        <p:nvSpPr>
          <p:cNvPr id="39937" name="Rectangle 1"/>
          <p:cNvSpPr>
            <a:spLocks noChangeArrowheads="1"/>
          </p:cNvSpPr>
          <p:nvPr/>
        </p:nvSpPr>
        <p:spPr bwMode="auto">
          <a:xfrm>
            <a:off x="1043608" y="154215"/>
            <a:ext cx="8100392"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u-RU"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 Функциональные:</a:t>
            </a:r>
            <a:endParaRPr kumimoji="0" lang="ru-RU"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u-RU"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ТВНД (тип высшей нервной деятельности);</a:t>
            </a:r>
            <a:endParaRPr kumimoji="0" lang="ru-RU"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u-RU"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АКТГ (адренокортикотропный гормон гипофиза);</a:t>
            </a:r>
            <a:endParaRPr kumimoji="0" lang="ru-RU"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u-RU"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полевые испытания.</a:t>
            </a:r>
            <a:endParaRPr kumimoji="0" lang="ru-RU"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u-RU"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 Анатомо-морфологические:</a:t>
            </a:r>
            <a:endParaRPr kumimoji="0" lang="ru-RU"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u-RU"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строение тканей;</a:t>
            </a:r>
            <a:endParaRPr kumimoji="0" lang="ru-RU"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u-RU"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строение органов.</a:t>
            </a:r>
            <a:endParaRPr kumimoji="0" lang="ru-RU"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u-RU"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4. Иммунобиологические:</a:t>
            </a:r>
            <a:endParaRPr kumimoji="0" lang="ru-RU"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u-RU"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фагоцитарная активность;</a:t>
            </a:r>
            <a:endParaRPr kumimoji="0" lang="ru-RU"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u-RU"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гуморальная активность;</a:t>
            </a:r>
            <a:endParaRPr kumimoji="0" lang="ru-RU"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u-RU"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активность эндотелиальной системы.</a:t>
            </a:r>
            <a:endParaRPr kumimoji="0" lang="ru-RU"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47107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fld id="{BFAE65CD-8129-42BD-829A-4CA364A5C893}" type="slidenum">
              <a:rPr lang="ru-RU" smtClean="0"/>
              <a:pPr/>
              <a:t>37</a:t>
            </a:fld>
            <a:endParaRPr lang="ru-RU"/>
          </a:p>
        </p:txBody>
      </p:sp>
      <p:sp>
        <p:nvSpPr>
          <p:cNvPr id="38913" name="Rectangle 1"/>
          <p:cNvSpPr>
            <a:spLocks noChangeArrowheads="1"/>
          </p:cNvSpPr>
          <p:nvPr/>
        </p:nvSpPr>
        <p:spPr bwMode="auto">
          <a:xfrm>
            <a:off x="1115616" y="1302126"/>
            <a:ext cx="8028384" cy="31085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u-RU"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5. Генетические:</a:t>
            </a:r>
            <a:endParaRPr kumimoji="0" lang="ru-RU"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u-RU"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группы крови;</a:t>
            </a:r>
            <a:endParaRPr kumimoji="0" lang="ru-RU"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u-RU"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другие генетические маркеры.</a:t>
            </a:r>
            <a:endParaRPr kumimoji="0" lang="ru-RU"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u-RU"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Деятельность всех органов и систем координирует и соподчиняет нервная система, одним из основных проявлений которой является тип высшей нервной деятельности. </a:t>
            </a:r>
            <a:endParaRPr kumimoji="0" lang="ru-RU"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0475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249920" y="116632"/>
            <a:ext cx="7632848" cy="3477875"/>
          </a:xfrm>
          <a:prstGeom prst="rect">
            <a:avLst/>
          </a:prstGeom>
        </p:spPr>
        <p:txBody>
          <a:bodyPr wrap="square">
            <a:spAutoFit/>
          </a:bodyPr>
          <a:lstStyle/>
          <a:p>
            <a:pPr algn="just"/>
            <a:r>
              <a:rPr lang="ru-RU" sz="2200" dirty="0">
                <a:latin typeface="Times New Roman" pitchFamily="18" charset="0"/>
                <a:cs typeface="Times New Roman" pitchFamily="18" charset="0"/>
              </a:rPr>
              <a:t>Особенности телосложения, продуктивные и наследственные качества животных, их биология находят свое отражение в конституции.</a:t>
            </a:r>
          </a:p>
          <a:p>
            <a:pPr algn="just"/>
            <a:r>
              <a:rPr lang="ru-RU" sz="2200" b="1" dirty="0">
                <a:latin typeface="Times New Roman" pitchFamily="18" charset="0"/>
                <a:cs typeface="Times New Roman" pitchFamily="18" charset="0"/>
              </a:rPr>
              <a:t>Под конституцией понимают совокупность морфофизиологических и биохимических особенностей организма, обусловленных наследственностью во взаимодействии с факторами внешней среды. Конституция – это не просто сумма признаков, это качественная определенность, возникшая под влиянием сложного взаимодействия формы и функции.</a:t>
            </a:r>
            <a:r>
              <a:rPr lang="ru-RU" sz="2200" dirty="0">
                <a:latin typeface="Times New Roman" pitchFamily="18" charset="0"/>
                <a:cs typeface="Times New Roman" pitchFamily="18" charset="0"/>
              </a:rPr>
              <a:t> </a:t>
            </a:r>
            <a:endParaRPr lang="ru-RU" sz="2200" dirty="0">
              <a:effectLst/>
              <a:latin typeface="Times New Roman" pitchFamily="18" charset="0"/>
              <a:ea typeface="Times New Roman"/>
              <a:cs typeface="Times New Roman" pitchFamily="18" charset="0"/>
            </a:endParaRPr>
          </a:p>
        </p:txBody>
      </p:sp>
      <p:sp>
        <p:nvSpPr>
          <p:cNvPr id="3" name="Rectangle 2"/>
          <p:cNvSpPr>
            <a:spLocks noChangeArrowheads="1"/>
          </p:cNvSpPr>
          <p:nvPr/>
        </p:nvSpPr>
        <p:spPr bwMode="auto">
          <a:xfrm>
            <a:off x="1249920" y="3467952"/>
            <a:ext cx="7750436"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just"/>
            <a:r>
              <a:rPr lang="ru-RU" dirty="0">
                <a:latin typeface="Times New Roman" pitchFamily="18" charset="0"/>
                <a:cs typeface="Times New Roman" pitchFamily="18" charset="0"/>
              </a:rPr>
              <a:t>Правильному пониманию конституции способствовало учение И.П.Павлова. В его основе лежит единство внешнего и внутреннего, части и целого, формы и содержания.</a:t>
            </a:r>
          </a:p>
          <a:p>
            <a:pPr algn="just"/>
            <a:r>
              <a:rPr lang="ru-RU" dirty="0">
                <a:latin typeface="Times New Roman" pitchFamily="18" charset="0"/>
                <a:cs typeface="Times New Roman" pitchFamily="18" charset="0"/>
              </a:rPr>
              <a:t>Учение о телосложении и конституции сельскохозяйственных животных имеет древнюю историю. В Китае за 2700 лет до н.э. в книге </a:t>
            </a:r>
            <a:r>
              <a:rPr lang="ru-RU" dirty="0" err="1">
                <a:latin typeface="Times New Roman" pitchFamily="18" charset="0"/>
                <a:cs typeface="Times New Roman" pitchFamily="18" charset="0"/>
              </a:rPr>
              <a:t>Цэя</a:t>
            </a:r>
            <a:r>
              <a:rPr lang="ru-RU" dirty="0">
                <a:latin typeface="Times New Roman" pitchFamily="18" charset="0"/>
                <a:cs typeface="Times New Roman" pitchFamily="18" charset="0"/>
              </a:rPr>
              <a:t> </a:t>
            </a:r>
            <a:r>
              <a:rPr lang="ru-RU" dirty="0" err="1">
                <a:latin typeface="Times New Roman" pitchFamily="18" charset="0"/>
                <a:cs typeface="Times New Roman" pitchFamily="18" charset="0"/>
              </a:rPr>
              <a:t>Сысе</a:t>
            </a:r>
            <a:r>
              <a:rPr lang="ru-RU" dirty="0">
                <a:latin typeface="Times New Roman" pitchFamily="18" charset="0"/>
                <a:cs typeface="Times New Roman" pitchFamily="18" charset="0"/>
              </a:rPr>
              <a:t> особенности экстерьера лошадей увязывались с их поведением, здоровьем, развитием внутренних органов. Этими особенностями необходимо было руководствоваться для отбора хороших лошадей. Более поздние упоминания об экстерьере лошадей и его связи с работоспособностью имеются в книге арабского ветеринара </a:t>
            </a:r>
            <a:r>
              <a:rPr lang="ru-RU" dirty="0" err="1">
                <a:latin typeface="Times New Roman" pitchFamily="18" charset="0"/>
                <a:cs typeface="Times New Roman" pitchFamily="18" charset="0"/>
              </a:rPr>
              <a:t>АбуБекра</a:t>
            </a:r>
            <a:r>
              <a:rPr lang="ru-RU" dirty="0">
                <a:latin typeface="Times New Roman" pitchFamily="18" charset="0"/>
                <a:cs typeface="Times New Roman" pitchFamily="18" charset="0"/>
              </a:rPr>
              <a:t> (XIV век). Имеются они и в сочинениях древних римлян и греков.</a:t>
            </a:r>
          </a:p>
        </p:txBody>
      </p:sp>
      <p:sp>
        <p:nvSpPr>
          <p:cNvPr id="4" name="Номер слайда 3"/>
          <p:cNvSpPr>
            <a:spLocks noGrp="1"/>
          </p:cNvSpPr>
          <p:nvPr>
            <p:ph type="sldNum" sz="quarter" idx="12"/>
          </p:nvPr>
        </p:nvSpPr>
        <p:spPr/>
        <p:txBody>
          <a:bodyPr/>
          <a:lstStyle/>
          <a:p>
            <a:fld id="{BFAE65CD-8129-42BD-829A-4CA364A5C893}" type="slidenum">
              <a:rPr lang="ru-RU" smtClean="0"/>
              <a:pPr/>
              <a:t>4</a:t>
            </a:fld>
            <a:endParaRPr lang="ru-RU" dirty="0"/>
          </a:p>
        </p:txBody>
      </p:sp>
    </p:spTree>
    <p:extLst>
      <p:ext uri="{BB962C8B-B14F-4D97-AF65-F5344CB8AC3E}">
        <p14:creationId xmlns:p14="http://schemas.microsoft.com/office/powerpoint/2010/main" val="3847407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fld id="{BFAE65CD-8129-42BD-829A-4CA364A5C893}" type="slidenum">
              <a:rPr lang="ru-RU" smtClean="0"/>
              <a:pPr/>
              <a:t>5</a:t>
            </a:fld>
            <a:endParaRPr lang="ru-RU" dirty="0"/>
          </a:p>
        </p:txBody>
      </p:sp>
      <p:sp>
        <p:nvSpPr>
          <p:cNvPr id="72706" name="Rectangle 2"/>
          <p:cNvSpPr>
            <a:spLocks noChangeArrowheads="1"/>
          </p:cNvSpPr>
          <p:nvPr/>
        </p:nvSpPr>
        <p:spPr bwMode="auto">
          <a:xfrm>
            <a:off x="1115616" y="155323"/>
            <a:ext cx="8028384" cy="683264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u-RU" sz="2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Слово «конституция», происходит от латинского слова «</a:t>
            </a:r>
            <a:r>
              <a:rPr kumimoji="0" lang="ru-RU" sz="22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constitutio</a:t>
            </a:r>
            <a:r>
              <a:rPr kumimoji="0" lang="ru-RU" sz="2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что означает строение, устройство. Учение о конституции берет свое начало с момента, когда человек установил, что наблюдается определенная связь между особенностями телосложения человека и состоянием его здоровья, болезнями и их течением. Впервые понятие о конституции в медицину ввел древнегреческий врач и философ Гиппократ в 460 – 377 годах до н.э. Он полагал, что конституция является наследственным признаком человека. </a:t>
            </a:r>
          </a:p>
          <a:p>
            <a:pPr indent="180975" algn="just" fontAlgn="base">
              <a:spcBef>
                <a:spcPct val="0"/>
              </a:spcBef>
              <a:spcAft>
                <a:spcPct val="0"/>
              </a:spcAft>
            </a:pPr>
            <a:r>
              <a:rPr lang="ru-RU" sz="2200" dirty="0">
                <a:latin typeface="Times New Roman" panose="02020603050405020304" pitchFamily="18" charset="0"/>
                <a:cs typeface="Times New Roman" panose="02020603050405020304" pitchFamily="18" charset="0"/>
              </a:rPr>
              <a:t>Необходимо отличать понятие «телосложение» животных от понятия «конституция». Наиболее четко их разграничил П.Н. Кулешов, </a:t>
            </a:r>
            <a:r>
              <a:rPr lang="ru-RU" sz="2200" b="1" dirty="0">
                <a:latin typeface="Times New Roman" panose="02020603050405020304" pitchFamily="18" charset="0"/>
                <a:cs typeface="Times New Roman" panose="02020603050405020304" pitchFamily="18" charset="0"/>
              </a:rPr>
              <a:t>который считал, что конституция – это комплекс биологических свойств организма, в который входят как телосложение, так и физиологические и наследственные факторы.</a:t>
            </a:r>
            <a:r>
              <a:rPr lang="ru-RU" sz="2200" dirty="0">
                <a:latin typeface="Times New Roman" panose="02020603050405020304" pitchFamily="18" charset="0"/>
                <a:cs typeface="Times New Roman" panose="02020603050405020304" pitchFamily="18" charset="0"/>
              </a:rPr>
              <a:t> Таким образом, телосложение является одним из составных элементов конституции, внешним его проявлением, стабилизирующим фактором, обеспечивающим жизнедеятельность организма во внешней среде.</a:t>
            </a:r>
          </a:p>
          <a:p>
            <a:pPr marL="0" marR="0" lvl="0" indent="180975" algn="just"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endParaRPr>
          </a:p>
          <a:p>
            <a:pPr marL="0" marR="0" lvl="0" indent="180975" algn="just"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99819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195736" y="4608660"/>
            <a:ext cx="6048672"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ru-RU" sz="9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6" name="Номер слайда 5"/>
          <p:cNvSpPr>
            <a:spLocks noGrp="1"/>
          </p:cNvSpPr>
          <p:nvPr>
            <p:ph type="sldNum" sz="quarter" idx="12"/>
          </p:nvPr>
        </p:nvSpPr>
        <p:spPr/>
        <p:txBody>
          <a:bodyPr/>
          <a:lstStyle/>
          <a:p>
            <a:fld id="{BFAE65CD-8129-42BD-829A-4CA364A5C893}" type="slidenum">
              <a:rPr lang="ru-RU" smtClean="0"/>
              <a:pPr/>
              <a:t>6</a:t>
            </a:fld>
            <a:endParaRPr lang="ru-RU"/>
          </a:p>
        </p:txBody>
      </p:sp>
      <p:sp>
        <p:nvSpPr>
          <p:cNvPr id="71681" name="Rectangle 1"/>
          <p:cNvSpPr>
            <a:spLocks noChangeArrowheads="1"/>
          </p:cNvSpPr>
          <p:nvPr/>
        </p:nvSpPr>
        <p:spPr bwMode="auto">
          <a:xfrm>
            <a:off x="1043608" y="563654"/>
            <a:ext cx="8100392" cy="443198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u-RU"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Одной из удачных классификаций типов конституции сельскохозяйственных животных является классификация, предложенная в 1936 году швейцарским ученым, медиком по образованию У. </a:t>
            </a:r>
            <a:r>
              <a:rPr kumimoji="0" lang="ru-RU" sz="2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Дюрстом</a:t>
            </a:r>
            <a:r>
              <a:rPr kumimoji="0" lang="ru-RU"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В основу классификации У. </a:t>
            </a:r>
            <a:r>
              <a:rPr kumimoji="0" lang="ru-RU" sz="2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Дюрст</a:t>
            </a:r>
            <a:r>
              <a:rPr kumimoji="0" lang="ru-RU"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положил интенсивность обменных процессов в организме и, как следствие этого, возникновение особенностей в телосложении, развитии тех или иных органов и тканей, т.е. физиологический и морфологический принципы. Из предложенной им классификации интерес для животноводов представляют два основных типа – дыхательный и пищеварительный.</a:t>
            </a:r>
          </a:p>
          <a:p>
            <a:pPr marL="0" marR="0" lvl="0" indent="180975" algn="just"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298560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331640" y="692696"/>
            <a:ext cx="7488832" cy="5724644"/>
          </a:xfrm>
          <a:prstGeom prst="rect">
            <a:avLst/>
          </a:prstGeom>
        </p:spPr>
        <p:txBody>
          <a:bodyPr wrap="square">
            <a:spAutoFit/>
          </a:bodyPr>
          <a:lstStyle/>
          <a:p>
            <a:pPr algn="just"/>
            <a:r>
              <a:rPr lang="ru-RU" sz="2000" b="1" dirty="0">
                <a:latin typeface="Times New Roman" panose="02020603050405020304" pitchFamily="18" charset="0"/>
                <a:cs typeface="Times New Roman" panose="02020603050405020304" pitchFamily="18" charset="0"/>
              </a:rPr>
              <a:t>Дыхательный тип, или тип повышенного обмена веществ</a:t>
            </a:r>
            <a:r>
              <a:rPr lang="ru-RU" sz="2000" dirty="0">
                <a:latin typeface="Times New Roman" panose="02020603050405020304" pitchFamily="18" charset="0"/>
                <a:cs typeface="Times New Roman" panose="02020603050405020304" pitchFamily="18" charset="0"/>
              </a:rPr>
              <a:t>, характеризуется большой интенсивностью </a:t>
            </a:r>
            <a:r>
              <a:rPr lang="ru-RU" sz="2000" dirty="0" err="1">
                <a:latin typeface="Times New Roman" panose="02020603050405020304" pitchFamily="18" charset="0"/>
                <a:cs typeface="Times New Roman" panose="02020603050405020304" pitchFamily="18" charset="0"/>
              </a:rPr>
              <a:t>окислительно-восстано-вительных</a:t>
            </a:r>
            <a:r>
              <a:rPr lang="ru-RU" sz="2000" dirty="0">
                <a:latin typeface="Times New Roman" panose="02020603050405020304" pitchFamily="18" charset="0"/>
                <a:cs typeface="Times New Roman" panose="02020603050405020304" pitchFamily="18" charset="0"/>
              </a:rPr>
              <a:t> процессов в организме, что органически связано с хорошим развитием легких, сердца и, как следствие этого, грудной клетки. Удлинение груди происходит за счет косой постановки ребер. Удлинение грудной клетки ведет к удлинению позвоночника, поясницы и крестца, т.е. животные дыхательного типа имеют удлиненную форму тела. Высокая интенсивность окислительных процессов и большой расход энергии на обеспечение продуктивности препятствуют синтезу и отложению жировой ткани, поэтому животные этого типа отличаются сухощавостью и </a:t>
            </a:r>
            <a:r>
              <a:rPr lang="ru-RU" sz="2000" dirty="0" err="1">
                <a:latin typeface="Times New Roman" panose="02020603050405020304" pitchFamily="18" charset="0"/>
                <a:cs typeface="Times New Roman" panose="02020603050405020304" pitchFamily="18" charset="0"/>
              </a:rPr>
              <a:t>высоконогостью</a:t>
            </a:r>
            <a:r>
              <a:rPr lang="ru-RU" sz="2000" dirty="0">
                <a:latin typeface="Times New Roman" panose="02020603050405020304" pitchFamily="18" charset="0"/>
                <a:cs typeface="Times New Roman" panose="02020603050405020304" pitchFamily="18" charset="0"/>
              </a:rPr>
              <a:t>. Этот тип конституции присущ преимущественно высокопродуктивным молочным коровам, быстроаллюрным породам лошадей (арабская, чистокровная, ахалтекинская породы), некоторым породам собак (русская псовая, афганская), яйценоским породам кур. </a:t>
            </a:r>
          </a:p>
          <a:p>
            <a:pPr algn="just"/>
            <a:r>
              <a:rPr lang="ru-RU" sz="2000" dirty="0">
                <a:latin typeface="Times New Roman" panose="02020603050405020304" pitchFamily="18" charset="0"/>
                <a:cs typeface="Times New Roman" panose="02020603050405020304" pitchFamily="18" charset="0"/>
              </a:rPr>
              <a:t>Величина реберного угла должна составлять 133 – 140°. </a:t>
            </a:r>
          </a:p>
          <a:p>
            <a:pPr algn="just"/>
            <a:endParaRPr lang="ru-RU" sz="2800" dirty="0"/>
          </a:p>
        </p:txBody>
      </p:sp>
      <p:sp>
        <p:nvSpPr>
          <p:cNvPr id="3" name="Номер слайда 2"/>
          <p:cNvSpPr>
            <a:spLocks noGrp="1"/>
          </p:cNvSpPr>
          <p:nvPr>
            <p:ph type="sldNum" sz="quarter" idx="12"/>
          </p:nvPr>
        </p:nvSpPr>
        <p:spPr/>
        <p:txBody>
          <a:bodyPr/>
          <a:lstStyle/>
          <a:p>
            <a:fld id="{BFAE65CD-8129-42BD-829A-4CA364A5C893}" type="slidenum">
              <a:rPr lang="ru-RU" smtClean="0"/>
              <a:pPr/>
              <a:t>7</a:t>
            </a:fld>
            <a:endParaRPr lang="ru-RU"/>
          </a:p>
        </p:txBody>
      </p:sp>
    </p:spTree>
    <p:extLst>
      <p:ext uri="{BB962C8B-B14F-4D97-AF65-F5344CB8AC3E}">
        <p14:creationId xmlns:p14="http://schemas.microsoft.com/office/powerpoint/2010/main" val="2812943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fld id="{BFAE65CD-8129-42BD-829A-4CA364A5C893}" type="slidenum">
              <a:rPr lang="ru-RU" smtClean="0"/>
              <a:pPr/>
              <a:t>8</a:t>
            </a:fld>
            <a:endParaRPr lang="ru-RU"/>
          </a:p>
        </p:txBody>
      </p:sp>
      <p:sp>
        <p:nvSpPr>
          <p:cNvPr id="69633" name="Rectangle 1"/>
          <p:cNvSpPr>
            <a:spLocks noChangeArrowheads="1"/>
          </p:cNvSpPr>
          <p:nvPr/>
        </p:nvSpPr>
        <p:spPr bwMode="auto">
          <a:xfrm>
            <a:off x="1115616" y="72271"/>
            <a:ext cx="8028384"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К пищеварительному типу</a:t>
            </a:r>
            <a:r>
              <a:rPr kumimoji="0" lang="ru-RU"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относятся животные, у которых величина реберного угла не превышает 100 – 120°. Ребра у животных этого типа конституции поставлены  перпендикулярно к линии позвоночника, туловище имеет округлую, бочкообразную форму и поставлено на коротких ногах, прекрасно развита мышечная ткань. Если у представителей дыхательного типа конституции ведущая роль в окислительно-восстановительных процессах принадлежит щитовидной железе, то у пищеварительного типа – половым железам и надпочечникам при относительно пониженной функции щитовидной железы. Это способствует повышенному отложению жира. У животных этого типа более толстая и рыхлая кожа. Они характеризуются более спокойным поведением. К этому типу в основном относятся мясные специализированные породы крупного рогатого скота, тяжелоупряжные породы лошадей, мясные породы овец и сальные породы свиней. Таким образом, животные дыхательного и пищеварительного типов конституции различаются между собой по габитусу (лат. </a:t>
            </a:r>
            <a:r>
              <a:rPr kumimoji="0" lang="ru-RU" sz="20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habitus</a:t>
            </a:r>
            <a:r>
              <a:rPr kumimoji="0" lang="ru-RU"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вид, наружность, внешний облик животного, человека…), направлению продуктивности, особенностям обмена веществ и поведению.</a:t>
            </a:r>
            <a:endParaRPr kumimoji="0" lang="ru-RU" sz="2800" b="0" i="0" u="none" strike="noStrike" cap="none" normalizeH="0" baseline="0" dirty="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4012367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BFAE65CD-8129-42BD-829A-4CA364A5C893}" type="slidenum">
              <a:rPr lang="ru-RU" smtClean="0"/>
              <a:pPr/>
              <a:t>9</a:t>
            </a:fld>
            <a:endParaRPr lang="ru-RU"/>
          </a:p>
        </p:txBody>
      </p:sp>
      <p:sp>
        <p:nvSpPr>
          <p:cNvPr id="5" name="Прямоугольник 4"/>
          <p:cNvSpPr/>
          <p:nvPr/>
        </p:nvSpPr>
        <p:spPr>
          <a:xfrm>
            <a:off x="1043608" y="612845"/>
            <a:ext cx="7920880" cy="5324535"/>
          </a:xfrm>
          <a:prstGeom prst="rect">
            <a:avLst/>
          </a:prstGeom>
        </p:spPr>
        <p:txBody>
          <a:bodyPr wrap="square">
            <a:spAutoFit/>
          </a:bodyPr>
          <a:lstStyle/>
          <a:p>
            <a:pPr algn="just"/>
            <a:r>
              <a:rPr lang="ru-RU" sz="2000" dirty="0">
                <a:latin typeface="Times New Roman" pitchFamily="18" charset="0"/>
                <a:cs typeface="Times New Roman" pitchFamily="18" charset="0"/>
              </a:rPr>
              <a:t>Однако эта классификация не нашла широкого распространения у животноводов по следующим причинам. Формат телосложения не всегда совпадает с уровнем продуктивности и не характеризует интенсивность обмена по предложенным У. </a:t>
            </a:r>
            <a:r>
              <a:rPr lang="ru-RU" sz="2000" dirty="0" err="1">
                <a:latin typeface="Times New Roman" pitchFamily="18" charset="0"/>
                <a:cs typeface="Times New Roman" pitchFamily="18" charset="0"/>
              </a:rPr>
              <a:t>Дюрстом</a:t>
            </a:r>
            <a:r>
              <a:rPr lang="ru-RU" sz="2000" dirty="0">
                <a:latin typeface="Times New Roman" pitchFamily="18" charset="0"/>
                <a:cs typeface="Times New Roman" pitchFamily="18" charset="0"/>
              </a:rPr>
              <a:t> показателям. Предложенные типы конституции имеют общий характер и трудно применимы по отношению к некоторым видам сельскохозяйственных животных. Поэтому были предложены и другие классификации типов конституции, из которых наибольшее распространение и практическое применение получила классификация, предложенная профессором П.Н. Кулешовым. </a:t>
            </a:r>
            <a:r>
              <a:rPr lang="ru-RU" sz="2000" i="1" dirty="0">
                <a:latin typeface="Times New Roman" pitchFamily="18" charset="0"/>
                <a:cs typeface="Times New Roman" pitchFamily="18" charset="0"/>
              </a:rPr>
              <a:t>В ее основу был положен анатомо-гистологический принцип с учетом направления продуктивности животных</a:t>
            </a:r>
            <a:r>
              <a:rPr lang="ru-RU" sz="2000" dirty="0">
                <a:latin typeface="Times New Roman" pitchFamily="18" charset="0"/>
                <a:cs typeface="Times New Roman" pitchFamily="18" charset="0"/>
              </a:rPr>
              <a:t>. </a:t>
            </a:r>
          </a:p>
          <a:p>
            <a:pPr algn="just"/>
            <a:r>
              <a:rPr lang="ru-RU" sz="2000" dirty="0">
                <a:latin typeface="Times New Roman" pitchFamily="18" charset="0"/>
                <a:cs typeface="Times New Roman" pitchFamily="18" charset="0"/>
              </a:rPr>
              <a:t>. В основу классификации положено относительное развитие костяка, кожи, мускулатуры, жировой ткани и внутренних органов у животных различного направления продуктивности. В связи с этим П.Н. Кулешов выделил четыре основных типа конституции сельскохозяйственных животных: нежный, грубый, плотный и рыхлый.</a:t>
            </a:r>
          </a:p>
        </p:txBody>
      </p:sp>
    </p:spTree>
    <p:extLst>
      <p:ext uri="{BB962C8B-B14F-4D97-AF65-F5344CB8AC3E}">
        <p14:creationId xmlns:p14="http://schemas.microsoft.com/office/powerpoint/2010/main" val="21599796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олнцестояние">
  <a:themeElements>
    <a:clrScheme name="Солнцестояние">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Солнцестояние">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олнцестояние">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877</TotalTime>
  <Words>3145</Words>
  <Application>Microsoft Office PowerPoint</Application>
  <PresentationFormat>Экран (4:3)</PresentationFormat>
  <Paragraphs>159</Paragraphs>
  <Slides>37</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37</vt:i4>
      </vt:variant>
    </vt:vector>
  </HeadingPairs>
  <TitlesOfParts>
    <vt:vector size="45" baseType="lpstr">
      <vt:lpstr>Arial</vt:lpstr>
      <vt:lpstr>Calibri</vt:lpstr>
      <vt:lpstr>Corbel</vt:lpstr>
      <vt:lpstr>Gill Sans MT</vt:lpstr>
      <vt:lpstr>Times New Roman</vt:lpstr>
      <vt:lpstr>Verdana</vt:lpstr>
      <vt:lpstr>Wingdings 2</vt:lpstr>
      <vt:lpstr>Солнцестояние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PAVLOVA</dc:creator>
  <cp:lastModifiedBy>Пользователь</cp:lastModifiedBy>
  <cp:revision>64</cp:revision>
  <dcterms:created xsi:type="dcterms:W3CDTF">2014-02-20T18:00:29Z</dcterms:created>
  <dcterms:modified xsi:type="dcterms:W3CDTF">2022-12-01T08:08:34Z</dcterms:modified>
</cp:coreProperties>
</file>