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306" r:id="rId3"/>
    <p:sldId id="295" r:id="rId4"/>
    <p:sldId id="296" r:id="rId5"/>
    <p:sldId id="258" r:id="rId6"/>
    <p:sldId id="259" r:id="rId7"/>
    <p:sldId id="297" r:id="rId8"/>
    <p:sldId id="310" r:id="rId9"/>
    <p:sldId id="260" r:id="rId10"/>
    <p:sldId id="261" r:id="rId11"/>
    <p:sldId id="307" r:id="rId12"/>
    <p:sldId id="300" r:id="rId13"/>
    <p:sldId id="301" r:id="rId14"/>
    <p:sldId id="308" r:id="rId15"/>
    <p:sldId id="299" r:id="rId16"/>
    <p:sldId id="303" r:id="rId17"/>
    <p:sldId id="263" r:id="rId18"/>
    <p:sldId id="267" r:id="rId19"/>
    <p:sldId id="268" r:id="rId20"/>
    <p:sldId id="304" r:id="rId21"/>
    <p:sldId id="270" r:id="rId22"/>
    <p:sldId id="305" r:id="rId23"/>
    <p:sldId id="286" r:id="rId24"/>
    <p:sldId id="287" r:id="rId25"/>
    <p:sldId id="309" r:id="rId26"/>
    <p:sldId id="282" r:id="rId27"/>
    <p:sldId id="291" r:id="rId28"/>
    <p:sldId id="283" r:id="rId29"/>
    <p:sldId id="290" r:id="rId30"/>
    <p:sldId id="264" r:id="rId31"/>
    <p:sldId id="265" r:id="rId32"/>
    <p:sldId id="284" r:id="rId33"/>
    <p:sldId id="292" r:id="rId34"/>
    <p:sldId id="293" r:id="rId35"/>
    <p:sldId id="266" r:id="rId36"/>
    <p:sldId id="275" r:id="rId3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0D4689F7-D8C6-484A-995C-3BA8A162239D}">
          <p14:sldIdLst>
            <p14:sldId id="256"/>
            <p14:sldId id="306"/>
            <p14:sldId id="295"/>
            <p14:sldId id="296"/>
            <p14:sldId id="258"/>
            <p14:sldId id="259"/>
            <p14:sldId id="297"/>
            <p14:sldId id="310"/>
            <p14:sldId id="260"/>
            <p14:sldId id="261"/>
            <p14:sldId id="307"/>
            <p14:sldId id="300"/>
            <p14:sldId id="301"/>
            <p14:sldId id="308"/>
            <p14:sldId id="299"/>
            <p14:sldId id="303"/>
            <p14:sldId id="263"/>
            <p14:sldId id="267"/>
            <p14:sldId id="268"/>
          </p14:sldIdLst>
        </p14:section>
        <p14:section name="Раздел без заголовка" id="{6A7DD168-F08A-4AB7-A240-99C919D70CFE}">
          <p14:sldIdLst>
            <p14:sldId id="304"/>
            <p14:sldId id="270"/>
            <p14:sldId id="305"/>
            <p14:sldId id="286"/>
            <p14:sldId id="287"/>
            <p14:sldId id="309"/>
            <p14:sldId id="282"/>
            <p14:sldId id="291"/>
            <p14:sldId id="283"/>
            <p14:sldId id="290"/>
            <p14:sldId id="264"/>
            <p14:sldId id="265"/>
            <p14:sldId id="284"/>
            <p14:sldId id="292"/>
            <p14:sldId id="293"/>
            <p14:sldId id="266"/>
            <p14:sldId id="27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varScale="1">
        <p:scale>
          <a:sx n="74" d="100"/>
          <a:sy n="74" d="100"/>
        </p:scale>
        <p:origin x="366" y="72"/>
      </p:cViewPr>
      <p:guideLst>
        <p:guide orient="horz" pos="2160"/>
        <p:guide pos="2880"/>
      </p:guideLst>
    </p:cSldViewPr>
  </p:slideViewPr>
  <p:notesTextViewPr>
    <p:cViewPr>
      <p:scale>
        <a:sx n="1" d="1"/>
        <a:sy n="1" d="1"/>
      </p:scale>
      <p:origin x="0" y="0"/>
    </p:cViewPr>
  </p:notesTextViewPr>
  <p:sorterViewPr>
    <p:cViewPr>
      <p:scale>
        <a:sx n="100" d="100"/>
        <a:sy n="100" d="100"/>
      </p:scale>
      <p:origin x="0" y="-82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679E9C-AE65-41BF-81E8-46CAC961FDE7}" type="doc">
      <dgm:prSet loTypeId="urn:microsoft.com/office/officeart/2005/8/layout/default#2" loCatId="list" qsTypeId="urn:microsoft.com/office/officeart/2005/8/quickstyle/simple1" qsCatId="simple" csTypeId="urn:microsoft.com/office/officeart/2005/8/colors/colorful3" csCatId="colorful" phldr="1"/>
      <dgm:spPr/>
      <dgm:t>
        <a:bodyPr/>
        <a:lstStyle/>
        <a:p>
          <a:endParaRPr lang="ru-RU"/>
        </a:p>
      </dgm:t>
    </dgm:pt>
    <dgm:pt modelId="{434E58F9-130A-4D68-9F84-D8F236B62108}">
      <dgm:prSet phldrT="[Текст]" custT="1"/>
      <dgm:spPr/>
      <dgm:t>
        <a:bodyPr/>
        <a:lstStyle/>
        <a:p>
          <a:r>
            <a:rPr lang="ru-RU" sz="1800" b="1" dirty="0">
              <a:solidFill>
                <a:sysClr val="windowText" lastClr="000000"/>
              </a:solidFill>
            </a:rPr>
            <a:t>Наследственность</a:t>
          </a:r>
          <a:endParaRPr lang="ru-RU" sz="1800" dirty="0">
            <a:solidFill>
              <a:sysClr val="windowText" lastClr="000000"/>
            </a:solidFill>
          </a:endParaRPr>
        </a:p>
      </dgm:t>
    </dgm:pt>
    <dgm:pt modelId="{46D40A64-D4E2-4F45-87A1-FAEE51AE130E}" type="parTrans" cxnId="{A7371DB4-E51E-49AE-A6DA-48959EB25D1B}">
      <dgm:prSet/>
      <dgm:spPr/>
      <dgm:t>
        <a:bodyPr/>
        <a:lstStyle/>
        <a:p>
          <a:endParaRPr lang="ru-RU"/>
        </a:p>
      </dgm:t>
    </dgm:pt>
    <dgm:pt modelId="{60FBFA21-8B35-4089-B5CD-1491BEB5D513}" type="sibTrans" cxnId="{A7371DB4-E51E-49AE-A6DA-48959EB25D1B}">
      <dgm:prSet/>
      <dgm:spPr/>
      <dgm:t>
        <a:bodyPr/>
        <a:lstStyle/>
        <a:p>
          <a:endParaRPr lang="ru-RU"/>
        </a:p>
      </dgm:t>
    </dgm:pt>
    <dgm:pt modelId="{9CCF4D1D-3764-4C22-9592-24E08F6998F4}">
      <dgm:prSet phldrT="[Текст]" custT="1"/>
      <dgm:spPr/>
      <dgm:t>
        <a:bodyPr/>
        <a:lstStyle/>
        <a:p>
          <a:r>
            <a:rPr lang="ru-RU" sz="2000" b="1">
              <a:solidFill>
                <a:sysClr val="windowText" lastClr="000000"/>
              </a:solidFill>
            </a:rPr>
            <a:t>Кормление</a:t>
          </a:r>
          <a:endParaRPr lang="ru-RU" sz="2000">
            <a:solidFill>
              <a:sysClr val="windowText" lastClr="000000"/>
            </a:solidFill>
          </a:endParaRPr>
        </a:p>
      </dgm:t>
    </dgm:pt>
    <dgm:pt modelId="{3912CADB-DC61-4E5C-AF14-B1299F3FBC3E}" type="parTrans" cxnId="{3CCB5001-39CE-4FA0-BF14-5B6380007F3E}">
      <dgm:prSet/>
      <dgm:spPr/>
      <dgm:t>
        <a:bodyPr/>
        <a:lstStyle/>
        <a:p>
          <a:endParaRPr lang="ru-RU"/>
        </a:p>
      </dgm:t>
    </dgm:pt>
    <dgm:pt modelId="{24762DCB-8CB2-4EA5-92C2-519B7E50F9A9}" type="sibTrans" cxnId="{3CCB5001-39CE-4FA0-BF14-5B6380007F3E}">
      <dgm:prSet/>
      <dgm:spPr/>
      <dgm:t>
        <a:bodyPr/>
        <a:lstStyle/>
        <a:p>
          <a:endParaRPr lang="ru-RU"/>
        </a:p>
      </dgm:t>
    </dgm:pt>
    <dgm:pt modelId="{127A2B73-A539-4256-92EA-341D5263DD6E}">
      <dgm:prSet phldrT="[Текст]" custT="1"/>
      <dgm:spPr/>
      <dgm:t>
        <a:bodyPr/>
        <a:lstStyle/>
        <a:p>
          <a:r>
            <a:rPr lang="ru-RU" sz="1800" b="1">
              <a:solidFill>
                <a:sysClr val="windowText" lastClr="000000"/>
              </a:solidFill>
            </a:rPr>
            <a:t>Условия содержания</a:t>
          </a:r>
          <a:endParaRPr lang="ru-RU" sz="1800">
            <a:solidFill>
              <a:sysClr val="windowText" lastClr="000000"/>
            </a:solidFill>
          </a:endParaRPr>
        </a:p>
      </dgm:t>
    </dgm:pt>
    <dgm:pt modelId="{80C0BE68-3CD9-4777-9D37-C41E79BC1B38}" type="parTrans" cxnId="{8F4A678A-3ACC-48D5-8CCF-6DE2CA29EA49}">
      <dgm:prSet/>
      <dgm:spPr/>
      <dgm:t>
        <a:bodyPr/>
        <a:lstStyle/>
        <a:p>
          <a:endParaRPr lang="ru-RU"/>
        </a:p>
      </dgm:t>
    </dgm:pt>
    <dgm:pt modelId="{27CAB110-2A69-472D-B2B3-1BDC6A0CBCEF}" type="sibTrans" cxnId="{8F4A678A-3ACC-48D5-8CCF-6DE2CA29EA49}">
      <dgm:prSet/>
      <dgm:spPr/>
      <dgm:t>
        <a:bodyPr/>
        <a:lstStyle/>
        <a:p>
          <a:endParaRPr lang="ru-RU"/>
        </a:p>
      </dgm:t>
    </dgm:pt>
    <dgm:pt modelId="{F716702E-575E-49EA-8E68-4A6A7B2AD6F0}">
      <dgm:prSet phldrT="[Текст]" custT="1"/>
      <dgm:spPr/>
      <dgm:t>
        <a:bodyPr/>
        <a:lstStyle/>
        <a:p>
          <a:r>
            <a:rPr lang="ru-RU" sz="1800" b="1">
              <a:solidFill>
                <a:sysClr val="windowText" lastClr="000000"/>
              </a:solidFill>
            </a:rPr>
            <a:t>Живая масса</a:t>
          </a:r>
          <a:endParaRPr lang="ru-RU" sz="1800">
            <a:solidFill>
              <a:sysClr val="windowText" lastClr="000000"/>
            </a:solidFill>
          </a:endParaRPr>
        </a:p>
      </dgm:t>
    </dgm:pt>
    <dgm:pt modelId="{39D8FBB2-92E8-4C46-A6D5-DAB1003B8255}" type="parTrans" cxnId="{6E11F3F6-9D18-46F0-850F-F053743E7831}">
      <dgm:prSet/>
      <dgm:spPr/>
      <dgm:t>
        <a:bodyPr/>
        <a:lstStyle/>
        <a:p>
          <a:endParaRPr lang="ru-RU"/>
        </a:p>
      </dgm:t>
    </dgm:pt>
    <dgm:pt modelId="{C0E4DC2B-06D1-4CF3-8323-E08E3D7BB945}" type="sibTrans" cxnId="{6E11F3F6-9D18-46F0-850F-F053743E7831}">
      <dgm:prSet/>
      <dgm:spPr/>
      <dgm:t>
        <a:bodyPr/>
        <a:lstStyle/>
        <a:p>
          <a:endParaRPr lang="ru-RU"/>
        </a:p>
      </dgm:t>
    </dgm:pt>
    <dgm:pt modelId="{69B85149-7F2B-4434-A164-6AAB11CB8ECC}">
      <dgm:prSet phldrT="[Текст]" custT="1"/>
      <dgm:spPr/>
      <dgm:t>
        <a:bodyPr/>
        <a:lstStyle/>
        <a:p>
          <a:r>
            <a:rPr lang="ru-RU" sz="1800" b="1">
              <a:solidFill>
                <a:sysClr val="windowText" lastClr="000000"/>
              </a:solidFill>
            </a:rPr>
            <a:t>Сухостойный период</a:t>
          </a:r>
          <a:endParaRPr lang="ru-RU" sz="1800">
            <a:solidFill>
              <a:sysClr val="windowText" lastClr="000000"/>
            </a:solidFill>
          </a:endParaRPr>
        </a:p>
      </dgm:t>
    </dgm:pt>
    <dgm:pt modelId="{133FCFDA-60EA-40B5-BF4F-1F8071623B29}" type="parTrans" cxnId="{E2AA6FAB-EEB2-4ED0-916E-179040608D9C}">
      <dgm:prSet/>
      <dgm:spPr/>
      <dgm:t>
        <a:bodyPr/>
        <a:lstStyle/>
        <a:p>
          <a:endParaRPr lang="ru-RU"/>
        </a:p>
      </dgm:t>
    </dgm:pt>
    <dgm:pt modelId="{97D6669E-EDBB-44FA-8319-EB16E8190DB4}" type="sibTrans" cxnId="{E2AA6FAB-EEB2-4ED0-916E-179040608D9C}">
      <dgm:prSet/>
      <dgm:spPr/>
      <dgm:t>
        <a:bodyPr/>
        <a:lstStyle/>
        <a:p>
          <a:endParaRPr lang="ru-RU"/>
        </a:p>
      </dgm:t>
    </dgm:pt>
    <dgm:pt modelId="{5A7B7555-4E80-4446-AAF5-49B5236CA3C3}">
      <dgm:prSet custT="1"/>
      <dgm:spPr/>
      <dgm:t>
        <a:bodyPr/>
        <a:lstStyle/>
        <a:p>
          <a:r>
            <a:rPr lang="ru-RU" sz="1800" b="1">
              <a:solidFill>
                <a:sysClr val="windowText" lastClr="000000"/>
              </a:solidFill>
            </a:rPr>
            <a:t>Сервис-период</a:t>
          </a:r>
          <a:endParaRPr lang="ru-RU" sz="1800">
            <a:solidFill>
              <a:sysClr val="windowText" lastClr="000000"/>
            </a:solidFill>
          </a:endParaRPr>
        </a:p>
      </dgm:t>
    </dgm:pt>
    <dgm:pt modelId="{F79480EF-6533-43F6-9BE4-17264A641F8F}" type="parTrans" cxnId="{EEEA0F00-9BD8-49C6-AE78-554DACB89EB9}">
      <dgm:prSet/>
      <dgm:spPr/>
      <dgm:t>
        <a:bodyPr/>
        <a:lstStyle/>
        <a:p>
          <a:endParaRPr lang="ru-RU"/>
        </a:p>
      </dgm:t>
    </dgm:pt>
    <dgm:pt modelId="{4F01C270-9006-48D0-BAF3-4A3D7A57EC78}" type="sibTrans" cxnId="{EEEA0F00-9BD8-49C6-AE78-554DACB89EB9}">
      <dgm:prSet/>
      <dgm:spPr/>
      <dgm:t>
        <a:bodyPr/>
        <a:lstStyle/>
        <a:p>
          <a:endParaRPr lang="ru-RU"/>
        </a:p>
      </dgm:t>
    </dgm:pt>
    <dgm:pt modelId="{7DAC121D-FC7F-457F-9922-365F6698602C}">
      <dgm:prSet custT="1"/>
      <dgm:spPr/>
      <dgm:t>
        <a:bodyPr/>
        <a:lstStyle/>
        <a:p>
          <a:r>
            <a:rPr lang="ru-RU" sz="1800" b="1">
              <a:solidFill>
                <a:sysClr val="windowText" lastClr="000000"/>
              </a:solidFill>
            </a:rPr>
            <a:t>Период лактации</a:t>
          </a:r>
          <a:endParaRPr lang="ru-RU" sz="1800">
            <a:solidFill>
              <a:sysClr val="windowText" lastClr="000000"/>
            </a:solidFill>
          </a:endParaRPr>
        </a:p>
      </dgm:t>
    </dgm:pt>
    <dgm:pt modelId="{49CC881F-AB1C-4432-93F8-2BBD69574130}" type="parTrans" cxnId="{C19849CD-4430-499E-9452-F81A9B7D1022}">
      <dgm:prSet/>
      <dgm:spPr/>
      <dgm:t>
        <a:bodyPr/>
        <a:lstStyle/>
        <a:p>
          <a:endParaRPr lang="ru-RU"/>
        </a:p>
      </dgm:t>
    </dgm:pt>
    <dgm:pt modelId="{AABB874B-5527-4E16-AE5C-8E1F945C0207}" type="sibTrans" cxnId="{C19849CD-4430-499E-9452-F81A9B7D1022}">
      <dgm:prSet/>
      <dgm:spPr/>
      <dgm:t>
        <a:bodyPr/>
        <a:lstStyle/>
        <a:p>
          <a:endParaRPr lang="ru-RU"/>
        </a:p>
      </dgm:t>
    </dgm:pt>
    <dgm:pt modelId="{8F7E61B8-7D97-451A-9791-4F52A9030B71}">
      <dgm:prSet custT="1"/>
      <dgm:spPr/>
      <dgm:t>
        <a:bodyPr/>
        <a:lstStyle/>
        <a:p>
          <a:r>
            <a:rPr lang="ru-RU" sz="1800" b="1">
              <a:solidFill>
                <a:sysClr val="windowText" lastClr="000000"/>
              </a:solidFill>
            </a:rPr>
            <a:t>Техника</a:t>
          </a:r>
          <a:r>
            <a:rPr lang="ru-RU" sz="1800" b="1"/>
            <a:t> </a:t>
          </a:r>
          <a:r>
            <a:rPr lang="ru-RU" sz="1800" b="1">
              <a:solidFill>
                <a:sysClr val="windowText" lastClr="000000"/>
              </a:solidFill>
            </a:rPr>
            <a:t>и кратность доения</a:t>
          </a:r>
          <a:endParaRPr lang="ru-RU" sz="1800">
            <a:solidFill>
              <a:sysClr val="windowText" lastClr="000000"/>
            </a:solidFill>
          </a:endParaRPr>
        </a:p>
      </dgm:t>
    </dgm:pt>
    <dgm:pt modelId="{BAB6BB27-AEB2-41FA-8DE1-E7082B4DD6EA}" type="parTrans" cxnId="{672538F8-7F6D-4D38-BD95-B09F28816E08}">
      <dgm:prSet/>
      <dgm:spPr/>
      <dgm:t>
        <a:bodyPr/>
        <a:lstStyle/>
        <a:p>
          <a:endParaRPr lang="ru-RU"/>
        </a:p>
      </dgm:t>
    </dgm:pt>
    <dgm:pt modelId="{899B6F35-01DB-4A94-B656-A55BBD06BFF1}" type="sibTrans" cxnId="{672538F8-7F6D-4D38-BD95-B09F28816E08}">
      <dgm:prSet/>
      <dgm:spPr/>
      <dgm:t>
        <a:bodyPr/>
        <a:lstStyle/>
        <a:p>
          <a:endParaRPr lang="ru-RU"/>
        </a:p>
      </dgm:t>
    </dgm:pt>
    <dgm:pt modelId="{46653B79-A48C-4681-B7D5-7DA24A3FCF27}">
      <dgm:prSet custT="1"/>
      <dgm:spPr/>
      <dgm:t>
        <a:bodyPr/>
        <a:lstStyle/>
        <a:p>
          <a:r>
            <a:rPr lang="ru-RU" sz="1800" b="1">
              <a:solidFill>
                <a:sysClr val="windowText" lastClr="000000"/>
              </a:solidFill>
            </a:rPr>
            <a:t>Возраст</a:t>
          </a:r>
          <a:endParaRPr lang="ru-RU" sz="1800">
            <a:solidFill>
              <a:sysClr val="windowText" lastClr="000000"/>
            </a:solidFill>
          </a:endParaRPr>
        </a:p>
      </dgm:t>
    </dgm:pt>
    <dgm:pt modelId="{7CA160C1-ED3F-4CF0-929B-C5877CED904D}" type="parTrans" cxnId="{622F92E1-AD6A-431E-9CD0-5276A2A0A8B3}">
      <dgm:prSet/>
      <dgm:spPr/>
      <dgm:t>
        <a:bodyPr/>
        <a:lstStyle/>
        <a:p>
          <a:endParaRPr lang="ru-RU"/>
        </a:p>
      </dgm:t>
    </dgm:pt>
    <dgm:pt modelId="{E0C02F69-3AED-4231-B5ED-539D1BA8C3E2}" type="sibTrans" cxnId="{622F92E1-AD6A-431E-9CD0-5276A2A0A8B3}">
      <dgm:prSet/>
      <dgm:spPr/>
      <dgm:t>
        <a:bodyPr/>
        <a:lstStyle/>
        <a:p>
          <a:endParaRPr lang="ru-RU"/>
        </a:p>
      </dgm:t>
    </dgm:pt>
    <dgm:pt modelId="{4D80B62A-AD54-4344-B6F4-346F3A23D7CF}">
      <dgm:prSet custT="1"/>
      <dgm:spPr/>
      <dgm:t>
        <a:bodyPr/>
        <a:lstStyle/>
        <a:p>
          <a:r>
            <a:rPr lang="ru-RU" sz="1800" b="1">
              <a:solidFill>
                <a:sysClr val="windowText" lastClr="000000"/>
              </a:solidFill>
            </a:rPr>
            <a:t>Сезон года и сезон отела, время суток</a:t>
          </a:r>
          <a:endParaRPr lang="ru-RU" sz="1800">
            <a:solidFill>
              <a:sysClr val="windowText" lastClr="000000"/>
            </a:solidFill>
          </a:endParaRPr>
        </a:p>
      </dgm:t>
    </dgm:pt>
    <dgm:pt modelId="{6D0D2E3D-3004-4E0A-9AFA-1A334AF6015C}" type="parTrans" cxnId="{5BFB9533-FEB2-4C94-BE75-765004DEA17E}">
      <dgm:prSet/>
      <dgm:spPr/>
      <dgm:t>
        <a:bodyPr/>
        <a:lstStyle/>
        <a:p>
          <a:endParaRPr lang="ru-RU"/>
        </a:p>
      </dgm:t>
    </dgm:pt>
    <dgm:pt modelId="{3B783816-5A13-4E9E-9927-F0C91CC7F63E}" type="sibTrans" cxnId="{5BFB9533-FEB2-4C94-BE75-765004DEA17E}">
      <dgm:prSet/>
      <dgm:spPr/>
      <dgm:t>
        <a:bodyPr/>
        <a:lstStyle/>
        <a:p>
          <a:endParaRPr lang="ru-RU"/>
        </a:p>
      </dgm:t>
    </dgm:pt>
    <dgm:pt modelId="{F73C40C6-F8EA-43D0-817F-AC284FE99F6D}" type="pres">
      <dgm:prSet presAssocID="{80679E9C-AE65-41BF-81E8-46CAC961FDE7}" presName="diagram" presStyleCnt="0">
        <dgm:presLayoutVars>
          <dgm:dir/>
          <dgm:resizeHandles val="exact"/>
        </dgm:presLayoutVars>
      </dgm:prSet>
      <dgm:spPr/>
      <dgm:t>
        <a:bodyPr/>
        <a:lstStyle/>
        <a:p>
          <a:endParaRPr lang="ru-RU"/>
        </a:p>
      </dgm:t>
    </dgm:pt>
    <dgm:pt modelId="{76E0053D-8A2C-4117-804B-6F6E5DBDEAB7}" type="pres">
      <dgm:prSet presAssocID="{434E58F9-130A-4D68-9F84-D8F236B62108}" presName="node" presStyleLbl="node1" presStyleIdx="0" presStyleCnt="10" custScaleY="20594">
        <dgm:presLayoutVars>
          <dgm:bulletEnabled val="1"/>
        </dgm:presLayoutVars>
      </dgm:prSet>
      <dgm:spPr/>
      <dgm:t>
        <a:bodyPr/>
        <a:lstStyle/>
        <a:p>
          <a:endParaRPr lang="ru-RU"/>
        </a:p>
      </dgm:t>
    </dgm:pt>
    <dgm:pt modelId="{665BC596-02AA-46A6-9216-307D3BF9C06E}" type="pres">
      <dgm:prSet presAssocID="{60FBFA21-8B35-4089-B5CD-1491BEB5D513}" presName="sibTrans" presStyleCnt="0"/>
      <dgm:spPr/>
    </dgm:pt>
    <dgm:pt modelId="{7D367068-DAE5-41FD-9F63-904AAB7CA405}" type="pres">
      <dgm:prSet presAssocID="{9CCF4D1D-3764-4C22-9592-24E08F6998F4}" presName="node" presStyleLbl="node1" presStyleIdx="1" presStyleCnt="10" custScaleY="17022">
        <dgm:presLayoutVars>
          <dgm:bulletEnabled val="1"/>
        </dgm:presLayoutVars>
      </dgm:prSet>
      <dgm:spPr/>
      <dgm:t>
        <a:bodyPr/>
        <a:lstStyle/>
        <a:p>
          <a:endParaRPr lang="ru-RU"/>
        </a:p>
      </dgm:t>
    </dgm:pt>
    <dgm:pt modelId="{E6C90D7B-F60F-4505-BD37-95FF03B1C2E7}" type="pres">
      <dgm:prSet presAssocID="{24762DCB-8CB2-4EA5-92C2-519B7E50F9A9}" presName="sibTrans" presStyleCnt="0"/>
      <dgm:spPr/>
    </dgm:pt>
    <dgm:pt modelId="{ACB5A77D-0BF7-4EBE-B7D5-BAEE268229BA}" type="pres">
      <dgm:prSet presAssocID="{127A2B73-A539-4256-92EA-341D5263DD6E}" presName="node" presStyleLbl="node1" presStyleIdx="2" presStyleCnt="10" custScaleY="24252" custLinFactNeighborX="-26">
        <dgm:presLayoutVars>
          <dgm:bulletEnabled val="1"/>
        </dgm:presLayoutVars>
      </dgm:prSet>
      <dgm:spPr/>
      <dgm:t>
        <a:bodyPr/>
        <a:lstStyle/>
        <a:p>
          <a:endParaRPr lang="ru-RU"/>
        </a:p>
      </dgm:t>
    </dgm:pt>
    <dgm:pt modelId="{14B85860-79BA-45E2-A72E-A38D611624EC}" type="pres">
      <dgm:prSet presAssocID="{27CAB110-2A69-472D-B2B3-1BDC6A0CBCEF}" presName="sibTrans" presStyleCnt="0"/>
      <dgm:spPr/>
    </dgm:pt>
    <dgm:pt modelId="{AC37DF38-1BB9-4CFA-AF29-B96B358D8FC3}" type="pres">
      <dgm:prSet presAssocID="{F716702E-575E-49EA-8E68-4A6A7B2AD6F0}" presName="node" presStyleLbl="node1" presStyleIdx="3" presStyleCnt="10" custScaleY="26981">
        <dgm:presLayoutVars>
          <dgm:bulletEnabled val="1"/>
        </dgm:presLayoutVars>
      </dgm:prSet>
      <dgm:spPr/>
      <dgm:t>
        <a:bodyPr/>
        <a:lstStyle/>
        <a:p>
          <a:endParaRPr lang="ru-RU"/>
        </a:p>
      </dgm:t>
    </dgm:pt>
    <dgm:pt modelId="{5C67CC57-0CFE-4A3D-BA0A-5A38B7F7A7F5}" type="pres">
      <dgm:prSet presAssocID="{C0E4DC2B-06D1-4CF3-8323-E08E3D7BB945}" presName="sibTrans" presStyleCnt="0"/>
      <dgm:spPr/>
    </dgm:pt>
    <dgm:pt modelId="{36A12509-6417-4C97-A753-C59A4446778A}" type="pres">
      <dgm:prSet presAssocID="{69B85149-7F2B-4434-A164-6AAB11CB8ECC}" presName="node" presStyleLbl="node1" presStyleIdx="4" presStyleCnt="10" custScaleY="28898">
        <dgm:presLayoutVars>
          <dgm:bulletEnabled val="1"/>
        </dgm:presLayoutVars>
      </dgm:prSet>
      <dgm:spPr/>
      <dgm:t>
        <a:bodyPr/>
        <a:lstStyle/>
        <a:p>
          <a:endParaRPr lang="ru-RU"/>
        </a:p>
      </dgm:t>
    </dgm:pt>
    <dgm:pt modelId="{D44923E3-455D-4CE0-AACE-46C8F32FE31E}" type="pres">
      <dgm:prSet presAssocID="{97D6669E-EDBB-44FA-8319-EB16E8190DB4}" presName="sibTrans" presStyleCnt="0"/>
      <dgm:spPr/>
    </dgm:pt>
    <dgm:pt modelId="{F24092D2-E761-4995-96BE-A0D2F4088523}" type="pres">
      <dgm:prSet presAssocID="{7DAC121D-FC7F-457F-9922-365F6698602C}" presName="node" presStyleLbl="node1" presStyleIdx="5" presStyleCnt="10" custScaleY="23773">
        <dgm:presLayoutVars>
          <dgm:bulletEnabled val="1"/>
        </dgm:presLayoutVars>
      </dgm:prSet>
      <dgm:spPr/>
      <dgm:t>
        <a:bodyPr/>
        <a:lstStyle/>
        <a:p>
          <a:endParaRPr lang="ru-RU"/>
        </a:p>
      </dgm:t>
    </dgm:pt>
    <dgm:pt modelId="{159F8F8E-437E-422E-98F9-591FD25AA2C5}" type="pres">
      <dgm:prSet presAssocID="{AABB874B-5527-4E16-AE5C-8E1F945C0207}" presName="sibTrans" presStyleCnt="0"/>
      <dgm:spPr/>
    </dgm:pt>
    <dgm:pt modelId="{6CE84E7C-E10C-47FB-B6DE-19FD7C47DC24}" type="pres">
      <dgm:prSet presAssocID="{5A7B7555-4E80-4446-AAF5-49B5236CA3C3}" presName="node" presStyleLbl="node1" presStyleIdx="6" presStyleCnt="10" custScaleY="26052" custLinFactNeighborX="-55026" custLinFactNeighborY="-4763">
        <dgm:presLayoutVars>
          <dgm:bulletEnabled val="1"/>
        </dgm:presLayoutVars>
      </dgm:prSet>
      <dgm:spPr/>
      <dgm:t>
        <a:bodyPr/>
        <a:lstStyle/>
        <a:p>
          <a:endParaRPr lang="ru-RU"/>
        </a:p>
      </dgm:t>
    </dgm:pt>
    <dgm:pt modelId="{7E6978EC-AFDE-40BF-B19A-DE80E8F935E0}" type="pres">
      <dgm:prSet presAssocID="{4F01C270-9006-48D0-BAF3-4A3D7A57EC78}" presName="sibTrans" presStyleCnt="0"/>
      <dgm:spPr/>
    </dgm:pt>
    <dgm:pt modelId="{394249B4-FBBB-44A4-9FD8-B4C24C977E67}" type="pres">
      <dgm:prSet presAssocID="{8F7E61B8-7D97-451A-9791-4F52A9030B71}" presName="node" presStyleLbl="node1" presStyleIdx="7" presStyleCnt="10" custScaleY="24275" custLinFactNeighborX="26" custLinFactNeighborY="-2977">
        <dgm:presLayoutVars>
          <dgm:bulletEnabled val="1"/>
        </dgm:presLayoutVars>
      </dgm:prSet>
      <dgm:spPr/>
      <dgm:t>
        <a:bodyPr/>
        <a:lstStyle/>
        <a:p>
          <a:endParaRPr lang="ru-RU"/>
        </a:p>
      </dgm:t>
    </dgm:pt>
    <dgm:pt modelId="{01742526-021F-49EA-82D6-4ED2666BE715}" type="pres">
      <dgm:prSet presAssocID="{899B6F35-01DB-4A94-B656-A55BBD06BFF1}" presName="sibTrans" presStyleCnt="0"/>
      <dgm:spPr/>
    </dgm:pt>
    <dgm:pt modelId="{7E596F4D-8F9B-4D3E-A3B0-DC6F5CE0FB0E}" type="pres">
      <dgm:prSet presAssocID="{46653B79-A48C-4681-B7D5-7DA24A3FCF27}" presName="node" presStyleLbl="node1" presStyleIdx="8" presStyleCnt="10" custScaleY="23795" custLinFactNeighborX="-55026" custLinFactNeighborY="-11312">
        <dgm:presLayoutVars>
          <dgm:bulletEnabled val="1"/>
        </dgm:presLayoutVars>
      </dgm:prSet>
      <dgm:spPr/>
      <dgm:t>
        <a:bodyPr/>
        <a:lstStyle/>
        <a:p>
          <a:endParaRPr lang="ru-RU"/>
        </a:p>
      </dgm:t>
    </dgm:pt>
    <dgm:pt modelId="{BB62C00C-B1F3-4B6D-9884-90DAE0B34A3B}" type="pres">
      <dgm:prSet presAssocID="{E0C02F69-3AED-4231-B5ED-539D1BA8C3E2}" presName="sibTrans" presStyleCnt="0"/>
      <dgm:spPr/>
    </dgm:pt>
    <dgm:pt modelId="{583F3D9A-444E-439D-BF92-73575FB2404A}" type="pres">
      <dgm:prSet presAssocID="{4D80B62A-AD54-4344-B6F4-346F3A23D7CF}" presName="node" presStyleLbl="node1" presStyleIdx="9" presStyleCnt="10" custScaleY="26217" custLinFactNeighborX="26" custLinFactNeighborY="-10717">
        <dgm:presLayoutVars>
          <dgm:bulletEnabled val="1"/>
        </dgm:presLayoutVars>
      </dgm:prSet>
      <dgm:spPr/>
      <dgm:t>
        <a:bodyPr/>
        <a:lstStyle/>
        <a:p>
          <a:endParaRPr lang="ru-RU"/>
        </a:p>
      </dgm:t>
    </dgm:pt>
  </dgm:ptLst>
  <dgm:cxnLst>
    <dgm:cxn modelId="{A05322F3-D9B8-4DC0-A009-52CFFC1A9DD6}" type="presOf" srcId="{8F7E61B8-7D97-451A-9791-4F52A9030B71}" destId="{394249B4-FBBB-44A4-9FD8-B4C24C977E67}" srcOrd="0" destOrd="0" presId="urn:microsoft.com/office/officeart/2005/8/layout/default#2"/>
    <dgm:cxn modelId="{3CCB5001-39CE-4FA0-BF14-5B6380007F3E}" srcId="{80679E9C-AE65-41BF-81E8-46CAC961FDE7}" destId="{9CCF4D1D-3764-4C22-9592-24E08F6998F4}" srcOrd="1" destOrd="0" parTransId="{3912CADB-DC61-4E5C-AF14-B1299F3FBC3E}" sibTransId="{24762DCB-8CB2-4EA5-92C2-519B7E50F9A9}"/>
    <dgm:cxn modelId="{3C577CD7-0E2C-4A2E-BCA0-82658C0565AE}" type="presOf" srcId="{127A2B73-A539-4256-92EA-341D5263DD6E}" destId="{ACB5A77D-0BF7-4EBE-B7D5-BAEE268229BA}" srcOrd="0" destOrd="0" presId="urn:microsoft.com/office/officeart/2005/8/layout/default#2"/>
    <dgm:cxn modelId="{454D3693-2DC2-4720-B6FB-A3741AC16823}" type="presOf" srcId="{7DAC121D-FC7F-457F-9922-365F6698602C}" destId="{F24092D2-E761-4995-96BE-A0D2F4088523}" srcOrd="0" destOrd="0" presId="urn:microsoft.com/office/officeart/2005/8/layout/default#2"/>
    <dgm:cxn modelId="{21B771F5-A002-46F7-B36C-EDFB12B272E0}" type="presOf" srcId="{F716702E-575E-49EA-8E68-4A6A7B2AD6F0}" destId="{AC37DF38-1BB9-4CFA-AF29-B96B358D8FC3}" srcOrd="0" destOrd="0" presId="urn:microsoft.com/office/officeart/2005/8/layout/default#2"/>
    <dgm:cxn modelId="{7AF292E9-0B60-45A2-B294-EF27D24FCDCA}" type="presOf" srcId="{69B85149-7F2B-4434-A164-6AAB11CB8ECC}" destId="{36A12509-6417-4C97-A753-C59A4446778A}" srcOrd="0" destOrd="0" presId="urn:microsoft.com/office/officeart/2005/8/layout/default#2"/>
    <dgm:cxn modelId="{672538F8-7F6D-4D38-BD95-B09F28816E08}" srcId="{80679E9C-AE65-41BF-81E8-46CAC961FDE7}" destId="{8F7E61B8-7D97-451A-9791-4F52A9030B71}" srcOrd="7" destOrd="0" parTransId="{BAB6BB27-AEB2-41FA-8DE1-E7082B4DD6EA}" sibTransId="{899B6F35-01DB-4A94-B656-A55BBD06BFF1}"/>
    <dgm:cxn modelId="{733F639B-34E1-458E-A69D-67F1CD5D6549}" type="presOf" srcId="{80679E9C-AE65-41BF-81E8-46CAC961FDE7}" destId="{F73C40C6-F8EA-43D0-817F-AC284FE99F6D}" srcOrd="0" destOrd="0" presId="urn:microsoft.com/office/officeart/2005/8/layout/default#2"/>
    <dgm:cxn modelId="{6E11F3F6-9D18-46F0-850F-F053743E7831}" srcId="{80679E9C-AE65-41BF-81E8-46CAC961FDE7}" destId="{F716702E-575E-49EA-8E68-4A6A7B2AD6F0}" srcOrd="3" destOrd="0" parTransId="{39D8FBB2-92E8-4C46-A6D5-DAB1003B8255}" sibTransId="{C0E4DC2B-06D1-4CF3-8323-E08E3D7BB945}"/>
    <dgm:cxn modelId="{E2AA6FAB-EEB2-4ED0-916E-179040608D9C}" srcId="{80679E9C-AE65-41BF-81E8-46CAC961FDE7}" destId="{69B85149-7F2B-4434-A164-6AAB11CB8ECC}" srcOrd="4" destOrd="0" parTransId="{133FCFDA-60EA-40B5-BF4F-1F8071623B29}" sibTransId="{97D6669E-EDBB-44FA-8319-EB16E8190DB4}"/>
    <dgm:cxn modelId="{622F92E1-AD6A-431E-9CD0-5276A2A0A8B3}" srcId="{80679E9C-AE65-41BF-81E8-46CAC961FDE7}" destId="{46653B79-A48C-4681-B7D5-7DA24A3FCF27}" srcOrd="8" destOrd="0" parTransId="{7CA160C1-ED3F-4CF0-929B-C5877CED904D}" sibTransId="{E0C02F69-3AED-4231-B5ED-539D1BA8C3E2}"/>
    <dgm:cxn modelId="{C19849CD-4430-499E-9452-F81A9B7D1022}" srcId="{80679E9C-AE65-41BF-81E8-46CAC961FDE7}" destId="{7DAC121D-FC7F-457F-9922-365F6698602C}" srcOrd="5" destOrd="0" parTransId="{49CC881F-AB1C-4432-93F8-2BBD69574130}" sibTransId="{AABB874B-5527-4E16-AE5C-8E1F945C0207}"/>
    <dgm:cxn modelId="{660AD647-EA6C-48CA-9C5D-4568652A333D}" type="presOf" srcId="{5A7B7555-4E80-4446-AAF5-49B5236CA3C3}" destId="{6CE84E7C-E10C-47FB-B6DE-19FD7C47DC24}" srcOrd="0" destOrd="0" presId="urn:microsoft.com/office/officeart/2005/8/layout/default#2"/>
    <dgm:cxn modelId="{5BFB9533-FEB2-4C94-BE75-765004DEA17E}" srcId="{80679E9C-AE65-41BF-81E8-46CAC961FDE7}" destId="{4D80B62A-AD54-4344-B6F4-346F3A23D7CF}" srcOrd="9" destOrd="0" parTransId="{6D0D2E3D-3004-4E0A-9AFA-1A334AF6015C}" sibTransId="{3B783816-5A13-4E9E-9927-F0C91CC7F63E}"/>
    <dgm:cxn modelId="{8F4A678A-3ACC-48D5-8CCF-6DE2CA29EA49}" srcId="{80679E9C-AE65-41BF-81E8-46CAC961FDE7}" destId="{127A2B73-A539-4256-92EA-341D5263DD6E}" srcOrd="2" destOrd="0" parTransId="{80C0BE68-3CD9-4777-9D37-C41E79BC1B38}" sibTransId="{27CAB110-2A69-472D-B2B3-1BDC6A0CBCEF}"/>
    <dgm:cxn modelId="{D156FA8E-A36C-44D5-B71C-AA5126E69803}" type="presOf" srcId="{434E58F9-130A-4D68-9F84-D8F236B62108}" destId="{76E0053D-8A2C-4117-804B-6F6E5DBDEAB7}" srcOrd="0" destOrd="0" presId="urn:microsoft.com/office/officeart/2005/8/layout/default#2"/>
    <dgm:cxn modelId="{EEEA0F00-9BD8-49C6-AE78-554DACB89EB9}" srcId="{80679E9C-AE65-41BF-81E8-46CAC961FDE7}" destId="{5A7B7555-4E80-4446-AAF5-49B5236CA3C3}" srcOrd="6" destOrd="0" parTransId="{F79480EF-6533-43F6-9BE4-17264A641F8F}" sibTransId="{4F01C270-9006-48D0-BAF3-4A3D7A57EC78}"/>
    <dgm:cxn modelId="{A7371DB4-E51E-49AE-A6DA-48959EB25D1B}" srcId="{80679E9C-AE65-41BF-81E8-46CAC961FDE7}" destId="{434E58F9-130A-4D68-9F84-D8F236B62108}" srcOrd="0" destOrd="0" parTransId="{46D40A64-D4E2-4F45-87A1-FAEE51AE130E}" sibTransId="{60FBFA21-8B35-4089-B5CD-1491BEB5D513}"/>
    <dgm:cxn modelId="{80C6023C-BAE4-4E17-B455-155751457625}" type="presOf" srcId="{9CCF4D1D-3764-4C22-9592-24E08F6998F4}" destId="{7D367068-DAE5-41FD-9F63-904AAB7CA405}" srcOrd="0" destOrd="0" presId="urn:microsoft.com/office/officeart/2005/8/layout/default#2"/>
    <dgm:cxn modelId="{83B4DDD2-901B-4B97-A8D5-3C3C84154F7D}" type="presOf" srcId="{46653B79-A48C-4681-B7D5-7DA24A3FCF27}" destId="{7E596F4D-8F9B-4D3E-A3B0-DC6F5CE0FB0E}" srcOrd="0" destOrd="0" presId="urn:microsoft.com/office/officeart/2005/8/layout/default#2"/>
    <dgm:cxn modelId="{3E8E945E-F818-40A1-AB59-50B9B2BFC0D9}" type="presOf" srcId="{4D80B62A-AD54-4344-B6F4-346F3A23D7CF}" destId="{583F3D9A-444E-439D-BF92-73575FB2404A}" srcOrd="0" destOrd="0" presId="urn:microsoft.com/office/officeart/2005/8/layout/default#2"/>
    <dgm:cxn modelId="{797224C7-F110-4ACA-88CD-B08B3B2A6100}" type="presParOf" srcId="{F73C40C6-F8EA-43D0-817F-AC284FE99F6D}" destId="{76E0053D-8A2C-4117-804B-6F6E5DBDEAB7}" srcOrd="0" destOrd="0" presId="urn:microsoft.com/office/officeart/2005/8/layout/default#2"/>
    <dgm:cxn modelId="{A728DB96-7F12-43C8-B9A7-6EBEAAE301E1}" type="presParOf" srcId="{F73C40C6-F8EA-43D0-817F-AC284FE99F6D}" destId="{665BC596-02AA-46A6-9216-307D3BF9C06E}" srcOrd="1" destOrd="0" presId="urn:microsoft.com/office/officeart/2005/8/layout/default#2"/>
    <dgm:cxn modelId="{44C1C9AC-097D-4E28-85C4-5B67E5BD6FAD}" type="presParOf" srcId="{F73C40C6-F8EA-43D0-817F-AC284FE99F6D}" destId="{7D367068-DAE5-41FD-9F63-904AAB7CA405}" srcOrd="2" destOrd="0" presId="urn:microsoft.com/office/officeart/2005/8/layout/default#2"/>
    <dgm:cxn modelId="{7A053F31-3AE2-4055-AAAE-50D9A947FD28}" type="presParOf" srcId="{F73C40C6-F8EA-43D0-817F-AC284FE99F6D}" destId="{E6C90D7B-F60F-4505-BD37-95FF03B1C2E7}" srcOrd="3" destOrd="0" presId="urn:microsoft.com/office/officeart/2005/8/layout/default#2"/>
    <dgm:cxn modelId="{2318CC98-D499-4A02-91A8-D6D5E5BA29DF}" type="presParOf" srcId="{F73C40C6-F8EA-43D0-817F-AC284FE99F6D}" destId="{ACB5A77D-0BF7-4EBE-B7D5-BAEE268229BA}" srcOrd="4" destOrd="0" presId="urn:microsoft.com/office/officeart/2005/8/layout/default#2"/>
    <dgm:cxn modelId="{4548CC2F-A12E-4E20-B973-3831959AB03E}" type="presParOf" srcId="{F73C40C6-F8EA-43D0-817F-AC284FE99F6D}" destId="{14B85860-79BA-45E2-A72E-A38D611624EC}" srcOrd="5" destOrd="0" presId="urn:microsoft.com/office/officeart/2005/8/layout/default#2"/>
    <dgm:cxn modelId="{D2D0E86B-35FE-415C-AE90-B8049FF7B4C0}" type="presParOf" srcId="{F73C40C6-F8EA-43D0-817F-AC284FE99F6D}" destId="{AC37DF38-1BB9-4CFA-AF29-B96B358D8FC3}" srcOrd="6" destOrd="0" presId="urn:microsoft.com/office/officeart/2005/8/layout/default#2"/>
    <dgm:cxn modelId="{3E23F8AD-3363-4173-B192-73E3CA95CF7E}" type="presParOf" srcId="{F73C40C6-F8EA-43D0-817F-AC284FE99F6D}" destId="{5C67CC57-0CFE-4A3D-BA0A-5A38B7F7A7F5}" srcOrd="7" destOrd="0" presId="urn:microsoft.com/office/officeart/2005/8/layout/default#2"/>
    <dgm:cxn modelId="{3F013DD2-407E-4A25-A976-912A89725F72}" type="presParOf" srcId="{F73C40C6-F8EA-43D0-817F-AC284FE99F6D}" destId="{36A12509-6417-4C97-A753-C59A4446778A}" srcOrd="8" destOrd="0" presId="urn:microsoft.com/office/officeart/2005/8/layout/default#2"/>
    <dgm:cxn modelId="{73F25A78-10AC-48A0-BA0D-9EC4A8A8FB48}" type="presParOf" srcId="{F73C40C6-F8EA-43D0-817F-AC284FE99F6D}" destId="{D44923E3-455D-4CE0-AACE-46C8F32FE31E}" srcOrd="9" destOrd="0" presId="urn:microsoft.com/office/officeart/2005/8/layout/default#2"/>
    <dgm:cxn modelId="{860C5B89-7635-407F-8DC5-14826209D472}" type="presParOf" srcId="{F73C40C6-F8EA-43D0-817F-AC284FE99F6D}" destId="{F24092D2-E761-4995-96BE-A0D2F4088523}" srcOrd="10" destOrd="0" presId="urn:microsoft.com/office/officeart/2005/8/layout/default#2"/>
    <dgm:cxn modelId="{C0284FF3-2D8D-440D-8738-ADAB352F23D6}" type="presParOf" srcId="{F73C40C6-F8EA-43D0-817F-AC284FE99F6D}" destId="{159F8F8E-437E-422E-98F9-591FD25AA2C5}" srcOrd="11" destOrd="0" presId="urn:microsoft.com/office/officeart/2005/8/layout/default#2"/>
    <dgm:cxn modelId="{36243B4F-96AA-45E2-8577-7DD04CBED229}" type="presParOf" srcId="{F73C40C6-F8EA-43D0-817F-AC284FE99F6D}" destId="{6CE84E7C-E10C-47FB-B6DE-19FD7C47DC24}" srcOrd="12" destOrd="0" presId="urn:microsoft.com/office/officeart/2005/8/layout/default#2"/>
    <dgm:cxn modelId="{F9B1475C-C751-4957-8D48-FFEF86EBFA77}" type="presParOf" srcId="{F73C40C6-F8EA-43D0-817F-AC284FE99F6D}" destId="{7E6978EC-AFDE-40BF-B19A-DE80E8F935E0}" srcOrd="13" destOrd="0" presId="urn:microsoft.com/office/officeart/2005/8/layout/default#2"/>
    <dgm:cxn modelId="{80E1C1AA-FECB-4A05-8E85-C6FE9D34DFE4}" type="presParOf" srcId="{F73C40C6-F8EA-43D0-817F-AC284FE99F6D}" destId="{394249B4-FBBB-44A4-9FD8-B4C24C977E67}" srcOrd="14" destOrd="0" presId="urn:microsoft.com/office/officeart/2005/8/layout/default#2"/>
    <dgm:cxn modelId="{F9F86B9A-6A2E-467F-A668-330AACE83E73}" type="presParOf" srcId="{F73C40C6-F8EA-43D0-817F-AC284FE99F6D}" destId="{01742526-021F-49EA-82D6-4ED2666BE715}" srcOrd="15" destOrd="0" presId="urn:microsoft.com/office/officeart/2005/8/layout/default#2"/>
    <dgm:cxn modelId="{AB35AC83-9B5A-4F33-B36C-EA27262D848F}" type="presParOf" srcId="{F73C40C6-F8EA-43D0-817F-AC284FE99F6D}" destId="{7E596F4D-8F9B-4D3E-A3B0-DC6F5CE0FB0E}" srcOrd="16" destOrd="0" presId="urn:microsoft.com/office/officeart/2005/8/layout/default#2"/>
    <dgm:cxn modelId="{D9A17F6C-7A64-4FE9-815C-9C37EC2A4CFA}" type="presParOf" srcId="{F73C40C6-F8EA-43D0-817F-AC284FE99F6D}" destId="{BB62C00C-B1F3-4B6D-9884-90DAE0B34A3B}" srcOrd="17" destOrd="0" presId="urn:microsoft.com/office/officeart/2005/8/layout/default#2"/>
    <dgm:cxn modelId="{ECEACED2-5FC3-4E79-9CFC-8118A51DB78C}" type="presParOf" srcId="{F73C40C6-F8EA-43D0-817F-AC284FE99F6D}" destId="{583F3D9A-444E-439D-BF92-73575FB2404A}" srcOrd="18" destOrd="0" presId="urn:microsoft.com/office/officeart/2005/8/layout/defaul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E0053D-8A2C-4117-804B-6F6E5DBDEAB7}">
      <dsp:nvSpPr>
        <dsp:cNvPr id="0" name=""/>
        <dsp:cNvSpPr/>
      </dsp:nvSpPr>
      <dsp:spPr>
        <a:xfrm>
          <a:off x="896" y="477694"/>
          <a:ext cx="3496677" cy="43206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ru-RU" sz="1800" b="1" kern="1200" dirty="0">
              <a:solidFill>
                <a:sysClr val="windowText" lastClr="000000"/>
              </a:solidFill>
            </a:rPr>
            <a:t>Наследственность</a:t>
          </a:r>
          <a:endParaRPr lang="ru-RU" sz="1800" kern="1200" dirty="0">
            <a:solidFill>
              <a:sysClr val="windowText" lastClr="000000"/>
            </a:solidFill>
          </a:endParaRPr>
        </a:p>
      </dsp:txBody>
      <dsp:txXfrm>
        <a:off x="896" y="477694"/>
        <a:ext cx="3496677" cy="432063"/>
      </dsp:txXfrm>
    </dsp:sp>
    <dsp:sp modelId="{7D367068-DAE5-41FD-9F63-904AAB7CA405}">
      <dsp:nvSpPr>
        <dsp:cNvPr id="0" name=""/>
        <dsp:cNvSpPr/>
      </dsp:nvSpPr>
      <dsp:spPr>
        <a:xfrm>
          <a:off x="3847241" y="515165"/>
          <a:ext cx="3496677" cy="357122"/>
        </a:xfrm>
        <a:prstGeom prst="rect">
          <a:avLst/>
        </a:prstGeom>
        <a:solidFill>
          <a:schemeClr val="accent3">
            <a:hueOff val="-1869604"/>
            <a:satOff val="-961"/>
            <a:lumOff val="-4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ru-RU" sz="2000" b="1" kern="1200">
              <a:solidFill>
                <a:sysClr val="windowText" lastClr="000000"/>
              </a:solidFill>
            </a:rPr>
            <a:t>Кормление</a:t>
          </a:r>
          <a:endParaRPr lang="ru-RU" sz="2000" kern="1200">
            <a:solidFill>
              <a:sysClr val="windowText" lastClr="000000"/>
            </a:solidFill>
          </a:endParaRPr>
        </a:p>
      </dsp:txBody>
      <dsp:txXfrm>
        <a:off x="3847241" y="515165"/>
        <a:ext cx="3496677" cy="357122"/>
      </dsp:txXfrm>
    </dsp:sp>
    <dsp:sp modelId="{ACB5A77D-0BF7-4EBE-B7D5-BAEE268229BA}">
      <dsp:nvSpPr>
        <dsp:cNvPr id="0" name=""/>
        <dsp:cNvSpPr/>
      </dsp:nvSpPr>
      <dsp:spPr>
        <a:xfrm>
          <a:off x="0" y="1288053"/>
          <a:ext cx="3496677" cy="508808"/>
        </a:xfrm>
        <a:prstGeom prst="rect">
          <a:avLst/>
        </a:prstGeom>
        <a:solidFill>
          <a:schemeClr val="accent3">
            <a:hueOff val="-3739209"/>
            <a:satOff val="-1923"/>
            <a:lumOff val="-8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ru-RU" sz="1800" b="1" kern="1200">
              <a:solidFill>
                <a:sysClr val="windowText" lastClr="000000"/>
              </a:solidFill>
            </a:rPr>
            <a:t>Условия содержания</a:t>
          </a:r>
          <a:endParaRPr lang="ru-RU" sz="1800" kern="1200">
            <a:solidFill>
              <a:sysClr val="windowText" lastClr="000000"/>
            </a:solidFill>
          </a:endParaRPr>
        </a:p>
      </dsp:txBody>
      <dsp:txXfrm>
        <a:off x="0" y="1288053"/>
        <a:ext cx="3496677" cy="508808"/>
      </dsp:txXfrm>
    </dsp:sp>
    <dsp:sp modelId="{AC37DF38-1BB9-4CFA-AF29-B96B358D8FC3}">
      <dsp:nvSpPr>
        <dsp:cNvPr id="0" name=""/>
        <dsp:cNvSpPr/>
      </dsp:nvSpPr>
      <dsp:spPr>
        <a:xfrm>
          <a:off x="3847241" y="1259425"/>
          <a:ext cx="3496677" cy="566063"/>
        </a:xfrm>
        <a:prstGeom prst="rect">
          <a:avLst/>
        </a:prstGeom>
        <a:solidFill>
          <a:schemeClr val="accent3">
            <a:hueOff val="-5608813"/>
            <a:satOff val="-2884"/>
            <a:lumOff val="-124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ru-RU" sz="1800" b="1" kern="1200">
              <a:solidFill>
                <a:sysClr val="windowText" lastClr="000000"/>
              </a:solidFill>
            </a:rPr>
            <a:t>Живая масса</a:t>
          </a:r>
          <a:endParaRPr lang="ru-RU" sz="1800" kern="1200">
            <a:solidFill>
              <a:sysClr val="windowText" lastClr="000000"/>
            </a:solidFill>
          </a:endParaRPr>
        </a:p>
      </dsp:txBody>
      <dsp:txXfrm>
        <a:off x="3847241" y="1259425"/>
        <a:ext cx="3496677" cy="566063"/>
      </dsp:txXfrm>
    </dsp:sp>
    <dsp:sp modelId="{36A12509-6417-4C97-A753-C59A4446778A}">
      <dsp:nvSpPr>
        <dsp:cNvPr id="0" name=""/>
        <dsp:cNvSpPr/>
      </dsp:nvSpPr>
      <dsp:spPr>
        <a:xfrm>
          <a:off x="896" y="2175156"/>
          <a:ext cx="3496677" cy="606281"/>
        </a:xfrm>
        <a:prstGeom prst="rect">
          <a:avLst/>
        </a:prstGeom>
        <a:solidFill>
          <a:schemeClr val="accent3">
            <a:hueOff val="-7478418"/>
            <a:satOff val="-3845"/>
            <a:lumOff val="-16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ru-RU" sz="1800" b="1" kern="1200">
              <a:solidFill>
                <a:sysClr val="windowText" lastClr="000000"/>
              </a:solidFill>
            </a:rPr>
            <a:t>Сухостойный период</a:t>
          </a:r>
          <a:endParaRPr lang="ru-RU" sz="1800" kern="1200">
            <a:solidFill>
              <a:sysClr val="windowText" lastClr="000000"/>
            </a:solidFill>
          </a:endParaRPr>
        </a:p>
      </dsp:txBody>
      <dsp:txXfrm>
        <a:off x="896" y="2175156"/>
        <a:ext cx="3496677" cy="606281"/>
      </dsp:txXfrm>
    </dsp:sp>
    <dsp:sp modelId="{F24092D2-E761-4995-96BE-A0D2F4088523}">
      <dsp:nvSpPr>
        <dsp:cNvPr id="0" name=""/>
        <dsp:cNvSpPr/>
      </dsp:nvSpPr>
      <dsp:spPr>
        <a:xfrm>
          <a:off x="3847241" y="2228918"/>
          <a:ext cx="3496677" cy="498759"/>
        </a:xfrm>
        <a:prstGeom prst="rect">
          <a:avLst/>
        </a:prstGeom>
        <a:solidFill>
          <a:schemeClr val="accent3">
            <a:hueOff val="-9348023"/>
            <a:satOff val="-4807"/>
            <a:lumOff val="-206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ru-RU" sz="1800" b="1" kern="1200">
              <a:solidFill>
                <a:sysClr val="windowText" lastClr="000000"/>
              </a:solidFill>
            </a:rPr>
            <a:t>Период лактации</a:t>
          </a:r>
          <a:endParaRPr lang="ru-RU" sz="1800" kern="1200">
            <a:solidFill>
              <a:sysClr val="windowText" lastClr="000000"/>
            </a:solidFill>
          </a:endParaRPr>
        </a:p>
      </dsp:txBody>
      <dsp:txXfrm>
        <a:off x="3847241" y="2228918"/>
        <a:ext cx="3496677" cy="498759"/>
      </dsp:txXfrm>
    </dsp:sp>
    <dsp:sp modelId="{6CE84E7C-E10C-47FB-B6DE-19FD7C47DC24}">
      <dsp:nvSpPr>
        <dsp:cNvPr id="0" name=""/>
        <dsp:cNvSpPr/>
      </dsp:nvSpPr>
      <dsp:spPr>
        <a:xfrm>
          <a:off x="0" y="3031178"/>
          <a:ext cx="3496677" cy="546572"/>
        </a:xfrm>
        <a:prstGeom prst="rect">
          <a:avLst/>
        </a:prstGeom>
        <a:solidFill>
          <a:schemeClr val="accent3">
            <a:hueOff val="-11217627"/>
            <a:satOff val="-5768"/>
            <a:lumOff val="-248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ru-RU" sz="1800" b="1" kern="1200">
              <a:solidFill>
                <a:sysClr val="windowText" lastClr="000000"/>
              </a:solidFill>
            </a:rPr>
            <a:t>Сервис-период</a:t>
          </a:r>
          <a:endParaRPr lang="ru-RU" sz="1800" kern="1200">
            <a:solidFill>
              <a:sysClr val="windowText" lastClr="000000"/>
            </a:solidFill>
          </a:endParaRPr>
        </a:p>
      </dsp:txBody>
      <dsp:txXfrm>
        <a:off x="0" y="3031178"/>
        <a:ext cx="3496677" cy="546572"/>
      </dsp:txXfrm>
    </dsp:sp>
    <dsp:sp modelId="{394249B4-FBBB-44A4-9FD8-B4C24C977E67}">
      <dsp:nvSpPr>
        <dsp:cNvPr id="0" name=""/>
        <dsp:cNvSpPr/>
      </dsp:nvSpPr>
      <dsp:spPr>
        <a:xfrm>
          <a:off x="3848138" y="3087289"/>
          <a:ext cx="3496677" cy="509291"/>
        </a:xfrm>
        <a:prstGeom prst="rect">
          <a:avLst/>
        </a:prstGeom>
        <a:solidFill>
          <a:schemeClr val="accent3">
            <a:hueOff val="-13087232"/>
            <a:satOff val="-6729"/>
            <a:lumOff val="-289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ru-RU" sz="1800" b="1" kern="1200">
              <a:solidFill>
                <a:sysClr val="windowText" lastClr="000000"/>
              </a:solidFill>
            </a:rPr>
            <a:t>Техника</a:t>
          </a:r>
          <a:r>
            <a:rPr lang="ru-RU" sz="1800" b="1" kern="1200"/>
            <a:t> </a:t>
          </a:r>
          <a:r>
            <a:rPr lang="ru-RU" sz="1800" b="1" kern="1200">
              <a:solidFill>
                <a:sysClr val="windowText" lastClr="000000"/>
              </a:solidFill>
            </a:rPr>
            <a:t>и кратность доения</a:t>
          </a:r>
          <a:endParaRPr lang="ru-RU" sz="1800" kern="1200">
            <a:solidFill>
              <a:sysClr val="windowText" lastClr="000000"/>
            </a:solidFill>
          </a:endParaRPr>
        </a:p>
      </dsp:txBody>
      <dsp:txXfrm>
        <a:off x="3848138" y="3087289"/>
        <a:ext cx="3496677" cy="509291"/>
      </dsp:txXfrm>
    </dsp:sp>
    <dsp:sp modelId="{7E596F4D-8F9B-4D3E-A3B0-DC6F5CE0FB0E}">
      <dsp:nvSpPr>
        <dsp:cNvPr id="0" name=""/>
        <dsp:cNvSpPr/>
      </dsp:nvSpPr>
      <dsp:spPr>
        <a:xfrm>
          <a:off x="0" y="3815427"/>
          <a:ext cx="3496677" cy="499220"/>
        </a:xfrm>
        <a:prstGeom prst="rect">
          <a:avLst/>
        </a:prstGeom>
        <a:solidFill>
          <a:schemeClr val="accent3">
            <a:hueOff val="-14956836"/>
            <a:satOff val="-7691"/>
            <a:lumOff val="-331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ru-RU" sz="1800" b="1" kern="1200">
              <a:solidFill>
                <a:sysClr val="windowText" lastClr="000000"/>
              </a:solidFill>
            </a:rPr>
            <a:t>Возраст</a:t>
          </a:r>
          <a:endParaRPr lang="ru-RU" sz="1800" kern="1200">
            <a:solidFill>
              <a:sysClr val="windowText" lastClr="000000"/>
            </a:solidFill>
          </a:endParaRPr>
        </a:p>
      </dsp:txBody>
      <dsp:txXfrm>
        <a:off x="0" y="3815427"/>
        <a:ext cx="3496677" cy="499220"/>
      </dsp:txXfrm>
    </dsp:sp>
    <dsp:sp modelId="{583F3D9A-444E-439D-BF92-73575FB2404A}">
      <dsp:nvSpPr>
        <dsp:cNvPr id="0" name=""/>
        <dsp:cNvSpPr/>
      </dsp:nvSpPr>
      <dsp:spPr>
        <a:xfrm>
          <a:off x="3848138" y="3802503"/>
          <a:ext cx="3496677" cy="550034"/>
        </a:xfrm>
        <a:prstGeom prst="rect">
          <a:avLst/>
        </a:prstGeom>
        <a:solidFill>
          <a:schemeClr val="accent3">
            <a:hueOff val="-16826440"/>
            <a:satOff val="-8652"/>
            <a:lumOff val="-37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ru-RU" sz="1800" b="1" kern="1200">
              <a:solidFill>
                <a:sysClr val="windowText" lastClr="000000"/>
              </a:solidFill>
            </a:rPr>
            <a:t>Сезон года и сезон отела, время суток</a:t>
          </a:r>
          <a:endParaRPr lang="ru-RU" sz="1800" kern="1200">
            <a:solidFill>
              <a:sysClr val="windowText" lastClr="000000"/>
            </a:solidFill>
          </a:endParaRPr>
        </a:p>
      </dsp:txBody>
      <dsp:txXfrm>
        <a:off x="3848138" y="3802503"/>
        <a:ext cx="3496677" cy="550034"/>
      </dsp:txXfrm>
    </dsp:sp>
  </dsp:spTree>
</dsp:drawing>
</file>

<file path=ppt/diagrams/layout1.xml><?xml version="1.0" encoding="utf-8"?>
<dgm:layoutDef xmlns:dgm="http://schemas.openxmlformats.org/drawingml/2006/diagram" xmlns:a="http://schemas.openxmlformats.org/drawingml/2006/main" uniqueId="urn:microsoft.com/office/officeart/2005/8/layout/default#2">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DEA465-AFF6-415F-AC6B-95C26DA9E7F6}" type="datetimeFigureOut">
              <a:rPr lang="ru-RU" smtClean="0"/>
              <a:pPr/>
              <a:t>13.11.2023</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57582A-588F-492C-B425-BF95E9F46508}" type="slidenum">
              <a:rPr lang="ru-RU" smtClean="0"/>
              <a:pPr/>
              <a:t>‹#›</a:t>
            </a:fld>
            <a:endParaRPr lang="ru-RU"/>
          </a:p>
        </p:txBody>
      </p:sp>
    </p:spTree>
    <p:extLst>
      <p:ext uri="{BB962C8B-B14F-4D97-AF65-F5344CB8AC3E}">
        <p14:creationId xmlns:p14="http://schemas.microsoft.com/office/powerpoint/2010/main" val="1005238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3457582A-588F-492C-B425-BF95E9F46508}" type="slidenum">
              <a:rPr lang="ru-RU" smtClean="0"/>
              <a:pPr/>
              <a:t>1</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3457582A-588F-492C-B425-BF95E9F46508}" type="slidenum">
              <a:rPr lang="ru-RU" smtClean="0"/>
              <a:pPr/>
              <a:t>2</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3457582A-588F-492C-B425-BF95E9F46508}" type="slidenum">
              <a:rPr lang="ru-RU" smtClean="0"/>
              <a:pPr/>
              <a:t>3</a:t>
            </a:fld>
            <a:endParaRPr lang="ru-RU"/>
          </a:p>
        </p:txBody>
      </p:sp>
    </p:spTree>
    <p:extLst>
      <p:ext uri="{BB962C8B-B14F-4D97-AF65-F5344CB8AC3E}">
        <p14:creationId xmlns:p14="http://schemas.microsoft.com/office/powerpoint/2010/main" val="97656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3457582A-588F-492C-B425-BF95E9F46508}" type="slidenum">
              <a:rPr lang="ru-RU" smtClean="0"/>
              <a:pPr/>
              <a:t>4</a:t>
            </a:fld>
            <a:endParaRPr lang="ru-RU"/>
          </a:p>
        </p:txBody>
      </p:sp>
    </p:spTree>
    <p:extLst>
      <p:ext uri="{BB962C8B-B14F-4D97-AF65-F5344CB8AC3E}">
        <p14:creationId xmlns:p14="http://schemas.microsoft.com/office/powerpoint/2010/main" val="3180837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4" name="Заголовок 13"/>
          <p:cNvSpPr>
            <a:spLocks noGrp="1"/>
          </p:cNvSpPr>
          <p:nvPr>
            <p:ph type="ctrTitle"/>
          </p:nvPr>
        </p:nvSpPr>
        <p:spPr>
          <a:xfrm>
            <a:off x="1432560" y="359898"/>
            <a:ext cx="7406640" cy="1472184"/>
          </a:xfrm>
        </p:spPr>
        <p:txBody>
          <a:bodyPr anchor="b"/>
          <a:lstStyle>
            <a:lvl1pPr algn="l">
              <a:defRPr/>
            </a:lvl1pPr>
            <a:extLst/>
          </a:lstStyle>
          <a:p>
            <a:r>
              <a:rPr kumimoji="0" lang="ru-RU" smtClean="0"/>
              <a:t>Образец заголовка</a:t>
            </a:r>
            <a:endParaRPr kumimoji="0" lang="en-US"/>
          </a:p>
        </p:txBody>
      </p:sp>
      <p:sp>
        <p:nvSpPr>
          <p:cNvPr id="22" name="Подзаголовок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sp>
        <p:nvSpPr>
          <p:cNvPr id="7" name="Дата 6"/>
          <p:cNvSpPr>
            <a:spLocks noGrp="1"/>
          </p:cNvSpPr>
          <p:nvPr>
            <p:ph type="dt" sz="half" idx="10"/>
          </p:nvPr>
        </p:nvSpPr>
        <p:spPr/>
        <p:txBody>
          <a:bodyPr/>
          <a:lstStyle/>
          <a:p>
            <a:fld id="{6521803B-49E6-4E7E-9402-7B8993933B82}" type="datetime1">
              <a:rPr lang="ru-RU" smtClean="0"/>
              <a:pPr/>
              <a:t>13.11.2023</a:t>
            </a:fld>
            <a:endParaRPr lang="ru-RU"/>
          </a:p>
        </p:txBody>
      </p:sp>
      <p:sp>
        <p:nvSpPr>
          <p:cNvPr id="20" name="Нижний колонтитул 19"/>
          <p:cNvSpPr>
            <a:spLocks noGrp="1"/>
          </p:cNvSpPr>
          <p:nvPr>
            <p:ph type="ftr" sz="quarter" idx="11"/>
          </p:nvPr>
        </p:nvSpPr>
        <p:spPr/>
        <p:txBody>
          <a:bodyPr/>
          <a:lstStyle/>
          <a:p>
            <a:endParaRPr lang="ru-RU"/>
          </a:p>
        </p:txBody>
      </p:sp>
      <p:sp>
        <p:nvSpPr>
          <p:cNvPr id="10" name="Номер слайда 9"/>
          <p:cNvSpPr>
            <a:spLocks noGrp="1"/>
          </p:cNvSpPr>
          <p:nvPr>
            <p:ph type="sldNum" sz="quarter" idx="12"/>
          </p:nvPr>
        </p:nvSpPr>
        <p:spPr/>
        <p:txBody>
          <a:bodyPr/>
          <a:lstStyle/>
          <a:p>
            <a:fld id="{BFAE65CD-8129-42BD-829A-4CA364A5C893}" type="slidenum">
              <a:rPr lang="ru-RU" smtClean="0"/>
              <a:pPr/>
              <a:t>‹#›</a:t>
            </a:fld>
            <a:endParaRPr lang="ru-RU"/>
          </a:p>
        </p:txBody>
      </p:sp>
      <p:sp>
        <p:nvSpPr>
          <p:cNvPr id="8" name="Овал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Овал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0B391BF8-613C-4A4C-A4D3-E144657BF94E}" type="datetime1">
              <a:rPr lang="ru-RU" smtClean="0"/>
              <a:pPr/>
              <a:t>13.11.2023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FAE65CD-8129-42BD-829A-4CA364A5C893}"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58000" y="274639"/>
            <a:ext cx="18288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1143000" y="274640"/>
            <a:ext cx="55626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0218DD2-373B-458B-9177-A5F7A1B1FB88}" type="datetime1">
              <a:rPr lang="ru-RU" smtClean="0"/>
              <a:pPr/>
              <a:t>13.11.2023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FAE65CD-8129-42BD-829A-4CA364A5C893}"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D11FF2B-70F4-4780-94A7-9E21162E6B14}" type="datetime1">
              <a:rPr lang="ru-RU" smtClean="0"/>
              <a:pPr/>
              <a:t>13.11.2023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FAE65CD-8129-42BD-829A-4CA364A5C893}"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Прямоугольник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E82ECADE-3BD1-4CD3-96C7-6184EDF658D2}" type="datetime1">
              <a:rPr lang="ru-RU" smtClean="0"/>
              <a:pPr/>
              <a:t>13.11.2023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FAE65CD-8129-42BD-829A-4CA364A5C893}" type="slidenum">
              <a:rPr lang="ru-RU" smtClean="0"/>
              <a:pPr/>
              <a:t>‹#›</a:t>
            </a:fld>
            <a:endParaRPr lang="ru-RU"/>
          </a:p>
        </p:txBody>
      </p:sp>
      <p:sp>
        <p:nvSpPr>
          <p:cNvPr id="10" name="Прямоугольник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Овал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Овал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1143000"/>
          </a:xfrm>
        </p:spPr>
        <p:txBody>
          <a:bodyPr/>
          <a:lstStyle/>
          <a:p>
            <a:r>
              <a:rPr kumimoji="0" lang="ru-RU" smtClean="0"/>
              <a:t>Образец заголовка</a:t>
            </a:r>
            <a:endParaRPr kumimoji="0" lang="en-US"/>
          </a:p>
        </p:txBody>
      </p:sp>
      <p:sp>
        <p:nvSpPr>
          <p:cNvPr id="3" name="Объект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Объект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E04F9BA7-10B6-4F62-B940-CC0F0E848D66}" type="datetime1">
              <a:rPr lang="ru-RU" smtClean="0"/>
              <a:pPr/>
              <a:t>13.11.2023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FAE65CD-8129-42BD-829A-4CA364A5C893}"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Объект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Объект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3226E13B-DE0F-45E1-9B18-4531ACB5FF14}" type="datetime1">
              <a:rPr lang="ru-RU" smtClean="0"/>
              <a:pPr/>
              <a:t>13.11.2023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FAE65CD-8129-42BD-829A-4CA364A5C893}"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1143000"/>
          </a:xfrm>
        </p:spPr>
        <p:txBody>
          <a:bodyPr anchor="ct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BED28D63-1955-4868-8C7B-6674AB6B1A5F}" type="datetime1">
              <a:rPr lang="ru-RU" smtClean="0"/>
              <a:pPr/>
              <a:t>13.11.2023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FAE65CD-8129-42BD-829A-4CA364A5C893}"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Прямоугольник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Дата 1"/>
          <p:cNvSpPr>
            <a:spLocks noGrp="1"/>
          </p:cNvSpPr>
          <p:nvPr>
            <p:ph type="dt" sz="half" idx="10"/>
          </p:nvPr>
        </p:nvSpPr>
        <p:spPr/>
        <p:txBody>
          <a:bodyPr/>
          <a:lstStyle/>
          <a:p>
            <a:fld id="{0C724A72-7C18-403D-8B51-E43F4F0AFC0A}" type="datetime1">
              <a:rPr lang="ru-RU" smtClean="0"/>
              <a:pPr/>
              <a:t>13.11.2023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FAE65CD-8129-42BD-829A-4CA364A5C893}" type="slidenum">
              <a:rPr lang="ru-RU" smtClean="0"/>
              <a:pPr/>
              <a:t>‹#›</a:t>
            </a:fld>
            <a:endParaRPr lang="ru-RU"/>
          </a:p>
        </p:txBody>
      </p:sp>
      <p:sp>
        <p:nvSpPr>
          <p:cNvPr id="6" name="Прямоугольник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Объект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80C30B8F-8DD7-4893-8692-6112B69C0C58}" type="datetime1">
              <a:rPr lang="ru-RU" smtClean="0"/>
              <a:pPr/>
              <a:t>13.11.2023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FAE65CD-8129-42BD-829A-4CA364A5C893}"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fld id="{021746DC-C4A2-4295-B21D-0B9C11800886}" type="datetime1">
              <a:rPr lang="ru-RU" smtClean="0"/>
              <a:pPr/>
              <a:t>13.11.2023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FAE65CD-8129-42BD-829A-4CA364A5C893}" type="slidenum">
              <a:rPr lang="ru-RU" smtClean="0"/>
              <a:pPr/>
              <a:t>‹#›</a:t>
            </a:fld>
            <a:endParaRPr lang="ru-RU"/>
          </a:p>
        </p:txBody>
      </p:sp>
      <p:sp>
        <p:nvSpPr>
          <p:cNvPr id="8" name="Прямоугольник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Рисунок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ru-RU" smtClean="0"/>
              <a:t>Вставка рисунка</a:t>
            </a:r>
            <a:endParaRPr kumimoji="0" lang="en-US" dirty="0"/>
          </a:p>
        </p:txBody>
      </p:sp>
      <p:sp>
        <p:nvSpPr>
          <p:cNvPr id="9" name="Блок-схема: процесс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Блок-схема: процесс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Текст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Пирог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Овал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Кольцо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Заголовок 4"/>
          <p:cNvSpPr>
            <a:spLocks noGrp="1"/>
          </p:cNvSpPr>
          <p:nvPr>
            <p:ph type="title"/>
          </p:nvPr>
        </p:nvSpPr>
        <p:spPr>
          <a:xfrm>
            <a:off x="1435608" y="274638"/>
            <a:ext cx="7498080" cy="1143000"/>
          </a:xfrm>
          <a:prstGeom prst="rect">
            <a:avLst/>
          </a:prstGeom>
        </p:spPr>
        <p:txBody>
          <a:bodyPr anchor="ctr">
            <a:normAutofit/>
          </a:bodyPr>
          <a:lstStyle/>
          <a:p>
            <a:r>
              <a:rPr kumimoji="0" lang="ru-RU" smtClean="0"/>
              <a:t>Образец заголовка</a:t>
            </a:r>
            <a:endParaRPr kumimoji="0" lang="en-US"/>
          </a:p>
        </p:txBody>
      </p:sp>
      <p:sp>
        <p:nvSpPr>
          <p:cNvPr id="9" name="Текст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24" name="Дата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326FB2D-F5F9-4BE8-8A2A-75EF01A63781}" type="datetime1">
              <a:rPr lang="ru-RU" smtClean="0"/>
              <a:pPr/>
              <a:t>13.11.2023</a:t>
            </a:fld>
            <a:endParaRPr lang="ru-RU"/>
          </a:p>
        </p:txBody>
      </p:sp>
      <p:sp>
        <p:nvSpPr>
          <p:cNvPr id="10" name="Нижний колонтитул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ru-RU"/>
          </a:p>
        </p:txBody>
      </p:sp>
      <p:sp>
        <p:nvSpPr>
          <p:cNvPr id="22" name="Номер слайда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FAE65CD-8129-42BD-829A-4CA364A5C893}" type="slidenum">
              <a:rPr lang="ru-RU" smtClean="0"/>
              <a:pPr/>
              <a:t>‹#›</a:t>
            </a:fld>
            <a:endParaRPr lang="ru-RU"/>
          </a:p>
        </p:txBody>
      </p:sp>
      <p:sp>
        <p:nvSpPr>
          <p:cNvPr id="15" name="Прямоугольник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259632" y="836712"/>
            <a:ext cx="7884368" cy="1692771"/>
          </a:xfrm>
          <a:prstGeom prst="rect">
            <a:avLst/>
          </a:prstGeom>
        </p:spPr>
        <p:txBody>
          <a:bodyPr wrap="square">
            <a:spAutoFit/>
          </a:bodyPr>
          <a:lstStyle/>
          <a:p>
            <a:pPr algn="ctr"/>
            <a:r>
              <a:rPr lang="ru-RU" sz="4400" b="1" dirty="0" smtClean="0"/>
              <a:t>МОЛОЧНАЯ ПРОДУКТИВНОСТЬ КОРОВ</a:t>
            </a:r>
            <a:r>
              <a:rPr lang="ru-RU" sz="6000" b="1" dirty="0" smtClean="0">
                <a:effectLst/>
                <a:latin typeface="Times New Roman"/>
                <a:ea typeface="Times New Roman"/>
              </a:rPr>
              <a:t> </a:t>
            </a:r>
            <a:endParaRPr lang="ru-RU" sz="4000" dirty="0" smtClean="0">
              <a:effectLst/>
              <a:latin typeface="Times New Roman"/>
              <a:ea typeface="Times New Roman"/>
            </a:endParaRPr>
          </a:p>
        </p:txBody>
      </p:sp>
      <p:sp>
        <p:nvSpPr>
          <p:cNvPr id="2" name="Номер слайда 1"/>
          <p:cNvSpPr>
            <a:spLocks noGrp="1"/>
          </p:cNvSpPr>
          <p:nvPr>
            <p:ph type="sldNum" sz="quarter" idx="12"/>
          </p:nvPr>
        </p:nvSpPr>
        <p:spPr/>
        <p:txBody>
          <a:bodyPr/>
          <a:lstStyle/>
          <a:p>
            <a:fld id="{BFAE65CD-8129-42BD-829A-4CA364A5C893}" type="slidenum">
              <a:rPr lang="ru-RU" smtClean="0"/>
              <a:pPr/>
              <a:t>1</a:t>
            </a:fld>
            <a:endParaRPr lang="ru-RU" dirty="0"/>
          </a:p>
        </p:txBody>
      </p:sp>
    </p:spTree>
    <p:extLst>
      <p:ext uri="{BB962C8B-B14F-4D97-AF65-F5344CB8AC3E}">
        <p14:creationId xmlns:p14="http://schemas.microsoft.com/office/powerpoint/2010/main" val="21263167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195736" y="4608660"/>
            <a:ext cx="6048672"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ru-RU"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Номер слайда 5"/>
          <p:cNvSpPr>
            <a:spLocks noGrp="1"/>
          </p:cNvSpPr>
          <p:nvPr>
            <p:ph type="sldNum" sz="quarter" idx="12"/>
          </p:nvPr>
        </p:nvSpPr>
        <p:spPr/>
        <p:txBody>
          <a:bodyPr/>
          <a:lstStyle/>
          <a:p>
            <a:fld id="{BFAE65CD-8129-42BD-829A-4CA364A5C893}" type="slidenum">
              <a:rPr lang="ru-RU" smtClean="0"/>
              <a:pPr/>
              <a:t>10</a:t>
            </a:fld>
            <a:endParaRPr lang="ru-RU"/>
          </a:p>
        </p:txBody>
      </p:sp>
      <p:sp>
        <p:nvSpPr>
          <p:cNvPr id="2" name="Прямоугольник 1"/>
          <p:cNvSpPr/>
          <p:nvPr/>
        </p:nvSpPr>
        <p:spPr>
          <a:xfrm>
            <a:off x="1475656" y="548680"/>
            <a:ext cx="7416824" cy="5693866"/>
          </a:xfrm>
          <a:prstGeom prst="rect">
            <a:avLst/>
          </a:prstGeom>
        </p:spPr>
        <p:txBody>
          <a:bodyPr wrap="square">
            <a:spAutoFit/>
          </a:bodyPr>
          <a:lstStyle/>
          <a:p>
            <a:pPr algn="just"/>
            <a:r>
              <a:rPr lang="ru-RU" sz="2800" dirty="0">
                <a:latin typeface="Times New Roman" panose="02020603050405020304" pitchFamily="18" charset="0"/>
                <a:ea typeface="Calibri" panose="020F0502020204030204" pitchFamily="34" charset="0"/>
              </a:rPr>
              <a:t>В Республике Беларусь была выведена и в 2001 году утверждена белорусская </a:t>
            </a:r>
            <a:r>
              <a:rPr lang="ru-RU" sz="2800" dirty="0" err="1">
                <a:latin typeface="Times New Roman" panose="02020603050405020304" pitchFamily="18" charset="0"/>
                <a:ea typeface="Calibri" panose="020F0502020204030204" pitchFamily="34" charset="0"/>
              </a:rPr>
              <a:t>чeрно-пeстрая</a:t>
            </a:r>
            <a:r>
              <a:rPr lang="ru-RU" sz="2800" dirty="0">
                <a:latin typeface="Times New Roman" panose="02020603050405020304" pitchFamily="18" charset="0"/>
                <a:ea typeface="Calibri" panose="020F0502020204030204" pitchFamily="34" charset="0"/>
              </a:rPr>
              <a:t> порода молочного скота. Данная порода сформирована путем использования на первом этапе голландского молочного скота, а на заключительном – скота </a:t>
            </a:r>
            <a:r>
              <a:rPr lang="ru-RU" sz="2800" dirty="0" err="1">
                <a:latin typeface="Times New Roman" panose="02020603050405020304" pitchFamily="18" charset="0"/>
                <a:ea typeface="Calibri" panose="020F0502020204030204" pitchFamily="34" charset="0"/>
              </a:rPr>
              <a:t>голштинской</a:t>
            </a:r>
            <a:r>
              <a:rPr lang="ru-RU" sz="2800" dirty="0">
                <a:latin typeface="Times New Roman" panose="02020603050405020304" pitchFamily="18" charset="0"/>
                <a:ea typeface="Calibri" panose="020F0502020204030204" pitchFamily="34" charset="0"/>
              </a:rPr>
              <a:t> породы североамериканской </a:t>
            </a:r>
            <a:r>
              <a:rPr lang="ru-RU" sz="2800" dirty="0" smtClean="0">
                <a:latin typeface="Times New Roman" panose="02020603050405020304" pitchFamily="18" charset="0"/>
                <a:ea typeface="Calibri" panose="020F0502020204030204" pitchFamily="34" charset="0"/>
              </a:rPr>
              <a:t>селекции. Стандартная живая масса взрослых коров составляет 500–550 кг, быков – 800 кг. Бычки при рождении имеют массу 32–35 кг, телочки – 30–32 кг. Живая масса телок в 16 и 18 месяцев 360 и 380 кг, соответственно, позволяет проводить первое осеменение. </a:t>
            </a:r>
            <a:endParaRPr lang="ru-RU" sz="2800" dirty="0"/>
          </a:p>
        </p:txBody>
      </p:sp>
    </p:spTree>
    <p:extLst>
      <p:ext uri="{BB962C8B-B14F-4D97-AF65-F5344CB8AC3E}">
        <p14:creationId xmlns:p14="http://schemas.microsoft.com/office/powerpoint/2010/main" val="22985607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195736" y="4608660"/>
            <a:ext cx="6048672"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ru-RU"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Номер слайда 5"/>
          <p:cNvSpPr>
            <a:spLocks noGrp="1"/>
          </p:cNvSpPr>
          <p:nvPr>
            <p:ph type="sldNum" sz="quarter" idx="12"/>
          </p:nvPr>
        </p:nvSpPr>
        <p:spPr/>
        <p:txBody>
          <a:bodyPr/>
          <a:lstStyle/>
          <a:p>
            <a:fld id="{BFAE65CD-8129-42BD-829A-4CA364A5C893}" type="slidenum">
              <a:rPr lang="ru-RU" smtClean="0"/>
              <a:pPr/>
              <a:t>11</a:t>
            </a:fld>
            <a:endParaRPr lang="ru-RU"/>
          </a:p>
        </p:txBody>
      </p:sp>
      <p:pic>
        <p:nvPicPr>
          <p:cNvPr id="7" name="Picture 2" descr="http://gztzara.by/isimages/001339_11695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332656"/>
            <a:ext cx="7498032" cy="6336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5607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195736" y="4608660"/>
            <a:ext cx="6048672"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ru-RU"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Номер слайда 5"/>
          <p:cNvSpPr>
            <a:spLocks noGrp="1"/>
          </p:cNvSpPr>
          <p:nvPr>
            <p:ph type="sldNum" sz="quarter" idx="12"/>
          </p:nvPr>
        </p:nvSpPr>
        <p:spPr/>
        <p:txBody>
          <a:bodyPr/>
          <a:lstStyle/>
          <a:p>
            <a:fld id="{BFAE65CD-8129-42BD-829A-4CA364A5C893}" type="slidenum">
              <a:rPr lang="ru-RU" smtClean="0"/>
              <a:pPr/>
              <a:t>12</a:t>
            </a:fld>
            <a:endParaRPr lang="ru-RU"/>
          </a:p>
        </p:txBody>
      </p:sp>
      <p:sp>
        <p:nvSpPr>
          <p:cNvPr id="2" name="Прямоугольник 1"/>
          <p:cNvSpPr/>
          <p:nvPr/>
        </p:nvSpPr>
        <p:spPr>
          <a:xfrm>
            <a:off x="1259632" y="116632"/>
            <a:ext cx="7704856" cy="2800767"/>
          </a:xfrm>
          <a:prstGeom prst="rect">
            <a:avLst/>
          </a:prstGeom>
        </p:spPr>
        <p:txBody>
          <a:bodyPr wrap="square">
            <a:spAutoFit/>
          </a:bodyPr>
          <a:lstStyle/>
          <a:p>
            <a:pPr algn="just"/>
            <a:r>
              <a:rPr lang="ru-RU" sz="2200" dirty="0">
                <a:latin typeface="Times New Roman" panose="02020603050405020304" pitchFamily="18" charset="0"/>
                <a:cs typeface="Times New Roman" panose="02020603050405020304" pitchFamily="18" charset="0"/>
              </a:rPr>
              <a:t>Животные характеризуются достаточно хорошим телосложением, имеют крепкую конституцию и отлично </a:t>
            </a:r>
            <a:r>
              <a:rPr lang="ru-RU" sz="2200" dirty="0" smtClean="0">
                <a:latin typeface="Times New Roman" panose="02020603050405020304" pitchFamily="18" charset="0"/>
                <a:cs typeface="Times New Roman" panose="02020603050405020304" pitchFamily="18" charset="0"/>
              </a:rPr>
              <a:t>акклиматизируются.</a:t>
            </a:r>
            <a:r>
              <a:rPr lang="ru-RU" sz="2200" dirty="0">
                <a:latin typeface="Times New Roman" panose="02020603050405020304" pitchFamily="18" charset="0"/>
                <a:cs typeface="Times New Roman" panose="02020603050405020304" pitchFamily="18" charset="0"/>
              </a:rPr>
              <a:t> </a:t>
            </a:r>
            <a:endParaRPr lang="ru-RU" sz="2200" dirty="0" smtClean="0">
              <a:latin typeface="Times New Roman" panose="02020603050405020304" pitchFamily="18" charset="0"/>
              <a:cs typeface="Times New Roman" panose="02020603050405020304" pitchFamily="18" charset="0"/>
            </a:endParaRPr>
          </a:p>
          <a:p>
            <a:pPr algn="just"/>
            <a:r>
              <a:rPr lang="ru-RU" sz="2200" dirty="0" smtClean="0">
                <a:latin typeface="Times New Roman" panose="02020603050405020304" pitchFamily="18" charset="0"/>
                <a:cs typeface="Times New Roman" panose="02020603050405020304" pitchFamily="18" charset="0"/>
              </a:rPr>
              <a:t>В </a:t>
            </a:r>
            <a:r>
              <a:rPr lang="ru-RU" sz="2200" dirty="0">
                <a:latin typeface="Times New Roman" panose="02020603050405020304" pitchFamily="18" charset="0"/>
                <a:cs typeface="Times New Roman" panose="02020603050405020304" pitchFamily="18" charset="0"/>
              </a:rPr>
              <a:t>результате длительной селекционной работы в </a:t>
            </a:r>
            <a:r>
              <a:rPr lang="ru-RU" sz="2200" dirty="0" err="1">
                <a:latin typeface="Times New Roman" panose="02020603050405020304" pitchFamily="18" charset="0"/>
                <a:cs typeface="Times New Roman" panose="02020603050405020304" pitchFamily="18" charset="0"/>
              </a:rPr>
              <a:t>Рeспубликe</a:t>
            </a:r>
            <a:r>
              <a:rPr lang="ru-RU" sz="2200" dirty="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Бeларусь</a:t>
            </a:r>
            <a:r>
              <a:rPr lang="ru-RU" sz="2200" dirty="0" smtClean="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получены племенные стада черно-пестрого скота, в которых средний удой на корову за 305 дней наивысшей лактации достигает 9 тыс. кг молока и </a:t>
            </a:r>
            <a:r>
              <a:rPr lang="ru-RU" sz="2200" dirty="0" smtClean="0">
                <a:latin typeface="Times New Roman" panose="02020603050405020304" pitchFamily="18" charset="0"/>
                <a:cs typeface="Times New Roman" panose="02020603050405020304" pitchFamily="18" charset="0"/>
              </a:rPr>
              <a:t>выше.</a:t>
            </a:r>
          </a:p>
          <a:p>
            <a:pPr algn="just"/>
            <a:endParaRPr lang="ru-RU" sz="2200" dirty="0">
              <a:latin typeface="Times New Roman" panose="02020603050405020304" pitchFamily="18" charset="0"/>
              <a:cs typeface="Times New Roman" panose="02020603050405020304" pitchFamily="18" charset="0"/>
            </a:endParaRPr>
          </a:p>
        </p:txBody>
      </p:sp>
      <p:sp>
        <p:nvSpPr>
          <p:cNvPr id="4" name="Прямоугольник 3"/>
          <p:cNvSpPr/>
          <p:nvPr/>
        </p:nvSpPr>
        <p:spPr>
          <a:xfrm>
            <a:off x="1259632" y="2708920"/>
            <a:ext cx="7704856" cy="3477875"/>
          </a:xfrm>
          <a:prstGeom prst="rect">
            <a:avLst/>
          </a:prstGeom>
        </p:spPr>
        <p:txBody>
          <a:bodyPr wrap="square">
            <a:spAutoFit/>
          </a:bodyPr>
          <a:lstStyle/>
          <a:p>
            <a:pPr algn="just"/>
            <a:r>
              <a:rPr lang="ru-RU" sz="2200" dirty="0" smtClean="0">
                <a:latin typeface="Times New Roman" panose="02020603050405020304" pitchFamily="18" charset="0"/>
                <a:ea typeface="Calibri" panose="020F0502020204030204" pitchFamily="34" charset="0"/>
              </a:rPr>
              <a:t>Выдающиеся </a:t>
            </a:r>
            <a:r>
              <a:rPr lang="ru-RU" sz="2200" dirty="0">
                <a:latin typeface="Times New Roman" panose="02020603050405020304" pitchFamily="18" charset="0"/>
                <a:ea typeface="Calibri" panose="020F0502020204030204" pitchFamily="34" charset="0"/>
              </a:rPr>
              <a:t>животные получены во многих стадах Республики </a:t>
            </a:r>
            <a:r>
              <a:rPr lang="ru-RU" sz="2200" dirty="0" smtClean="0">
                <a:latin typeface="Times New Roman" panose="02020603050405020304" pitchFamily="18" charset="0"/>
                <a:ea typeface="Calibri" panose="020F0502020204030204" pitchFamily="34" charset="0"/>
              </a:rPr>
              <a:t>Беларусь. </a:t>
            </a:r>
            <a:r>
              <a:rPr lang="ru-RU" sz="2200" dirty="0">
                <a:latin typeface="Times New Roman" panose="02020603050405020304" pitchFamily="18" charset="0"/>
                <a:ea typeface="Calibri" panose="020F0502020204030204" pitchFamily="34" charset="0"/>
              </a:rPr>
              <a:t>Так, уже в настоящее время в ГУСП «</a:t>
            </a:r>
            <a:r>
              <a:rPr lang="ru-RU" sz="2200" dirty="0" err="1">
                <a:latin typeface="Times New Roman" panose="02020603050405020304" pitchFamily="18" charset="0"/>
                <a:ea typeface="Calibri" panose="020F0502020204030204" pitchFamily="34" charset="0"/>
              </a:rPr>
              <a:t>Племзавод</a:t>
            </a:r>
            <a:r>
              <a:rPr lang="ru-RU" sz="2200" dirty="0">
                <a:latin typeface="Times New Roman" panose="02020603050405020304" pitchFamily="18" charset="0"/>
                <a:ea typeface="Calibri" panose="020F0502020204030204" pitchFamily="34" charset="0"/>
              </a:rPr>
              <a:t> «</a:t>
            </a:r>
            <a:r>
              <a:rPr lang="ru-RU" sz="2200" dirty="0" err="1">
                <a:latin typeface="Times New Roman" panose="02020603050405020304" pitchFamily="18" charset="0"/>
                <a:ea typeface="Calibri" panose="020F0502020204030204" pitchFamily="34" charset="0"/>
              </a:rPr>
              <a:t>Мухавец</a:t>
            </a:r>
            <a:r>
              <a:rPr lang="ru-RU" sz="2200" dirty="0">
                <a:latin typeface="Times New Roman" panose="02020603050405020304" pitchFamily="18" charset="0"/>
                <a:ea typeface="Calibri" panose="020F0502020204030204" pitchFamily="34" charset="0"/>
              </a:rPr>
              <a:t>» Брестского района от отдельных коров за </a:t>
            </a:r>
            <a:r>
              <a:rPr lang="ru-RU" sz="2200" dirty="0" smtClean="0">
                <a:latin typeface="Times New Roman" panose="02020603050405020304" pitchFamily="18" charset="0"/>
                <a:ea typeface="Calibri" panose="020F0502020204030204" pitchFamily="34" charset="0"/>
              </a:rPr>
              <a:t>305 дней </a:t>
            </a:r>
            <a:r>
              <a:rPr lang="ru-RU" sz="2200" dirty="0">
                <a:latin typeface="Times New Roman" panose="02020603050405020304" pitchFamily="18" charset="0"/>
                <a:ea typeface="Calibri" panose="020F0502020204030204" pitchFamily="34" charset="0"/>
              </a:rPr>
              <a:t>надаивают свыше 15 тыс</a:t>
            </a:r>
            <a:r>
              <a:rPr lang="ru-RU" sz="2200" dirty="0" smtClean="0">
                <a:latin typeface="Times New Roman" panose="02020603050405020304" pitchFamily="18" charset="0"/>
                <a:ea typeface="Calibri" panose="020F0502020204030204" pitchFamily="34" charset="0"/>
              </a:rPr>
              <a:t>. кг </a:t>
            </a:r>
            <a:r>
              <a:rPr lang="ru-RU" sz="2200" dirty="0">
                <a:latin typeface="Times New Roman" panose="02020603050405020304" pitchFamily="18" charset="0"/>
                <a:ea typeface="Calibri" panose="020F0502020204030204" pitchFamily="34" charset="0"/>
              </a:rPr>
              <a:t>молока. Генетический потенциал дойного стада в хозяйстве находится на достаточно </a:t>
            </a:r>
            <a:r>
              <a:rPr lang="ru-RU" sz="2200" dirty="0" smtClean="0">
                <a:latin typeface="Times New Roman" panose="02020603050405020304" pitchFamily="18" charset="0"/>
                <a:ea typeface="Calibri" panose="020F0502020204030204" pitchFamily="34" charset="0"/>
              </a:rPr>
              <a:t>высоком </a:t>
            </a:r>
            <a:r>
              <a:rPr lang="ru-RU" sz="2200" dirty="0">
                <a:latin typeface="Times New Roman" panose="02020603050405020304" pitchFamily="18" charset="0"/>
                <a:ea typeface="Calibri" panose="020F0502020204030204" pitchFamily="34" charset="0"/>
              </a:rPr>
              <a:t>уровне. Так, в </a:t>
            </a:r>
            <a:r>
              <a:rPr lang="ru-RU" sz="2200" dirty="0" smtClean="0">
                <a:latin typeface="Times New Roman" panose="02020603050405020304" pitchFamily="18" charset="0"/>
                <a:ea typeface="Calibri" panose="020F0502020204030204" pitchFamily="34" charset="0"/>
              </a:rPr>
              <a:t>2022 </a:t>
            </a:r>
            <a:r>
              <a:rPr lang="ru-RU" sz="2200" dirty="0">
                <a:latin typeface="Times New Roman" panose="02020603050405020304" pitchFamily="18" charset="0"/>
                <a:ea typeface="Calibri" panose="020F0502020204030204" pitchFamily="34" charset="0"/>
              </a:rPr>
              <a:t>году от 342 высокопродуктивных коров здесь было получено свыше 9 тыс</a:t>
            </a:r>
            <a:r>
              <a:rPr lang="ru-RU" sz="2200" dirty="0" smtClean="0">
                <a:latin typeface="Times New Roman" panose="02020603050405020304" pitchFamily="18" charset="0"/>
                <a:ea typeface="Calibri" panose="020F0502020204030204" pitchFamily="34" charset="0"/>
              </a:rPr>
              <a:t>. кг </a:t>
            </a:r>
            <a:r>
              <a:rPr lang="ru-RU" sz="2200" dirty="0">
                <a:latin typeface="Times New Roman" panose="02020603050405020304" pitchFamily="18" charset="0"/>
                <a:ea typeface="Calibri" panose="020F0502020204030204" pitchFamily="34" charset="0"/>
              </a:rPr>
              <a:t>молока за 305 дней лактации, 142 коровы-рекордистки в среднем дали свыше 10 тыс. кг молока. К примеру, корова Ленточка за лактацию дала 15 101 кг молока, Пчелка – 15 515 </a:t>
            </a:r>
            <a:r>
              <a:rPr lang="ru-RU" sz="2200" dirty="0" smtClean="0">
                <a:latin typeface="Times New Roman" panose="02020603050405020304" pitchFamily="18" charset="0"/>
                <a:ea typeface="Calibri" panose="020F0502020204030204" pitchFamily="34" charset="0"/>
              </a:rPr>
              <a:t>кг.</a:t>
            </a:r>
            <a:endParaRPr lang="ru-RU" sz="2200" dirty="0"/>
          </a:p>
        </p:txBody>
      </p:sp>
    </p:spTree>
    <p:extLst>
      <p:ext uri="{BB962C8B-B14F-4D97-AF65-F5344CB8AC3E}">
        <p14:creationId xmlns:p14="http://schemas.microsoft.com/office/powerpoint/2010/main" val="27411352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195736" y="4608660"/>
            <a:ext cx="6048672"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ru-RU"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Номер слайда 5"/>
          <p:cNvSpPr>
            <a:spLocks noGrp="1"/>
          </p:cNvSpPr>
          <p:nvPr>
            <p:ph type="sldNum" sz="quarter" idx="12"/>
          </p:nvPr>
        </p:nvSpPr>
        <p:spPr/>
        <p:txBody>
          <a:bodyPr/>
          <a:lstStyle/>
          <a:p>
            <a:fld id="{BFAE65CD-8129-42BD-829A-4CA364A5C893}" type="slidenum">
              <a:rPr lang="ru-RU" smtClean="0"/>
              <a:pPr/>
              <a:t>13</a:t>
            </a:fld>
            <a:endParaRPr lang="ru-RU"/>
          </a:p>
        </p:txBody>
      </p:sp>
      <p:sp>
        <p:nvSpPr>
          <p:cNvPr id="2" name="Прямоугольник 1"/>
          <p:cNvSpPr/>
          <p:nvPr/>
        </p:nvSpPr>
        <p:spPr>
          <a:xfrm>
            <a:off x="1187624" y="620688"/>
            <a:ext cx="7776864" cy="400110"/>
          </a:xfrm>
          <a:prstGeom prst="rect">
            <a:avLst/>
          </a:prstGeom>
        </p:spPr>
        <p:txBody>
          <a:bodyPr wrap="square">
            <a:spAutoFit/>
          </a:bodyPr>
          <a:lstStyle/>
          <a:p>
            <a:pPr algn="just"/>
            <a:endParaRPr lang="ru-RU" sz="2000" dirty="0">
              <a:latin typeface="Times New Roman" panose="02020603050405020304" pitchFamily="18" charset="0"/>
              <a:cs typeface="Times New Roman" panose="02020603050405020304" pitchFamily="18" charset="0"/>
            </a:endParaRPr>
          </a:p>
        </p:txBody>
      </p:sp>
      <p:sp>
        <p:nvSpPr>
          <p:cNvPr id="4" name="Прямоугольник 3"/>
          <p:cNvSpPr/>
          <p:nvPr/>
        </p:nvSpPr>
        <p:spPr>
          <a:xfrm>
            <a:off x="1259632" y="2708920"/>
            <a:ext cx="7704856" cy="400110"/>
          </a:xfrm>
          <a:prstGeom prst="rect">
            <a:avLst/>
          </a:prstGeom>
        </p:spPr>
        <p:txBody>
          <a:bodyPr wrap="square">
            <a:spAutoFit/>
          </a:bodyPr>
          <a:lstStyle/>
          <a:p>
            <a:endParaRPr lang="ru-RU" sz="2000" dirty="0"/>
          </a:p>
        </p:txBody>
      </p:sp>
      <p:sp>
        <p:nvSpPr>
          <p:cNvPr id="5" name="Прямоугольник 4"/>
          <p:cNvSpPr/>
          <p:nvPr/>
        </p:nvSpPr>
        <p:spPr>
          <a:xfrm>
            <a:off x="1137392" y="203908"/>
            <a:ext cx="7704856" cy="6506268"/>
          </a:xfrm>
          <a:prstGeom prst="rect">
            <a:avLst/>
          </a:prstGeom>
        </p:spPr>
        <p:txBody>
          <a:bodyPr wrap="square">
            <a:spAutoFit/>
          </a:bodyPr>
          <a:lstStyle/>
          <a:p>
            <a:pPr indent="450215" algn="just">
              <a:lnSpc>
                <a:spcPct val="150000"/>
              </a:lnSpc>
            </a:pPr>
            <a:r>
              <a:rPr lang="ru-RU" sz="2000" dirty="0" err="1">
                <a:latin typeface="Times New Roman" panose="02020603050405020304" pitchFamily="18" charset="0"/>
                <a:ea typeface="Calibri" panose="020F0502020204030204" pitchFamily="34" charset="0"/>
              </a:rPr>
              <a:t>Голштинский</a:t>
            </a:r>
            <a:r>
              <a:rPr lang="ru-RU" sz="2000" dirty="0">
                <a:latin typeface="Times New Roman" panose="02020603050405020304" pitchFamily="18" charset="0"/>
                <a:ea typeface="Calibri" panose="020F0502020204030204" pitchFamily="34" charset="0"/>
              </a:rPr>
              <a:t> скот занимает первое место по уровню молочной продуктивности. Доказательством этого является получение мировых </a:t>
            </a:r>
            <a:r>
              <a:rPr lang="ru-RU" sz="2000" dirty="0" smtClean="0">
                <a:latin typeface="Times New Roman" panose="02020603050405020304" pitchFamily="18" charset="0"/>
                <a:ea typeface="Calibri" panose="020F0502020204030204" pitchFamily="34" charset="0"/>
              </a:rPr>
              <a:t>коров-рекордисток</a:t>
            </a:r>
            <a:r>
              <a:rPr lang="ru-RU"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Голштинская</a:t>
            </a:r>
            <a:r>
              <a:rPr lang="ru-RU" sz="2000" dirty="0">
                <a:latin typeface="Times New Roman" panose="02020603050405020304" pitchFamily="18" charset="0"/>
                <a:cs typeface="Times New Roman" panose="02020603050405020304" pitchFamily="18" charset="0"/>
              </a:rPr>
              <a:t> порода выведена и утверждена в США и Канаде</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ea typeface="Calibri" panose="020F0502020204030204" pitchFamily="34" charset="0"/>
              </a:rPr>
              <a:t>Голштинский</a:t>
            </a:r>
            <a:r>
              <a:rPr lang="ru-RU" sz="2000" dirty="0" smtClean="0">
                <a:latin typeface="Times New Roman" panose="02020603050405020304" pitchFamily="18" charset="0"/>
                <a:ea typeface="Calibri" panose="020F0502020204030204" pitchFamily="34" charset="0"/>
              </a:rPr>
              <a:t> </a:t>
            </a:r>
            <a:r>
              <a:rPr lang="ru-RU" sz="2000" dirty="0">
                <a:latin typeface="Times New Roman" panose="02020603050405020304" pitchFamily="18" charset="0"/>
                <a:ea typeface="Calibri" panose="020F0502020204030204" pitchFamily="34" charset="0"/>
              </a:rPr>
              <a:t>скот является самым крупным среди молочных пород. Стандартная живая масса взрослых коров составляет 600–700 кг (до 900 кг), быков – 1000–1200 кг. Бычки при рождении имеют массу 44–47 кг, телочки – 38–42 кг. Для животных </a:t>
            </a:r>
            <a:r>
              <a:rPr lang="ru-RU" sz="2000" dirty="0" err="1">
                <a:latin typeface="Times New Roman" panose="02020603050405020304" pitchFamily="18" charset="0"/>
                <a:ea typeface="Calibri" panose="020F0502020204030204" pitchFamily="34" charset="0"/>
              </a:rPr>
              <a:t>голштинской</a:t>
            </a:r>
            <a:r>
              <a:rPr lang="ru-RU" sz="2000" dirty="0">
                <a:latin typeface="Times New Roman" panose="02020603050405020304" pitchFamily="18" charset="0"/>
                <a:ea typeface="Calibri" panose="020F0502020204030204" pitchFamily="34" charset="0"/>
              </a:rPr>
              <a:t> породы характерна скороспелость. Живая масса телок в 14 и 15 месяцев 397 </a:t>
            </a:r>
            <a:r>
              <a:rPr lang="ru-RU" sz="2000" dirty="0" smtClean="0">
                <a:latin typeface="Times New Roman" panose="02020603050405020304" pitchFamily="18" charset="0"/>
                <a:ea typeface="Calibri" panose="020F0502020204030204" pitchFamily="34" charset="0"/>
              </a:rPr>
              <a:t>и 420 </a:t>
            </a:r>
            <a:r>
              <a:rPr lang="ru-RU" sz="2000" dirty="0">
                <a:latin typeface="Times New Roman" panose="02020603050405020304" pitchFamily="18" charset="0"/>
                <a:ea typeface="Calibri" panose="020F0502020204030204" pitchFamily="34" charset="0"/>
              </a:rPr>
              <a:t>кг, соответственно, позволяет проводить первое осеменение в этом возрасте и иметь первый отел в 23–24 месяца. По данным </a:t>
            </a:r>
            <a:r>
              <a:rPr lang="en-US" sz="2000" dirty="0">
                <a:latin typeface="Times New Roman" panose="02020603050405020304" pitchFamily="18" charset="0"/>
                <a:ea typeface="Calibri" panose="020F0502020204030204" pitchFamily="34" charset="0"/>
              </a:rPr>
              <a:t>ICAR</a:t>
            </a:r>
            <a:r>
              <a:rPr lang="ru-RU" sz="2000" dirty="0">
                <a:latin typeface="Times New Roman" panose="02020603050405020304" pitchFamily="18" charset="0"/>
                <a:ea typeface="Calibri" panose="020F0502020204030204" pitchFamily="34" charset="0"/>
              </a:rPr>
              <a:t>, в Канаде в 2015 году у </a:t>
            </a:r>
            <a:r>
              <a:rPr lang="ru-RU" sz="2000" dirty="0" err="1">
                <a:latin typeface="Times New Roman" panose="02020603050405020304" pitchFamily="18" charset="0"/>
                <a:ea typeface="Calibri" panose="020F0502020204030204" pitchFamily="34" charset="0"/>
              </a:rPr>
              <a:t>голштинских</a:t>
            </a:r>
            <a:r>
              <a:rPr lang="ru-RU" sz="2000" dirty="0">
                <a:latin typeface="Times New Roman" panose="02020603050405020304" pitchFamily="18" charset="0"/>
                <a:ea typeface="Calibri" panose="020F0502020204030204" pitchFamily="34" charset="0"/>
              </a:rPr>
              <a:t> коров средняя молочная продуктивность составила 10257 кг молока с массовой долей жира 3,9 % и </a:t>
            </a:r>
            <a:r>
              <a:rPr lang="ru-RU" sz="2000" dirty="0" smtClean="0">
                <a:latin typeface="Times New Roman" panose="02020603050405020304" pitchFamily="18" charset="0"/>
                <a:ea typeface="Calibri" panose="020F0502020204030204" pitchFamily="34" charset="0"/>
              </a:rPr>
              <a:t>белка</a:t>
            </a:r>
            <a:r>
              <a:rPr lang="ru-RU" sz="2000" dirty="0">
                <a:latin typeface="Times New Roman" panose="02020603050405020304" pitchFamily="18" charset="0"/>
                <a:ea typeface="Calibri" panose="020F0502020204030204" pitchFamily="34" charset="0"/>
              </a:rPr>
              <a:t> 3,2 % за 305 дней лактации.</a:t>
            </a:r>
            <a:endParaRPr lang="ru-RU" sz="1600" dirty="0"/>
          </a:p>
        </p:txBody>
      </p:sp>
    </p:spTree>
    <p:extLst>
      <p:ext uri="{BB962C8B-B14F-4D97-AF65-F5344CB8AC3E}">
        <p14:creationId xmlns:p14="http://schemas.microsoft.com/office/powerpoint/2010/main" val="36557030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195736" y="4608660"/>
            <a:ext cx="6048672"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ru-RU"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Номер слайда 5"/>
          <p:cNvSpPr>
            <a:spLocks noGrp="1"/>
          </p:cNvSpPr>
          <p:nvPr>
            <p:ph type="sldNum" sz="quarter" idx="12"/>
          </p:nvPr>
        </p:nvSpPr>
        <p:spPr/>
        <p:txBody>
          <a:bodyPr/>
          <a:lstStyle/>
          <a:p>
            <a:fld id="{BFAE65CD-8129-42BD-829A-4CA364A5C893}" type="slidenum">
              <a:rPr lang="ru-RU" smtClean="0"/>
              <a:pPr/>
              <a:t>14</a:t>
            </a:fld>
            <a:endParaRPr lang="ru-RU"/>
          </a:p>
        </p:txBody>
      </p:sp>
      <p:sp>
        <p:nvSpPr>
          <p:cNvPr id="2" name="Прямоугольник 1"/>
          <p:cNvSpPr/>
          <p:nvPr/>
        </p:nvSpPr>
        <p:spPr>
          <a:xfrm>
            <a:off x="1187624" y="620688"/>
            <a:ext cx="7776864" cy="400110"/>
          </a:xfrm>
          <a:prstGeom prst="rect">
            <a:avLst/>
          </a:prstGeom>
        </p:spPr>
        <p:txBody>
          <a:bodyPr wrap="square">
            <a:spAutoFit/>
          </a:bodyPr>
          <a:lstStyle/>
          <a:p>
            <a:pPr algn="just"/>
            <a:endParaRPr lang="ru-RU" sz="2000" dirty="0">
              <a:latin typeface="Times New Roman" panose="02020603050405020304" pitchFamily="18" charset="0"/>
              <a:cs typeface="Times New Roman" panose="02020603050405020304" pitchFamily="18" charset="0"/>
            </a:endParaRPr>
          </a:p>
        </p:txBody>
      </p:sp>
      <p:sp>
        <p:nvSpPr>
          <p:cNvPr id="4" name="Прямоугольник 3"/>
          <p:cNvSpPr/>
          <p:nvPr/>
        </p:nvSpPr>
        <p:spPr>
          <a:xfrm>
            <a:off x="1259632" y="2708920"/>
            <a:ext cx="7704856" cy="400110"/>
          </a:xfrm>
          <a:prstGeom prst="rect">
            <a:avLst/>
          </a:prstGeom>
        </p:spPr>
        <p:txBody>
          <a:bodyPr wrap="square">
            <a:spAutoFit/>
          </a:bodyPr>
          <a:lstStyle/>
          <a:p>
            <a:endParaRPr lang="ru-RU" sz="2000"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260648"/>
            <a:ext cx="7632848" cy="63066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57030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1547664" y="4359490"/>
            <a:ext cx="7065984"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0" fontAlgn="base" hangingPunct="0">
              <a:spcBef>
                <a:spcPct val="0"/>
              </a:spcBef>
              <a:spcAft>
                <a:spcPct val="0"/>
              </a:spcAft>
            </a:pPr>
            <a:r>
              <a:rPr lang="ru-RU" dirty="0">
                <a:solidFill>
                  <a:prstClr val="black"/>
                </a:solidFill>
                <a:latin typeface="Times New Roman" panose="02020603050405020304" pitchFamily="18" charset="0"/>
                <a:ea typeface="Calibri"/>
                <a:cs typeface="Times New Roman" panose="02020603050405020304" pitchFamily="18" charset="0"/>
              </a:rPr>
              <a:t>Мировая рекордистка по удою (</a:t>
            </a:r>
            <a:r>
              <a:rPr lang="ru-RU" dirty="0" smtClean="0">
                <a:solidFill>
                  <a:prstClr val="black"/>
                </a:solidFill>
                <a:latin typeface="Times New Roman" panose="02020603050405020304" pitchFamily="18" charset="0"/>
                <a:ea typeface="Calibri"/>
                <a:cs typeface="Times New Roman" panose="02020603050405020304" pitchFamily="18" charset="0"/>
              </a:rPr>
              <a:t>2017 </a:t>
            </a:r>
            <a:r>
              <a:rPr lang="ru-RU" dirty="0">
                <a:solidFill>
                  <a:prstClr val="black"/>
                </a:solidFill>
                <a:latin typeface="Times New Roman" panose="02020603050405020304" pitchFamily="18" charset="0"/>
                <a:ea typeface="Calibri"/>
                <a:cs typeface="Times New Roman" panose="02020603050405020304" pitchFamily="18" charset="0"/>
              </a:rPr>
              <a:t>г.) </a:t>
            </a:r>
            <a:r>
              <a:rPr lang="ru-RU" dirty="0">
                <a:solidFill>
                  <a:prstClr val="black"/>
                </a:solidFill>
                <a:latin typeface="Times New Roman" panose="02020603050405020304" pitchFamily="18" charset="0"/>
                <a:ea typeface="Arial Unicode MS"/>
                <a:cs typeface="Times New Roman" panose="02020603050405020304" pitchFamily="18" charset="0"/>
              </a:rPr>
              <a:t>Эва-Грин-Вью-Май 1326</a:t>
            </a:r>
            <a:endParaRPr lang="ru-RU" dirty="0">
              <a:solidFill>
                <a:prstClr val="black"/>
              </a:solidFill>
              <a:latin typeface="Times New Roman" panose="02020603050405020304" pitchFamily="18" charset="0"/>
              <a:cs typeface="Times New Roman" panose="02020603050405020304" pitchFamily="18" charset="0"/>
            </a:endParaRPr>
          </a:p>
          <a:p>
            <a:pPr algn="ctr" eaLnBrk="0" fontAlgn="base" hangingPunct="0">
              <a:spcBef>
                <a:spcPct val="0"/>
              </a:spcBef>
              <a:spcAft>
                <a:spcPct val="0"/>
              </a:spcAft>
            </a:pPr>
            <a:endParaRPr lang="ru-RU" dirty="0" smtClean="0">
              <a:solidFill>
                <a:prstClr val="black"/>
              </a:solidFill>
              <a:latin typeface="Times New Roman"/>
              <a:ea typeface="Calibri"/>
            </a:endParaRPr>
          </a:p>
          <a:p>
            <a:pPr algn="ctr" eaLnBrk="0" fontAlgn="base" hangingPunct="0">
              <a:spcBef>
                <a:spcPct val="0"/>
              </a:spcBef>
              <a:spcAft>
                <a:spcPct val="0"/>
              </a:spcAft>
            </a:pPr>
            <a:r>
              <a:rPr lang="ru-RU" sz="2000" dirty="0" smtClean="0">
                <a:solidFill>
                  <a:prstClr val="black"/>
                </a:solidFill>
                <a:latin typeface="Times New Roman" panose="02020603050405020304" pitchFamily="18" charset="0"/>
                <a:ea typeface="Calibri"/>
                <a:cs typeface="Times New Roman" panose="02020603050405020304" pitchFamily="18" charset="0"/>
              </a:rPr>
              <a:t>В 2017 </a:t>
            </a:r>
            <a:r>
              <a:rPr lang="ru-RU" sz="2000" dirty="0">
                <a:solidFill>
                  <a:prstClr val="black"/>
                </a:solidFill>
                <a:latin typeface="Times New Roman" panose="02020603050405020304" pitchFamily="18" charset="0"/>
                <a:ea typeface="Calibri"/>
                <a:cs typeface="Times New Roman" panose="02020603050405020304" pitchFamily="18" charset="0"/>
              </a:rPr>
              <a:t>году в штате Висконсин на ферме «Эва-Грин-Вью» от </a:t>
            </a:r>
            <a:r>
              <a:rPr lang="ru-RU" sz="2000" dirty="0" err="1">
                <a:solidFill>
                  <a:prstClr val="black"/>
                </a:solidFill>
                <a:latin typeface="Times New Roman" panose="02020603050405020304" pitchFamily="18" charset="0"/>
                <a:ea typeface="Calibri"/>
                <a:cs typeface="Times New Roman" panose="02020603050405020304" pitchFamily="18" charset="0"/>
              </a:rPr>
              <a:t>голштинской</a:t>
            </a:r>
            <a:r>
              <a:rPr lang="ru-RU" sz="2000" dirty="0">
                <a:solidFill>
                  <a:prstClr val="black"/>
                </a:solidFill>
                <a:latin typeface="Times New Roman" panose="02020603050405020304" pitchFamily="18" charset="0"/>
                <a:ea typeface="Calibri"/>
                <a:cs typeface="Times New Roman" panose="02020603050405020304" pitchFamily="18" charset="0"/>
              </a:rPr>
              <a:t> коровы Эва-Грин-Вью-Май 1326 за </a:t>
            </a:r>
            <a:r>
              <a:rPr lang="ru-RU" sz="2000" dirty="0" smtClean="0">
                <a:solidFill>
                  <a:prstClr val="black"/>
                </a:solidFill>
                <a:latin typeface="Times New Roman" panose="02020603050405020304" pitchFamily="18" charset="0"/>
                <a:ea typeface="Calibri"/>
                <a:cs typeface="Times New Roman" panose="02020603050405020304" pitchFamily="18" charset="0"/>
              </a:rPr>
              <a:t>305 </a:t>
            </a:r>
            <a:r>
              <a:rPr lang="ru-RU" sz="2000" dirty="0">
                <a:solidFill>
                  <a:prstClr val="black"/>
                </a:solidFill>
                <a:latin typeface="Times New Roman" panose="02020603050405020304" pitchFamily="18" charset="0"/>
                <a:ea typeface="Calibri"/>
                <a:cs typeface="Times New Roman" panose="02020603050405020304" pitchFamily="18" charset="0"/>
              </a:rPr>
              <a:t>суток 3-й лактации зафиксирован рекордный удой – 32804 кг молока, с массовой долей жира и белка 3,86% и 3,12% соответственно. Живая масса коровы – 816 кг. В пик лактации Май 1326 </a:t>
            </a:r>
            <a:r>
              <a:rPr lang="ru-RU" sz="2000" dirty="0" smtClean="0">
                <a:solidFill>
                  <a:prstClr val="black"/>
                </a:solidFill>
                <a:latin typeface="Times New Roman" panose="02020603050405020304" pitchFamily="18" charset="0"/>
                <a:ea typeface="Calibri"/>
                <a:cs typeface="Times New Roman" panose="02020603050405020304" pitchFamily="18" charset="0"/>
              </a:rPr>
              <a:t>давала 102 </a:t>
            </a:r>
            <a:r>
              <a:rPr lang="ru-RU" sz="2000" dirty="0">
                <a:solidFill>
                  <a:prstClr val="black"/>
                </a:solidFill>
                <a:latin typeface="Times New Roman" panose="02020603050405020304" pitchFamily="18" charset="0"/>
                <a:ea typeface="Calibri"/>
                <a:cs typeface="Times New Roman" panose="02020603050405020304" pitchFamily="18" charset="0"/>
              </a:rPr>
              <a:t>кг молока в сутки. </a:t>
            </a:r>
            <a:endParaRPr lang="ru-RU" sz="2000" dirty="0">
              <a:solidFill>
                <a:prstClr val="black"/>
              </a:solidFill>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ru-RU"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4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Номер слайда 5"/>
          <p:cNvSpPr>
            <a:spLocks noGrp="1"/>
          </p:cNvSpPr>
          <p:nvPr>
            <p:ph type="sldNum" sz="quarter" idx="12"/>
          </p:nvPr>
        </p:nvSpPr>
        <p:spPr/>
        <p:txBody>
          <a:bodyPr/>
          <a:lstStyle/>
          <a:p>
            <a:fld id="{BFAE65CD-8129-42BD-829A-4CA364A5C893}" type="slidenum">
              <a:rPr lang="ru-RU" smtClean="0"/>
              <a:pPr/>
              <a:t>15</a:t>
            </a:fld>
            <a:endParaRPr lang="ru-RU"/>
          </a:p>
        </p:txBody>
      </p:sp>
      <p:pic>
        <p:nvPicPr>
          <p:cNvPr id="5" name="Рисунок 4" descr="Картинки по запросу Bur-Wall Buckeye Gigi"/>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7704" y="108729"/>
            <a:ext cx="5328592" cy="3921822"/>
          </a:xfrm>
          <a:prstGeom prst="rect">
            <a:avLst/>
          </a:prstGeom>
          <a:noFill/>
          <a:ln>
            <a:noFill/>
          </a:ln>
        </p:spPr>
      </p:pic>
    </p:spTree>
    <p:extLst>
      <p:ext uri="{BB962C8B-B14F-4D97-AF65-F5344CB8AC3E}">
        <p14:creationId xmlns:p14="http://schemas.microsoft.com/office/powerpoint/2010/main" val="24235151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1547664" y="4513379"/>
            <a:ext cx="70659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spcAft>
                <a:spcPts val="0"/>
              </a:spcAft>
            </a:pPr>
            <a:r>
              <a:rPr lang="ru-RU" dirty="0">
                <a:latin typeface="Times New Roman"/>
                <a:ea typeface="Calibri"/>
                <a:cs typeface="Times New Roman"/>
              </a:rPr>
              <a:t>Рис. 3 Мировая рекордистка по удою (</a:t>
            </a:r>
            <a:r>
              <a:rPr lang="ru-RU" dirty="0" smtClean="0">
                <a:latin typeface="Times New Roman"/>
                <a:ea typeface="Calibri"/>
                <a:cs typeface="Times New Roman"/>
              </a:rPr>
              <a:t>2022 </a:t>
            </a:r>
            <a:r>
              <a:rPr lang="ru-RU" dirty="0">
                <a:latin typeface="Times New Roman"/>
                <a:ea typeface="Calibri"/>
                <a:cs typeface="Times New Roman"/>
              </a:rPr>
              <a:t>г.) </a:t>
            </a:r>
          </a:p>
          <a:p>
            <a:pPr algn="ctr">
              <a:spcAft>
                <a:spcPts val="0"/>
              </a:spcAft>
            </a:pPr>
            <a:r>
              <a:rPr lang="ru-RU" dirty="0">
                <a:latin typeface="Times New Roman"/>
                <a:ea typeface="Arial Unicode MS"/>
                <a:cs typeface="Times New Roman"/>
              </a:rPr>
              <a:t>Эва-Грин-Вью-Май </a:t>
            </a:r>
            <a:r>
              <a:rPr lang="ru-RU" dirty="0" err="1" smtClean="0">
                <a:latin typeface="Times New Roman"/>
                <a:ea typeface="Arial Unicode MS"/>
                <a:cs typeface="Times New Roman"/>
              </a:rPr>
              <a:t>Голд</a:t>
            </a:r>
            <a:endParaRPr lang="ru-RU" dirty="0" smtClean="0">
              <a:latin typeface="Times New Roman"/>
              <a:ea typeface="Arial Unicode MS"/>
              <a:cs typeface="Times New Roman"/>
            </a:endParaRPr>
          </a:p>
          <a:p>
            <a:pPr algn="just"/>
            <a:r>
              <a:rPr lang="ru-RU" sz="2000" dirty="0">
                <a:solidFill>
                  <a:prstClr val="black"/>
                </a:solidFill>
                <a:latin typeface="Times New Roman"/>
                <a:ea typeface="Calibri"/>
              </a:rPr>
              <a:t>В </a:t>
            </a:r>
            <a:r>
              <a:rPr lang="ru-RU" sz="2000" dirty="0" smtClean="0">
                <a:solidFill>
                  <a:prstClr val="black"/>
                </a:solidFill>
                <a:latin typeface="Times New Roman"/>
                <a:ea typeface="Calibri"/>
              </a:rPr>
              <a:t>2022 </a:t>
            </a:r>
            <a:r>
              <a:rPr lang="ru-RU" sz="2000" dirty="0">
                <a:solidFill>
                  <a:prstClr val="black"/>
                </a:solidFill>
                <a:latin typeface="Times New Roman"/>
                <a:ea typeface="Calibri"/>
              </a:rPr>
              <a:t>году в Висконсине снова определилась рекордистка по удою, это дочь </a:t>
            </a:r>
            <a:r>
              <a:rPr lang="ru-RU" sz="2000" dirty="0" err="1">
                <a:solidFill>
                  <a:prstClr val="black"/>
                </a:solidFill>
                <a:latin typeface="Times New Roman"/>
                <a:ea typeface="Arial Unicode MS"/>
              </a:rPr>
              <a:t>Эвы</a:t>
            </a:r>
            <a:r>
              <a:rPr lang="ru-RU" sz="2000" dirty="0">
                <a:solidFill>
                  <a:prstClr val="black"/>
                </a:solidFill>
                <a:latin typeface="Times New Roman"/>
                <a:ea typeface="Arial Unicode MS"/>
              </a:rPr>
              <a:t>-Грин-Вью-Май 1326</a:t>
            </a:r>
            <a:r>
              <a:rPr lang="ru-RU" sz="2000" dirty="0">
                <a:solidFill>
                  <a:prstClr val="black"/>
                </a:solidFill>
                <a:latin typeface="Times New Roman"/>
                <a:ea typeface="Calibri"/>
              </a:rPr>
              <a:t> – Эва-Грин-Вью-Май </a:t>
            </a:r>
            <a:r>
              <a:rPr lang="ru-RU" sz="2000" dirty="0" err="1">
                <a:solidFill>
                  <a:prstClr val="black"/>
                </a:solidFill>
                <a:latin typeface="Times New Roman"/>
                <a:ea typeface="Calibri"/>
              </a:rPr>
              <a:t>Голд</a:t>
            </a:r>
            <a:r>
              <a:rPr lang="ru-RU" sz="2000" dirty="0">
                <a:solidFill>
                  <a:prstClr val="black"/>
                </a:solidFill>
                <a:latin typeface="Times New Roman"/>
                <a:ea typeface="Arial Unicode MS"/>
              </a:rPr>
              <a:t>, которая сумела превзойти свою мать по удою. </a:t>
            </a:r>
            <a:r>
              <a:rPr lang="ru-RU" sz="2000" dirty="0">
                <a:solidFill>
                  <a:prstClr val="black"/>
                </a:solidFill>
                <a:latin typeface="Times New Roman"/>
                <a:ea typeface="Calibri"/>
              </a:rPr>
              <a:t>В возрасте 5-ти лет при трехкратном доении за </a:t>
            </a:r>
            <a:r>
              <a:rPr lang="ru-RU" sz="2000" dirty="0" smtClean="0">
                <a:solidFill>
                  <a:prstClr val="black"/>
                </a:solidFill>
                <a:latin typeface="Times New Roman"/>
                <a:ea typeface="Calibri"/>
              </a:rPr>
              <a:t>305 </a:t>
            </a:r>
            <a:r>
              <a:rPr lang="ru-RU" sz="2000" dirty="0">
                <a:solidFill>
                  <a:prstClr val="black"/>
                </a:solidFill>
                <a:latin typeface="Times New Roman"/>
                <a:ea typeface="Calibri"/>
              </a:rPr>
              <a:t>дней лактации от нее получено 35176 кг молока. </a:t>
            </a:r>
            <a:endParaRPr lang="ru-RU" sz="2000" dirty="0">
              <a:solidFill>
                <a:prstClr val="black"/>
              </a:solidFill>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ru-RU"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4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Номер слайда 5"/>
          <p:cNvSpPr>
            <a:spLocks noGrp="1"/>
          </p:cNvSpPr>
          <p:nvPr>
            <p:ph type="sldNum" sz="quarter" idx="12"/>
          </p:nvPr>
        </p:nvSpPr>
        <p:spPr/>
        <p:txBody>
          <a:bodyPr/>
          <a:lstStyle/>
          <a:p>
            <a:fld id="{BFAE65CD-8129-42BD-829A-4CA364A5C893}" type="slidenum">
              <a:rPr lang="ru-RU" smtClean="0"/>
              <a:pPr/>
              <a:t>16</a:t>
            </a:fld>
            <a:endParaRPr lang="ru-RU"/>
          </a:p>
        </p:txBody>
      </p:sp>
      <p:pic>
        <p:nvPicPr>
          <p:cNvPr id="7" name="Рисунок 6" descr="Описание: Картинки по запросу Bur-Wall Buckeye Gig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188640"/>
            <a:ext cx="6408712"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57461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BFAE65CD-8129-42BD-829A-4CA364A5C893}" type="slidenum">
              <a:rPr lang="ru-RU" smtClean="0"/>
              <a:pPr/>
              <a:t>17</a:t>
            </a:fld>
            <a:endParaRPr lang="ru-RU"/>
          </a:p>
        </p:txBody>
      </p:sp>
      <p:sp>
        <p:nvSpPr>
          <p:cNvPr id="67585" name="Rectangle 1"/>
          <p:cNvSpPr>
            <a:spLocks noChangeArrowheads="1"/>
          </p:cNvSpPr>
          <p:nvPr/>
        </p:nvSpPr>
        <p:spPr bwMode="auto">
          <a:xfrm>
            <a:off x="1043608" y="421112"/>
            <a:ext cx="8100392" cy="609397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ru-RU" sz="2600" b="1" dirty="0" smtClean="0">
                <a:latin typeface="Times New Roman" pitchFamily="18" charset="0"/>
                <a:cs typeface="Times New Roman" pitchFamily="18" charset="0"/>
              </a:rPr>
              <a:t>Показатели молочной продуктивности коров:</a:t>
            </a:r>
            <a:endParaRPr lang="ru-RU" sz="2600" dirty="0" smtClean="0">
              <a:latin typeface="Times New Roman" pitchFamily="18" charset="0"/>
              <a:cs typeface="Times New Roman" pitchFamily="18" charset="0"/>
            </a:endParaRPr>
          </a:p>
          <a:p>
            <a:r>
              <a:rPr lang="ru-RU" sz="2600" b="1" dirty="0" smtClean="0">
                <a:latin typeface="Times New Roman" pitchFamily="18" charset="0"/>
                <a:cs typeface="Times New Roman" pitchFamily="18" charset="0"/>
              </a:rPr>
              <a:t> </a:t>
            </a:r>
            <a:endParaRPr lang="ru-RU" sz="2600" dirty="0" smtClean="0">
              <a:latin typeface="Times New Roman" pitchFamily="18" charset="0"/>
              <a:cs typeface="Times New Roman" pitchFamily="18" charset="0"/>
            </a:endParaRPr>
          </a:p>
          <a:p>
            <a:r>
              <a:rPr lang="ru-RU" sz="2600" b="1" dirty="0" smtClean="0">
                <a:latin typeface="Times New Roman" pitchFamily="18" charset="0"/>
                <a:cs typeface="Times New Roman" pitchFamily="18" charset="0"/>
              </a:rPr>
              <a:t>1. Количественные: основной показатель – удой. Величину удоя определяют:</a:t>
            </a:r>
            <a:endParaRPr lang="ru-RU" sz="2600" dirty="0" smtClean="0">
              <a:latin typeface="Times New Roman" pitchFamily="18" charset="0"/>
              <a:cs typeface="Times New Roman" pitchFamily="18" charset="0"/>
            </a:endParaRPr>
          </a:p>
          <a:p>
            <a:r>
              <a:rPr lang="ru-RU" sz="2600" dirty="0" smtClean="0">
                <a:latin typeface="Times New Roman" pitchFamily="18" charset="0"/>
                <a:cs typeface="Times New Roman" pitchFamily="18" charset="0"/>
              </a:rPr>
              <a:t>- за 305 суток лактации, кг;</a:t>
            </a:r>
          </a:p>
          <a:p>
            <a:r>
              <a:rPr lang="ru-RU" sz="2600" dirty="0" smtClean="0">
                <a:latin typeface="Times New Roman" pitchFamily="18" charset="0"/>
                <a:cs typeface="Times New Roman" pitchFamily="18" charset="0"/>
              </a:rPr>
              <a:t>- удой за укороченную или удлиненную лактации, кг;</a:t>
            </a:r>
          </a:p>
          <a:p>
            <a:r>
              <a:rPr lang="ru-RU" sz="2600" dirty="0" smtClean="0">
                <a:latin typeface="Times New Roman" pitchFamily="18" charset="0"/>
                <a:cs typeface="Times New Roman" pitchFamily="18" charset="0"/>
              </a:rPr>
              <a:t>- удой за наивысшую лактацию, кг;</a:t>
            </a:r>
          </a:p>
          <a:p>
            <a:r>
              <a:rPr lang="ru-RU" sz="2600" dirty="0" smtClean="0">
                <a:latin typeface="Times New Roman" pitchFamily="18" charset="0"/>
                <a:cs typeface="Times New Roman" pitchFamily="18" charset="0"/>
              </a:rPr>
              <a:t>- пожизненный удой, кг.</a:t>
            </a:r>
          </a:p>
          <a:p>
            <a:r>
              <a:rPr lang="ru-RU" sz="2600" b="1" dirty="0" smtClean="0">
                <a:latin typeface="Times New Roman" pitchFamily="18" charset="0"/>
                <a:cs typeface="Times New Roman" pitchFamily="18" charset="0"/>
              </a:rPr>
              <a:t>2. Качественные: </a:t>
            </a:r>
            <a:r>
              <a:rPr lang="ru-RU" sz="2600" dirty="0" smtClean="0">
                <a:latin typeface="Times New Roman" pitchFamily="18" charset="0"/>
                <a:cs typeface="Times New Roman" pitchFamily="18" charset="0"/>
              </a:rPr>
              <a:t>процентное содержание жира в молоке</a:t>
            </a:r>
            <a:r>
              <a:rPr lang="ru-RU" sz="2600" dirty="0">
                <a:latin typeface="Times New Roman" pitchFamily="18" charset="0"/>
                <a:cs typeface="Times New Roman" pitchFamily="18" charset="0"/>
              </a:rPr>
              <a:t>, </a:t>
            </a:r>
            <a:r>
              <a:rPr lang="ru-RU" sz="2600" dirty="0" smtClean="0">
                <a:latin typeface="Times New Roman" pitchFamily="18" charset="0"/>
                <a:cs typeface="Times New Roman" pitchFamily="18" charset="0"/>
              </a:rPr>
              <a:t>%, процентное содержание белка в </a:t>
            </a:r>
            <a:r>
              <a:rPr lang="ru-RU" sz="2600" dirty="0">
                <a:latin typeface="Times New Roman" pitchFamily="18" charset="0"/>
                <a:cs typeface="Times New Roman" pitchFamily="18" charset="0"/>
              </a:rPr>
              <a:t>молоке </a:t>
            </a:r>
            <a:r>
              <a:rPr lang="ru-RU" sz="2600" smtClean="0">
                <a:latin typeface="Times New Roman" pitchFamily="18" charset="0"/>
                <a:cs typeface="Times New Roman" pitchFamily="18" charset="0"/>
              </a:rPr>
              <a:t>,</a:t>
            </a:r>
            <a:r>
              <a:rPr lang="ru-RU" sz="2600">
                <a:latin typeface="Times New Roman" pitchFamily="18" charset="0"/>
                <a:cs typeface="Times New Roman" pitchFamily="18" charset="0"/>
              </a:rPr>
              <a:t> </a:t>
            </a:r>
            <a:r>
              <a:rPr lang="ru-RU" sz="2600" smtClean="0">
                <a:latin typeface="Times New Roman" pitchFamily="18" charset="0"/>
                <a:cs typeface="Times New Roman" pitchFamily="18" charset="0"/>
              </a:rPr>
              <a:t>%.</a:t>
            </a:r>
            <a:endParaRPr lang="ru-RU" sz="2600" dirty="0" smtClean="0">
              <a:latin typeface="Times New Roman" pitchFamily="18" charset="0"/>
              <a:cs typeface="Times New Roman" pitchFamily="18" charset="0"/>
            </a:endParaRPr>
          </a:p>
          <a:p>
            <a:r>
              <a:rPr lang="ru-RU" sz="2600" dirty="0" smtClean="0">
                <a:latin typeface="Times New Roman" pitchFamily="18" charset="0"/>
                <a:cs typeface="Times New Roman" pitchFamily="18" charset="0"/>
              </a:rPr>
              <a:t>3. </a:t>
            </a:r>
            <a:r>
              <a:rPr lang="ru-RU" sz="2600" b="1" dirty="0" smtClean="0">
                <a:latin typeface="Times New Roman" pitchFamily="18" charset="0"/>
                <a:cs typeface="Times New Roman" pitchFamily="18" charset="0"/>
              </a:rPr>
              <a:t>Экономические </a:t>
            </a:r>
            <a:r>
              <a:rPr lang="ru-RU" sz="2600" dirty="0" smtClean="0">
                <a:latin typeface="Times New Roman" pitchFamily="18" charset="0"/>
                <a:cs typeface="Times New Roman" pitchFamily="18" charset="0"/>
              </a:rPr>
              <a:t>: выход молочного жира кг, выход молочного белка кг, коэффициент молочности кг, затраты корма на 1 кг молока, к.ед.; оплата корма молоком, кг/к.ед.</a:t>
            </a:r>
          </a:p>
          <a:p>
            <a:pPr marL="0" marR="0" lvl="0" indent="180975" algn="just" defTabSz="914400" rtl="0" eaLnBrk="1" fontAlgn="base" latinLnBrk="0" hangingPunct="1">
              <a:lnSpc>
                <a:spcPct val="100000"/>
              </a:lnSpc>
              <a:spcBef>
                <a:spcPct val="0"/>
              </a:spcBef>
              <a:spcAft>
                <a:spcPct val="0"/>
              </a:spcAft>
              <a:buClrTx/>
              <a:buSzTx/>
              <a:buFontTx/>
              <a:buNone/>
              <a:tabLst/>
            </a:pPr>
            <a:endParaRPr kumimoji="0" lang="ru-RU" sz="2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5188459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BFAE65CD-8129-42BD-829A-4CA364A5C893}" type="slidenum">
              <a:rPr lang="ru-RU" smtClean="0"/>
              <a:pPr/>
              <a:t>18</a:t>
            </a:fld>
            <a:endParaRPr lang="ru-RU"/>
          </a:p>
        </p:txBody>
      </p:sp>
      <p:sp>
        <p:nvSpPr>
          <p:cNvPr id="66561" name="Rectangle 1"/>
          <p:cNvSpPr>
            <a:spLocks noChangeArrowheads="1"/>
          </p:cNvSpPr>
          <p:nvPr/>
        </p:nvSpPr>
        <p:spPr bwMode="auto">
          <a:xfrm>
            <a:off x="971600" y="2854575"/>
            <a:ext cx="8172400"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180975" algn="ctr" fontAlgn="base">
              <a:spcBef>
                <a:spcPct val="0"/>
              </a:spcBef>
              <a:spcAft>
                <a:spcPct val="0"/>
              </a:spcAft>
            </a:pPr>
            <a:r>
              <a:rPr lang="ru-RU" sz="2800" b="1" dirty="0" smtClean="0"/>
              <a:t>2. Методы учета молочной продуктивности коров</a:t>
            </a:r>
            <a:endParaRPr lang="ru-RU" sz="2800" dirty="0" smtClean="0"/>
          </a:p>
          <a:p>
            <a:pPr marL="0" marR="0" lvl="0" indent="180975" algn="just" defTabSz="914400" rtl="0" eaLnBrk="1" fontAlgn="base" latinLnBrk="0" hangingPunct="1">
              <a:lnSpc>
                <a:spcPct val="100000"/>
              </a:lnSpc>
              <a:spcBef>
                <a:spcPct val="0"/>
              </a:spcBef>
              <a:spcAft>
                <a:spcPct val="0"/>
              </a:spcAft>
              <a:buClrTx/>
              <a:buSzTx/>
              <a:buFontTx/>
              <a:buNone/>
              <a:tabLst/>
            </a:pPr>
            <a:endParaRPr kumimoji="0" lang="ru-RU" sz="2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4727373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BFAE65CD-8129-42BD-829A-4CA364A5C893}" type="slidenum">
              <a:rPr lang="ru-RU" smtClean="0"/>
              <a:pPr/>
              <a:t>19</a:t>
            </a:fld>
            <a:endParaRPr lang="ru-RU"/>
          </a:p>
        </p:txBody>
      </p:sp>
      <p:sp>
        <p:nvSpPr>
          <p:cNvPr id="65537" name="Rectangle 1"/>
          <p:cNvSpPr>
            <a:spLocks noChangeArrowheads="1"/>
          </p:cNvSpPr>
          <p:nvPr/>
        </p:nvSpPr>
        <p:spPr bwMode="auto">
          <a:xfrm>
            <a:off x="1403648" y="528342"/>
            <a:ext cx="7740352"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ru-RU" sz="2400" b="1" dirty="0" smtClean="0">
                <a:latin typeface="Times New Roman" pitchFamily="18" charset="0"/>
                <a:cs typeface="Times New Roman" pitchFamily="18" charset="0"/>
              </a:rPr>
              <a:t>Учет молочной продуктивности</a:t>
            </a:r>
            <a:r>
              <a:rPr lang="ru-RU" sz="2400" dirty="0" smtClean="0">
                <a:latin typeface="Times New Roman" pitchFamily="18" charset="0"/>
                <a:cs typeface="Times New Roman" pitchFamily="18" charset="0"/>
              </a:rPr>
              <a:t> является важнейшим элементом в общем комплексе мероприятий по оценке продуктивных и племенных качеств коров; он необходим для отбора и подбора животных при спаривании, планомерного ведения племенной работы, оценки наследственных качеств коров и быков-производителей, организации правильного кормления.</a:t>
            </a:r>
          </a:p>
          <a:p>
            <a:pPr indent="180975" algn="just" fontAlgn="base">
              <a:spcBef>
                <a:spcPct val="0"/>
              </a:spcBef>
              <a:spcAft>
                <a:spcPct val="0"/>
              </a:spcAft>
            </a:pPr>
            <a:r>
              <a:rPr lang="ru-RU" sz="2400" dirty="0">
                <a:latin typeface="Times New Roman" panose="02020603050405020304" pitchFamily="18" charset="0"/>
                <a:cs typeface="Times New Roman" panose="02020603050405020304" pitchFamily="18" charset="0"/>
              </a:rPr>
              <a:t>Для того чтобы провести оценку животных по молочной продуктивности, необходимо систематически проводить тщательный и точный учет, который не вызывает никаких сомнений в его достоверности. В настоящее время рекомендуется использовать два метода контроля молочной продуктивности: </a:t>
            </a:r>
            <a:r>
              <a:rPr lang="ru-RU" sz="2400" b="1" dirty="0">
                <a:latin typeface="Times New Roman" pitchFamily="18" charset="0"/>
                <a:cs typeface="Times New Roman" pitchFamily="18" charset="0"/>
              </a:rPr>
              <a:t>метод контрольного доения и метод ежедневного учета надоенного молока</a:t>
            </a:r>
            <a:r>
              <a:rPr lang="ru-RU" sz="2000" b="1" dirty="0">
                <a:latin typeface="Times New Roman" pitchFamily="18" charset="0"/>
                <a:cs typeface="Times New Roman" pitchFamily="18" charset="0"/>
              </a:rPr>
              <a:t>.</a:t>
            </a:r>
            <a:endParaRPr lang="ru-RU" sz="2800" b="1" dirty="0">
              <a:latin typeface="Times New Roman" pitchFamily="18" charset="0"/>
              <a:cs typeface="Times New Roman" pitchFamily="18" charset="0"/>
            </a:endParaRPr>
          </a:p>
          <a:p>
            <a:pPr marL="0" marR="0" lvl="0" indent="180975" algn="just" defTabSz="914400" rtl="0" eaLnBrk="1" fontAlgn="base" latinLnBrk="0" hangingPunct="1">
              <a:lnSpc>
                <a:spcPct val="100000"/>
              </a:lnSpc>
              <a:spcBef>
                <a:spcPct val="0"/>
              </a:spcBef>
              <a:spcAft>
                <a:spcPct val="0"/>
              </a:spcAft>
              <a:buClrTx/>
              <a:buSzTx/>
              <a:buFontTx/>
              <a:buNone/>
              <a:tabLst/>
            </a:pPr>
            <a:endParaRPr kumimoji="0" lang="ru-RU" sz="3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906214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BFAE65CD-8129-42BD-829A-4CA364A5C893}" type="slidenum">
              <a:rPr lang="ru-RU" smtClean="0"/>
              <a:pPr/>
              <a:t>2</a:t>
            </a:fld>
            <a:endParaRPr lang="ru-RU" dirty="0"/>
          </a:p>
        </p:txBody>
      </p:sp>
      <p:sp>
        <p:nvSpPr>
          <p:cNvPr id="5" name="Прямоугольник 4"/>
          <p:cNvSpPr/>
          <p:nvPr/>
        </p:nvSpPr>
        <p:spPr>
          <a:xfrm>
            <a:off x="1115616" y="476672"/>
            <a:ext cx="7344816" cy="3539430"/>
          </a:xfrm>
          <a:prstGeom prst="rect">
            <a:avLst/>
          </a:prstGeom>
        </p:spPr>
        <p:txBody>
          <a:bodyPr wrap="square">
            <a:spAutoFit/>
          </a:bodyPr>
          <a:lstStyle/>
          <a:p>
            <a:pPr marL="228600" lvl="0" indent="180340" algn="ctr"/>
            <a:r>
              <a:rPr lang="ru-RU" sz="2800" b="1" dirty="0" smtClean="0">
                <a:solidFill>
                  <a:prstClr val="black"/>
                </a:solidFill>
                <a:latin typeface="Times New Roman"/>
                <a:ea typeface="Times New Roman"/>
              </a:rPr>
              <a:t>План лекции</a:t>
            </a:r>
            <a:endParaRPr lang="ru-RU" sz="2800" dirty="0" smtClean="0">
              <a:solidFill>
                <a:prstClr val="black"/>
              </a:solidFill>
              <a:latin typeface="Times New Roman"/>
              <a:ea typeface="Times New Roman"/>
            </a:endParaRPr>
          </a:p>
          <a:p>
            <a:pPr marL="228600" lvl="0" indent="180340"/>
            <a:r>
              <a:rPr lang="ru-RU" sz="2800" b="1" dirty="0" smtClean="0">
                <a:solidFill>
                  <a:prstClr val="black"/>
                </a:solidFill>
                <a:latin typeface="Times New Roman"/>
                <a:ea typeface="Times New Roman"/>
              </a:rPr>
              <a:t> </a:t>
            </a:r>
            <a:endParaRPr lang="ru-RU" sz="2800" dirty="0" smtClean="0">
              <a:solidFill>
                <a:prstClr val="black"/>
              </a:solidFill>
              <a:latin typeface="Times New Roman"/>
              <a:ea typeface="Times New Roman"/>
            </a:endParaRPr>
          </a:p>
          <a:p>
            <a:pPr marL="342900" indent="-342900" algn="just"/>
            <a:r>
              <a:rPr lang="ru-RU" sz="2800" b="1" dirty="0" smtClean="0">
                <a:solidFill>
                  <a:prstClr val="black"/>
                </a:solidFill>
                <a:latin typeface="Times New Roman" pitchFamily="18" charset="0"/>
                <a:ea typeface="Times New Roman"/>
                <a:cs typeface="Times New Roman" pitchFamily="18" charset="0"/>
              </a:rPr>
              <a:t>1</a:t>
            </a:r>
            <a:r>
              <a:rPr lang="ru-RU" sz="2800" b="1" i="1" dirty="0" smtClean="0">
                <a:solidFill>
                  <a:prstClr val="black"/>
                </a:solidFill>
                <a:latin typeface="Times New Roman" pitchFamily="18" charset="0"/>
                <a:ea typeface="Times New Roman"/>
                <a:cs typeface="Times New Roman" pitchFamily="18" charset="0"/>
              </a:rPr>
              <a:t>.</a:t>
            </a:r>
            <a:r>
              <a:rPr lang="ru-RU" sz="2800" b="1" dirty="0" smtClean="0">
                <a:latin typeface="Times New Roman" pitchFamily="18" charset="0"/>
                <a:cs typeface="Times New Roman" pitchFamily="18" charset="0"/>
              </a:rPr>
              <a:t>Молочная продуктивность коров, показатели молочной продуктивности.</a:t>
            </a:r>
            <a:r>
              <a:rPr lang="ru-RU" sz="2800" b="1" dirty="0" smtClean="0">
                <a:solidFill>
                  <a:prstClr val="black"/>
                </a:solidFill>
                <a:latin typeface="Times New Roman" pitchFamily="18" charset="0"/>
                <a:ea typeface="Times New Roman"/>
                <a:cs typeface="Times New Roman" pitchFamily="18" charset="0"/>
              </a:rPr>
              <a:t> </a:t>
            </a:r>
          </a:p>
          <a:p>
            <a:pPr marL="342900" lvl="0" indent="-342900" algn="just"/>
            <a:r>
              <a:rPr lang="ru-RU" sz="2800" b="1" dirty="0" smtClean="0">
                <a:solidFill>
                  <a:prstClr val="black"/>
                </a:solidFill>
                <a:latin typeface="Times New Roman" pitchFamily="18" charset="0"/>
                <a:ea typeface="Times New Roman"/>
                <a:cs typeface="Times New Roman" pitchFamily="18" charset="0"/>
              </a:rPr>
              <a:t>2. </a:t>
            </a:r>
            <a:r>
              <a:rPr lang="ru-RU" sz="2800" b="1" dirty="0" smtClean="0">
                <a:latin typeface="Times New Roman" pitchFamily="18" charset="0"/>
                <a:cs typeface="Times New Roman" pitchFamily="18" charset="0"/>
              </a:rPr>
              <a:t>Методы учета молочной продуктивности коров.</a:t>
            </a:r>
            <a:endParaRPr lang="ru-RU" sz="2800" b="1" i="1" dirty="0" smtClean="0">
              <a:solidFill>
                <a:prstClr val="black"/>
              </a:solidFill>
              <a:latin typeface="Times New Roman" pitchFamily="18" charset="0"/>
              <a:ea typeface="Times New Roman"/>
              <a:cs typeface="Times New Roman" pitchFamily="18" charset="0"/>
            </a:endParaRPr>
          </a:p>
          <a:p>
            <a:r>
              <a:rPr lang="ru-RU" sz="2800" b="1" i="1" dirty="0" smtClean="0">
                <a:solidFill>
                  <a:prstClr val="black"/>
                </a:solidFill>
                <a:latin typeface="Times New Roman" pitchFamily="18" charset="0"/>
                <a:ea typeface="Times New Roman"/>
                <a:cs typeface="Times New Roman" pitchFamily="18" charset="0"/>
              </a:rPr>
              <a:t>3. </a:t>
            </a:r>
            <a:r>
              <a:rPr lang="ru-RU" sz="2800" b="1" dirty="0" smtClean="0">
                <a:latin typeface="Times New Roman" pitchFamily="18" charset="0"/>
                <a:cs typeface="Times New Roman" pitchFamily="18" charset="0"/>
              </a:rPr>
              <a:t>Факторы, влияющие на молочную продуктивность коров.</a:t>
            </a:r>
            <a:endParaRPr lang="ru-RU" sz="2800" b="1" i="1" dirty="0" smtClean="0">
              <a:solidFill>
                <a:prstClr val="black"/>
              </a:solidFill>
              <a:latin typeface="Times New Roman" pitchFamily="18" charset="0"/>
              <a:ea typeface="Times New Roman"/>
              <a:cs typeface="Times New Roman" pitchFamily="18" charset="0"/>
            </a:endParaRPr>
          </a:p>
        </p:txBody>
      </p:sp>
    </p:spTree>
    <p:extLst>
      <p:ext uri="{BB962C8B-B14F-4D97-AF65-F5344CB8AC3E}">
        <p14:creationId xmlns:p14="http://schemas.microsoft.com/office/powerpoint/2010/main" val="21263167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BFAE65CD-8129-42BD-829A-4CA364A5C893}" type="slidenum">
              <a:rPr lang="ru-RU" smtClean="0"/>
              <a:pPr/>
              <a:t>20</a:t>
            </a:fld>
            <a:endParaRPr lang="ru-RU"/>
          </a:p>
        </p:txBody>
      </p:sp>
      <p:sp>
        <p:nvSpPr>
          <p:cNvPr id="64513" name="Rectangle 1"/>
          <p:cNvSpPr>
            <a:spLocks noChangeArrowheads="1"/>
          </p:cNvSpPr>
          <p:nvPr/>
        </p:nvSpPr>
        <p:spPr bwMode="auto">
          <a:xfrm>
            <a:off x="1043608" y="187517"/>
            <a:ext cx="8100392"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kumimoji="0" lang="ru-RU"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В товарных хозяйствах контрольное доения</a:t>
            </a:r>
            <a:r>
              <a:rPr kumimoji="0" lang="ru-RU" sz="2400"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проводят один раз в месяц. Количество молока в день контроля определяют суммированием разовых удоев. Полученная сумма разовых удоев умножают на количество дней в месяце. Например</a:t>
            </a:r>
            <a:r>
              <a:rPr lang="ru-RU" sz="2400" dirty="0" smtClean="0">
                <a:latin typeface="Times New Roman" pitchFamily="18" charset="0"/>
                <a:cs typeface="Times New Roman" pitchFamily="18" charset="0"/>
              </a:rPr>
              <a:t>,</a:t>
            </a:r>
            <a:r>
              <a:rPr kumimoji="0" lang="ru-RU" sz="2400"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суточный удой белорусской черно-пестрой коровы составил 25 кг. </a:t>
            </a:r>
            <a:r>
              <a:rPr lang="ru-RU" sz="2400" dirty="0">
                <a:latin typeface="Times New Roman" panose="02020603050405020304" pitchFamily="18" charset="0"/>
                <a:cs typeface="Times New Roman" panose="02020603050405020304" pitchFamily="18" charset="0"/>
              </a:rPr>
              <a:t>м</a:t>
            </a:r>
            <a:r>
              <a:rPr kumimoji="0" lang="ru-RU" sz="2400"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олока.</a:t>
            </a:r>
            <a:r>
              <a:rPr lang="ru-RU" sz="2400" dirty="0" smtClean="0">
                <a:latin typeface="Times New Roman" panose="02020603050405020304" pitchFamily="18" charset="0"/>
                <a:cs typeface="Times New Roman" panose="02020603050405020304" pitchFamily="18" charset="0"/>
              </a:rPr>
              <a:t> Определить удой коровы </a:t>
            </a:r>
            <a:r>
              <a:rPr lang="ru-RU" sz="2400" smtClean="0">
                <a:latin typeface="Times New Roman" panose="02020603050405020304" pitchFamily="18" charset="0"/>
                <a:cs typeface="Times New Roman" panose="02020603050405020304" pitchFamily="18" charset="0"/>
              </a:rPr>
              <a:t>за месяц</a:t>
            </a:r>
            <a:r>
              <a:rPr lang="ru-RU" sz="2400" dirty="0" smtClean="0">
                <a:latin typeface="Times New Roman" panose="02020603050405020304" pitchFamily="18" charset="0"/>
                <a:cs typeface="Times New Roman" panose="02020603050405020304" pitchFamily="18" charset="0"/>
              </a:rPr>
              <a:t>.</a:t>
            </a:r>
            <a:endParaRPr kumimoji="0" lang="ru-RU" sz="2400"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endParaRPr>
          </a:p>
          <a:p>
            <a:pPr algn="just"/>
            <a:r>
              <a:rPr lang="ru-RU" sz="2800" b="1" dirty="0" smtClean="0">
                <a:latin typeface="Times New Roman" panose="02020603050405020304" pitchFamily="18" charset="0"/>
                <a:cs typeface="Times New Roman" panose="02020603050405020304" pitchFamily="18" charset="0"/>
              </a:rPr>
              <a:t>Удой за месяц=25×30=750 кг. молока.</a:t>
            </a:r>
          </a:p>
          <a:p>
            <a:pPr algn="just"/>
            <a:r>
              <a:rPr kumimoji="0" lang="ru-RU"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В племенных категориях хозяйств контрольные дойки проводят три раза в месяц</a:t>
            </a:r>
            <a:r>
              <a:rPr lang="ru-RU" sz="2400" dirty="0" smtClean="0">
                <a:latin typeface="Times New Roman" pitchFamily="18" charset="0"/>
                <a:cs typeface="Times New Roman" pitchFamily="18" charset="0"/>
              </a:rPr>
              <a:t>, обычно 5,15,25 числа каждого месяца.</a:t>
            </a:r>
            <a:r>
              <a:rPr lang="ru-RU" sz="2400" dirty="0">
                <a:latin typeface="Times New Roman" panose="02020603050405020304" pitchFamily="18" charset="0"/>
                <a:cs typeface="Times New Roman" panose="02020603050405020304" pitchFamily="18" charset="0"/>
              </a:rPr>
              <a:t> </a:t>
            </a:r>
            <a:r>
              <a:rPr lang="ru-RU" sz="2400" dirty="0" smtClean="0">
                <a:latin typeface="Times New Roman" panose="02020603050405020304" pitchFamily="18" charset="0"/>
                <a:cs typeface="Times New Roman" panose="02020603050405020304" pitchFamily="18" charset="0"/>
              </a:rPr>
              <a:t>Например</a:t>
            </a:r>
            <a:r>
              <a:rPr lang="ru-RU" sz="2400" dirty="0">
                <a:latin typeface="Times New Roman" pitchFamily="18" charset="0"/>
                <a:cs typeface="Times New Roman" pitchFamily="18" charset="0"/>
              </a:rPr>
              <a:t>,</a:t>
            </a:r>
            <a:r>
              <a:rPr lang="ru-RU" sz="2400" dirty="0" smtClean="0">
                <a:latin typeface="Times New Roman" panose="02020603050405020304" pitchFamily="18" charset="0"/>
                <a:cs typeface="Times New Roman" panose="02020603050405020304" pitchFamily="18" charset="0"/>
              </a:rPr>
              <a:t> контрольное доения коровы белорусской </a:t>
            </a:r>
            <a:r>
              <a:rPr lang="ru-RU" sz="2400" dirty="0">
                <a:latin typeface="Times New Roman" panose="02020603050405020304" pitchFamily="18" charset="0"/>
                <a:cs typeface="Times New Roman" panose="02020603050405020304" pitchFamily="18" charset="0"/>
              </a:rPr>
              <a:t>черно-пестрой </a:t>
            </a:r>
            <a:r>
              <a:rPr lang="ru-RU" sz="2400" dirty="0" smtClean="0">
                <a:latin typeface="Times New Roman" panose="02020603050405020304" pitchFamily="18" charset="0"/>
                <a:cs typeface="Times New Roman" panose="02020603050405020304" pitchFamily="18" charset="0"/>
              </a:rPr>
              <a:t>породы  были проведены 5, 15 и 25 октября. При этом суточный удой в контрольные дни составлял соответственно 24,27 и 25 кг молока. Определить удой коровы за октябрь месяц.</a:t>
            </a:r>
            <a:endParaRPr lang="ru-RU" sz="2400" dirty="0">
              <a:latin typeface="Times New Roman" panose="02020603050405020304" pitchFamily="18" charset="0"/>
              <a:cs typeface="Times New Roman" panose="02020603050405020304" pitchFamily="18" charset="0"/>
            </a:endParaRPr>
          </a:p>
          <a:p>
            <a:pPr algn="just"/>
            <a:r>
              <a:rPr lang="ru-RU" sz="2800" b="1" dirty="0">
                <a:latin typeface="Times New Roman" panose="02020603050405020304" pitchFamily="18" charset="0"/>
                <a:cs typeface="Times New Roman" panose="02020603050405020304" pitchFamily="18" charset="0"/>
              </a:rPr>
              <a:t>Удой за </a:t>
            </a:r>
            <a:r>
              <a:rPr lang="ru-RU" sz="2800" b="1" dirty="0" smtClean="0">
                <a:latin typeface="Times New Roman" panose="02020603050405020304" pitchFamily="18" charset="0"/>
                <a:cs typeface="Times New Roman" panose="02020603050405020304" pitchFamily="18" charset="0"/>
              </a:rPr>
              <a:t>месяц=</a:t>
            </a:r>
            <a:r>
              <a:rPr lang="ru-RU" b="1" dirty="0"/>
              <a:t> </a:t>
            </a:r>
            <a:r>
              <a:rPr lang="ru-RU" sz="2800" b="1" dirty="0"/>
              <a:t>( </a:t>
            </a:r>
            <a:r>
              <a:rPr lang="ru-RU" sz="2800" b="1" dirty="0" smtClean="0">
                <a:latin typeface="Times New Roman" panose="02020603050405020304" pitchFamily="18" charset="0"/>
                <a:cs typeface="Times New Roman" panose="02020603050405020304" pitchFamily="18" charset="0"/>
              </a:rPr>
              <a:t>24+27</a:t>
            </a:r>
            <a:r>
              <a:rPr lang="ru-RU" sz="2400" b="1" dirty="0" smtClean="0">
                <a:latin typeface="Times New Roman" panose="02020603050405020304" pitchFamily="18" charset="0"/>
                <a:cs typeface="Times New Roman" panose="02020603050405020304" pitchFamily="18" charset="0"/>
              </a:rPr>
              <a:t>+</a:t>
            </a:r>
            <a:r>
              <a:rPr lang="ru-RU" sz="2800" b="1" dirty="0" smtClean="0">
                <a:latin typeface="Times New Roman" panose="02020603050405020304" pitchFamily="18" charset="0"/>
                <a:cs typeface="Times New Roman" panose="02020603050405020304" pitchFamily="18" charset="0"/>
              </a:rPr>
              <a:t>25</a:t>
            </a:r>
            <a:r>
              <a:rPr lang="ru-RU" b="1" dirty="0" smtClean="0"/>
              <a:t> </a:t>
            </a:r>
            <a:r>
              <a:rPr lang="ru-RU" sz="2800" b="1" dirty="0" smtClean="0"/>
              <a:t>)</a:t>
            </a:r>
            <a:r>
              <a:rPr lang="ru-RU" sz="2800" b="1" dirty="0">
                <a:latin typeface="Times New Roman" panose="02020603050405020304" pitchFamily="18" charset="0"/>
                <a:cs typeface="Times New Roman" panose="02020603050405020304" pitchFamily="18" charset="0"/>
              </a:rPr>
              <a:t> </a:t>
            </a:r>
            <a:r>
              <a:rPr lang="ru-RU" sz="2800" b="1" dirty="0" smtClean="0">
                <a:latin typeface="Times New Roman" panose="02020603050405020304" pitchFamily="18" charset="0"/>
                <a:cs typeface="Times New Roman" panose="02020603050405020304" pitchFamily="18" charset="0"/>
              </a:rPr>
              <a:t>×10</a:t>
            </a:r>
            <a:r>
              <a:rPr lang="ru-RU" sz="2800" b="1" dirty="0" smtClean="0"/>
              <a:t> </a:t>
            </a:r>
            <a:r>
              <a:rPr lang="ru-RU" sz="2800" b="1" dirty="0" smtClean="0">
                <a:latin typeface="Times New Roman" panose="02020603050405020304" pitchFamily="18" charset="0"/>
                <a:cs typeface="Times New Roman" panose="02020603050405020304" pitchFamily="18" charset="0"/>
              </a:rPr>
              <a:t>=760 </a:t>
            </a:r>
            <a:r>
              <a:rPr lang="ru-RU" sz="2800" b="1" dirty="0">
                <a:latin typeface="Times New Roman" panose="02020603050405020304" pitchFamily="18" charset="0"/>
                <a:cs typeface="Times New Roman" panose="02020603050405020304" pitchFamily="18" charset="0"/>
              </a:rPr>
              <a:t>кг. молока.</a:t>
            </a:r>
          </a:p>
          <a:p>
            <a:pPr algn="just"/>
            <a:endParaRPr kumimoji="0" lang="ru-RU"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82242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fld id="{BFAE65CD-8129-42BD-829A-4CA364A5C893}" type="slidenum">
              <a:rPr lang="ru-RU" smtClean="0"/>
              <a:pPr/>
              <a:t>21</a:t>
            </a:fld>
            <a:endParaRPr lang="ru-RU"/>
          </a:p>
        </p:txBody>
      </p:sp>
      <p:sp>
        <p:nvSpPr>
          <p:cNvPr id="63489" name="Rectangle 1"/>
          <p:cNvSpPr>
            <a:spLocks noChangeArrowheads="1"/>
          </p:cNvSpPr>
          <p:nvPr/>
        </p:nvSpPr>
        <p:spPr bwMode="auto">
          <a:xfrm>
            <a:off x="1043608" y="207071"/>
            <a:ext cx="8100392" cy="569386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182563" algn="just" fontAlgn="base">
              <a:spcBef>
                <a:spcPct val="0"/>
              </a:spcBef>
              <a:spcAft>
                <a:spcPct val="0"/>
              </a:spcAft>
            </a:pPr>
            <a:r>
              <a:rPr kumimoji="0" lang="ru-RU" sz="2800" b="1" i="0" u="none" strike="noStrike" cap="none" normalizeH="0" baseline="0" dirty="0" smtClean="0">
                <a:ln>
                  <a:noFill/>
                </a:ln>
                <a:solidFill>
                  <a:schemeClr val="tx1"/>
                </a:solidFill>
                <a:effectLst/>
                <a:latin typeface="Times New Roman" pitchFamily="18" charset="0"/>
                <a:cs typeface="Times New Roman" pitchFamily="18" charset="0"/>
              </a:rPr>
              <a:t>Ежедневный учет. </a:t>
            </a:r>
            <a:r>
              <a:rPr lang="ru-RU" sz="2800" dirty="0" smtClean="0">
                <a:latin typeface="Times New Roman" pitchFamily="18" charset="0"/>
                <a:cs typeface="Times New Roman" pitchFamily="18" charset="0"/>
              </a:rPr>
              <a:t>Величину удоя коровы за месяц определяют ежедневно в соответствии с периодичностью доения, принятой в хозяйстве. Этот метод является точным фактический удой, но трудоемким. Применяют его для учета молочной продуктивности быкопроизводящих коров, высокопродуктивных коров, коров-рекордисток в племенных заводах и других племенных предприятиях.</a:t>
            </a:r>
          </a:p>
          <a:p>
            <a:pPr lvl="0" indent="182563" algn="just" fontAlgn="base">
              <a:spcBef>
                <a:spcPct val="0"/>
              </a:spcBef>
              <a:spcAft>
                <a:spcPct val="0"/>
              </a:spcAft>
            </a:pPr>
            <a:r>
              <a:rPr kumimoji="0" lang="ru-RU" sz="2800" b="0" i="0" u="none" strike="noStrike" cap="none" normalizeH="0" baseline="0" dirty="0" smtClean="0">
                <a:ln>
                  <a:noFill/>
                </a:ln>
                <a:solidFill>
                  <a:schemeClr val="tx1"/>
                </a:solidFill>
                <a:effectLst/>
                <a:latin typeface="Times New Roman" pitchFamily="18" charset="0"/>
                <a:cs typeface="Times New Roman" pitchFamily="18" charset="0"/>
              </a:rPr>
              <a:t>При</a:t>
            </a:r>
            <a:r>
              <a:rPr kumimoji="0" lang="ru-RU" sz="2800" b="0" i="0" u="none" strike="noStrike" cap="none" normalizeH="0" dirty="0" smtClean="0">
                <a:ln>
                  <a:noFill/>
                </a:ln>
                <a:solidFill>
                  <a:schemeClr val="tx1"/>
                </a:solidFill>
                <a:effectLst/>
                <a:latin typeface="Times New Roman" pitchFamily="18" charset="0"/>
                <a:cs typeface="Times New Roman" pitchFamily="18" charset="0"/>
              </a:rPr>
              <a:t> доении на доильных установках типа Елочка</a:t>
            </a:r>
            <a:r>
              <a:rPr lang="ru-RU" sz="2800" dirty="0" smtClean="0">
                <a:latin typeface="Times New Roman" panose="02020603050405020304" pitchFamily="18" charset="0"/>
                <a:cs typeface="Times New Roman" panose="02020603050405020304" pitchFamily="18" charset="0"/>
              </a:rPr>
              <a:t>, </a:t>
            </a:r>
            <a:r>
              <a:rPr lang="ru-RU" sz="2800" dirty="0" err="1" smtClean="0">
                <a:latin typeface="Times New Roman" panose="02020603050405020304" pitchFamily="18" charset="0"/>
                <a:cs typeface="Times New Roman" panose="02020603050405020304" pitchFamily="18" charset="0"/>
              </a:rPr>
              <a:t>Паралель</a:t>
            </a:r>
            <a:r>
              <a:rPr lang="ru-RU" sz="2800" dirty="0" smtClean="0">
                <a:latin typeface="Times New Roman" panose="02020603050405020304" pitchFamily="18" charset="0"/>
                <a:cs typeface="Times New Roman" panose="02020603050405020304" pitchFamily="18" charset="0"/>
              </a:rPr>
              <a:t>, Карусель и Робот Лели Астронавт и других ведется ежедневный компьютерный учет удоя независимо от категории предприятий.</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9426504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fld id="{BFAE65CD-8129-42BD-829A-4CA364A5C893}" type="slidenum">
              <a:rPr lang="ru-RU" smtClean="0"/>
              <a:pPr/>
              <a:t>22</a:t>
            </a:fld>
            <a:endParaRPr lang="ru-RU"/>
          </a:p>
        </p:txBody>
      </p:sp>
      <p:sp>
        <p:nvSpPr>
          <p:cNvPr id="63489" name="Rectangle 1"/>
          <p:cNvSpPr>
            <a:spLocks noChangeArrowheads="1"/>
          </p:cNvSpPr>
          <p:nvPr/>
        </p:nvSpPr>
        <p:spPr bwMode="auto">
          <a:xfrm>
            <a:off x="1043608" y="284017"/>
            <a:ext cx="8100392" cy="553997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2563" algn="just" defTabSz="914400" rtl="0" eaLnBrk="1" fontAlgn="base" latinLnBrk="0" hangingPunct="1">
              <a:lnSpc>
                <a:spcPct val="100000"/>
              </a:lnSpc>
              <a:spcBef>
                <a:spcPct val="0"/>
              </a:spcBef>
              <a:spcAft>
                <a:spcPct val="0"/>
              </a:spcAft>
              <a:buClrTx/>
              <a:buSzTx/>
              <a:buFontTx/>
              <a:buNone/>
              <a:tabLst/>
            </a:pPr>
            <a:r>
              <a:rPr kumimoji="0" lang="ru-RU" sz="2400" b="0" i="0" u="none" strike="noStrike" cap="none" normalizeH="0" baseline="0" dirty="0" smtClean="0">
                <a:ln>
                  <a:noFill/>
                </a:ln>
                <a:solidFill>
                  <a:schemeClr val="tx1"/>
                </a:solidFill>
                <a:effectLst/>
                <a:latin typeface="Times New Roman" panose="02020603050405020304" pitchFamily="18" charset="0"/>
                <a:cs typeface="Times New Roman" pitchFamily="18" charset="0"/>
              </a:rPr>
              <a:t>В день проведения контрольных доений отбирают пробы для определения в них массовой доли жира и белка. </a:t>
            </a:r>
            <a:r>
              <a:rPr lang="ru-RU" sz="2400" dirty="0" smtClean="0">
                <a:latin typeface="Times New Roman" pitchFamily="18" charset="0"/>
                <a:cs typeface="Times New Roman" pitchFamily="18" charset="0"/>
              </a:rPr>
              <a:t>При этом пробы молока для определения массовой доли жира и белка от каждой коровы стада рекомендуется брать не реже одного раза в месяц.</a:t>
            </a:r>
          </a:p>
          <a:p>
            <a:pPr lvl="0" indent="182563" algn="just" fontAlgn="base">
              <a:spcBef>
                <a:spcPct val="0"/>
              </a:spcBef>
              <a:spcAft>
                <a:spcPct val="0"/>
              </a:spcAft>
            </a:pPr>
            <a:r>
              <a:rPr kumimoji="0" lang="ru-RU" sz="2400" b="0" i="0" u="none" strike="noStrike" cap="none" normalizeH="0" baseline="0" dirty="0" smtClean="0">
                <a:ln>
                  <a:noFill/>
                </a:ln>
                <a:solidFill>
                  <a:schemeClr val="tx1"/>
                </a:solidFill>
                <a:effectLst/>
                <a:latin typeface="Times New Roman" pitchFamily="18" charset="0"/>
                <a:cs typeface="Times New Roman" pitchFamily="18" charset="0"/>
              </a:rPr>
              <a:t>Сведения</a:t>
            </a:r>
            <a:r>
              <a:rPr kumimoji="0" lang="ru-RU" sz="2400" b="0" i="0" u="none" strike="noStrike" cap="none" normalizeH="0" dirty="0" smtClean="0">
                <a:ln>
                  <a:noFill/>
                </a:ln>
                <a:solidFill>
                  <a:schemeClr val="tx1"/>
                </a:solidFill>
                <a:effectLst/>
                <a:latin typeface="Times New Roman" pitchFamily="18" charset="0"/>
                <a:cs typeface="Times New Roman" pitchFamily="18" charset="0"/>
              </a:rPr>
              <a:t> о молочной продуктивности из акта контрольной дойки </a:t>
            </a:r>
            <a:r>
              <a:rPr lang="ru-RU" sz="2400" b="1" dirty="0" smtClean="0">
                <a:latin typeface="Times New Roman" panose="02020603050405020304" pitchFamily="18" charset="0"/>
                <a:cs typeface="Times New Roman" panose="02020603050405020304" pitchFamily="18" charset="0"/>
              </a:rPr>
              <a:t>(форма №4  мол.</a:t>
            </a:r>
            <a:r>
              <a:rPr lang="ru-RU" sz="2400" b="1" dirty="0">
                <a:latin typeface="Times New Roman" panose="02020603050405020304" pitchFamily="18" charset="0"/>
                <a:cs typeface="Times New Roman" panose="02020603050405020304" pitchFamily="18" charset="0"/>
              </a:rPr>
              <a:t> </a:t>
            </a:r>
            <a:r>
              <a:rPr lang="ru-RU" sz="2400" b="1" dirty="0" smtClean="0">
                <a:latin typeface="Times New Roman" panose="02020603050405020304" pitchFamily="18" charset="0"/>
                <a:cs typeface="Times New Roman" panose="02020603050405020304" pitchFamily="18" charset="0"/>
              </a:rPr>
              <a:t>) </a:t>
            </a:r>
            <a:r>
              <a:rPr lang="ru-RU" sz="2400" dirty="0" smtClean="0">
                <a:latin typeface="Times New Roman" panose="02020603050405020304" pitchFamily="18" charset="0"/>
                <a:cs typeface="Times New Roman" panose="02020603050405020304" pitchFamily="18" charset="0"/>
              </a:rPr>
              <a:t>переносятся в журнал контрольных удоев </a:t>
            </a:r>
            <a:r>
              <a:rPr lang="ru-RU" sz="2400" b="1" dirty="0">
                <a:latin typeface="Times New Roman" panose="02020603050405020304" pitchFamily="18" charset="0"/>
                <a:cs typeface="Times New Roman" panose="02020603050405020304" pitchFamily="18" charset="0"/>
              </a:rPr>
              <a:t>(форма </a:t>
            </a:r>
            <a:r>
              <a:rPr lang="ru-RU" sz="2400" b="1" dirty="0" smtClean="0">
                <a:latin typeface="Times New Roman" panose="02020603050405020304" pitchFamily="18" charset="0"/>
                <a:cs typeface="Times New Roman" panose="02020603050405020304" pitchFamily="18" charset="0"/>
              </a:rPr>
              <a:t>№3  </a:t>
            </a:r>
            <a:r>
              <a:rPr lang="ru-RU" sz="2400" b="1" dirty="0">
                <a:latin typeface="Times New Roman" panose="02020603050405020304" pitchFamily="18" charset="0"/>
                <a:cs typeface="Times New Roman" panose="02020603050405020304" pitchFamily="18" charset="0"/>
              </a:rPr>
              <a:t>мол. </a:t>
            </a:r>
            <a:r>
              <a:rPr lang="ru-RU" sz="2400" dirty="0" smtClean="0">
                <a:latin typeface="Times New Roman" panose="02020603050405020304" pitchFamily="18" charset="0"/>
                <a:cs typeface="Times New Roman" panose="02020603050405020304" pitchFamily="18" charset="0"/>
              </a:rPr>
              <a:t>) и в карточку племенной </a:t>
            </a:r>
            <a:r>
              <a:rPr lang="ru-RU" sz="2400" b="1" dirty="0">
                <a:latin typeface="Times New Roman" panose="02020603050405020304" pitchFamily="18" charset="0"/>
                <a:cs typeface="Times New Roman" panose="02020603050405020304" pitchFamily="18" charset="0"/>
              </a:rPr>
              <a:t>(форма </a:t>
            </a:r>
            <a:r>
              <a:rPr lang="ru-RU" sz="2400" b="1" dirty="0" smtClean="0">
                <a:latin typeface="Times New Roman" panose="02020603050405020304" pitchFamily="18" charset="0"/>
                <a:cs typeface="Times New Roman" panose="02020603050405020304" pitchFamily="18" charset="0"/>
              </a:rPr>
              <a:t>№2  </a:t>
            </a:r>
            <a:r>
              <a:rPr lang="ru-RU" sz="2400" b="1" dirty="0">
                <a:latin typeface="Times New Roman" panose="02020603050405020304" pitchFamily="18" charset="0"/>
                <a:cs typeface="Times New Roman" panose="02020603050405020304" pitchFamily="18" charset="0"/>
              </a:rPr>
              <a:t>мол. </a:t>
            </a:r>
            <a:r>
              <a:rPr lang="ru-RU" sz="2400" b="1" dirty="0" smtClean="0">
                <a:latin typeface="Times New Roman" panose="02020603050405020304" pitchFamily="18" charset="0"/>
                <a:cs typeface="Times New Roman" panose="02020603050405020304" pitchFamily="18" charset="0"/>
              </a:rPr>
              <a:t>). </a:t>
            </a:r>
            <a:r>
              <a:rPr lang="ru-RU" sz="2400" dirty="0" smtClean="0">
                <a:latin typeface="Times New Roman" pitchFamily="18" charset="0"/>
                <a:cs typeface="Times New Roman" pitchFamily="18" charset="0"/>
              </a:rPr>
              <a:t>Погрешность в величине удоя, определенного на основании контрольных доений, составляет до 6%.</a:t>
            </a:r>
          </a:p>
          <a:p>
            <a:pPr lvl="0" indent="182563" algn="just" fontAlgn="base">
              <a:spcBef>
                <a:spcPct val="0"/>
              </a:spcBef>
              <a:spcAft>
                <a:spcPct val="0"/>
              </a:spcAft>
            </a:pPr>
            <a:r>
              <a:rPr lang="ru-RU" sz="2400" b="1" dirty="0" smtClean="0">
                <a:latin typeface="Times New Roman" panose="02020603050405020304" pitchFamily="18" charset="0"/>
                <a:cs typeface="Times New Roman" panose="02020603050405020304" pitchFamily="18" charset="0"/>
              </a:rPr>
              <a:t>Сумма месячных удоев дает удой за лактацию</a:t>
            </a:r>
            <a:r>
              <a:rPr lang="ru-RU" sz="2400" dirty="0" smtClean="0">
                <a:latin typeface="Times New Roman" pitchFamily="18" charset="0"/>
                <a:cs typeface="Times New Roman" pitchFamily="18" charset="0"/>
              </a:rPr>
              <a:t>, </a:t>
            </a:r>
            <a:r>
              <a:rPr lang="ru-RU" sz="2400" b="1" dirty="0" smtClean="0">
                <a:latin typeface="Times New Roman" pitchFamily="18" charset="0"/>
                <a:cs typeface="Times New Roman" pitchFamily="18" charset="0"/>
              </a:rPr>
              <a:t>а сумма удоев по учтенных лактациям определяет пожизненный удой коровы</a:t>
            </a:r>
            <a:r>
              <a:rPr lang="ru-RU" sz="2400" dirty="0" smtClean="0">
                <a:latin typeface="Times New Roman" pitchFamily="18" charset="0"/>
                <a:cs typeface="Times New Roman" pitchFamily="18" charset="0"/>
              </a:rPr>
              <a:t>.</a:t>
            </a:r>
            <a:endParaRPr lang="ru-RU" sz="2400" b="1" dirty="0" smtClean="0">
              <a:latin typeface="Times New Roman" panose="02020603050405020304" pitchFamily="18" charset="0"/>
              <a:cs typeface="Times New Roman" panose="02020603050405020304" pitchFamily="18" charset="0"/>
            </a:endParaRPr>
          </a:p>
          <a:p>
            <a:pPr lvl="0" indent="182563" algn="ctr" fontAlgn="base">
              <a:spcBef>
                <a:spcPct val="0"/>
              </a:spcBef>
              <a:spcAft>
                <a:spcPct val="0"/>
              </a:spcAft>
            </a:pPr>
            <a:endParaRPr kumimoji="0" lang="ru-RU" sz="1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2027429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BFAE65CD-8129-42BD-829A-4CA364A5C893}" type="slidenum">
              <a:rPr lang="ru-RU" smtClean="0"/>
              <a:pPr/>
              <a:t>23</a:t>
            </a:fld>
            <a:endParaRPr lang="ru-RU"/>
          </a:p>
        </p:txBody>
      </p:sp>
      <p:sp>
        <p:nvSpPr>
          <p:cNvPr id="58369" name="Rectangle 1"/>
          <p:cNvSpPr>
            <a:spLocks noChangeArrowheads="1"/>
          </p:cNvSpPr>
          <p:nvPr/>
        </p:nvSpPr>
        <p:spPr bwMode="auto">
          <a:xfrm>
            <a:off x="1043608" y="2520419"/>
            <a:ext cx="8100392" cy="12311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180975" algn="ctr" fontAlgn="base">
              <a:spcBef>
                <a:spcPct val="0"/>
              </a:spcBef>
              <a:spcAft>
                <a:spcPct val="0"/>
              </a:spcAft>
            </a:pPr>
            <a:r>
              <a:rPr lang="ru-RU" sz="2800" b="1" dirty="0" smtClean="0">
                <a:latin typeface="Times New Roman" pitchFamily="18" charset="0"/>
                <a:cs typeface="Times New Roman" pitchFamily="18" charset="0"/>
              </a:rPr>
              <a:t>3. Факторы, влияющие на молочную продуктивность</a:t>
            </a:r>
            <a:endParaRPr lang="ru-RU" dirty="0" smtClean="0">
              <a:latin typeface="Times New Roman" pitchFamily="18" charset="0"/>
              <a:cs typeface="Times New Roman" pitchFamily="18" charset="0"/>
            </a:endParaRPr>
          </a:p>
          <a:p>
            <a:pPr marL="0" marR="0" lvl="0" indent="180975" algn="just"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8255230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BFAE65CD-8129-42BD-829A-4CA364A5C893}" type="slidenum">
              <a:rPr lang="ru-RU" smtClean="0"/>
              <a:pPr/>
              <a:t>24</a:t>
            </a:fld>
            <a:endParaRPr lang="ru-RU"/>
          </a:p>
        </p:txBody>
      </p:sp>
      <p:sp>
        <p:nvSpPr>
          <p:cNvPr id="57345" name="Rectangle 1"/>
          <p:cNvSpPr>
            <a:spLocks noChangeArrowheads="1"/>
          </p:cNvSpPr>
          <p:nvPr/>
        </p:nvSpPr>
        <p:spPr bwMode="auto">
          <a:xfrm>
            <a:off x="1043608" y="2855484"/>
            <a:ext cx="8100392"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ru-RU" sz="2800" dirty="0" smtClean="0"/>
              <a:t> </a:t>
            </a:r>
          </a:p>
          <a:p>
            <a:pPr algn="just"/>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5" name="Схема 4"/>
          <p:cNvGraphicFramePr/>
          <p:nvPr>
            <p:extLst>
              <p:ext uri="{D42A27DB-BD31-4B8C-83A1-F6EECF244321}">
                <p14:modId xmlns:p14="http://schemas.microsoft.com/office/powerpoint/2010/main" val="1688727153"/>
              </p:ext>
            </p:extLst>
          </p:nvPr>
        </p:nvGraphicFramePr>
        <p:xfrm>
          <a:off x="1043608" y="1124744"/>
          <a:ext cx="7344816" cy="50550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Прямоугольник 2"/>
          <p:cNvSpPr/>
          <p:nvPr/>
        </p:nvSpPr>
        <p:spPr>
          <a:xfrm>
            <a:off x="1907704" y="359525"/>
            <a:ext cx="6192688" cy="400110"/>
          </a:xfrm>
          <a:prstGeom prst="rect">
            <a:avLst/>
          </a:prstGeom>
        </p:spPr>
        <p:txBody>
          <a:bodyPr wrap="square">
            <a:spAutoFit/>
          </a:bodyPr>
          <a:lstStyle/>
          <a:p>
            <a:r>
              <a:rPr lang="ru-RU" sz="2000" b="1" dirty="0">
                <a:latin typeface="Times New Roman" panose="02020603050405020304" pitchFamily="18" charset="0"/>
                <a:ea typeface="Times New Roman" panose="02020603050405020304" pitchFamily="18" charset="0"/>
              </a:rPr>
              <a:t>Факторы, влияющие на молочную продуктивность</a:t>
            </a:r>
            <a:endParaRPr lang="ru-RU" sz="2000" dirty="0"/>
          </a:p>
        </p:txBody>
      </p:sp>
    </p:spTree>
    <p:extLst>
      <p:ext uri="{BB962C8B-B14F-4D97-AF65-F5344CB8AC3E}">
        <p14:creationId xmlns:p14="http://schemas.microsoft.com/office/powerpoint/2010/main" val="22886029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BFAE65CD-8129-42BD-829A-4CA364A5C893}" type="slidenum">
              <a:rPr lang="ru-RU" smtClean="0"/>
              <a:pPr/>
              <a:t>25</a:t>
            </a:fld>
            <a:endParaRPr lang="ru-RU"/>
          </a:p>
        </p:txBody>
      </p:sp>
      <p:sp>
        <p:nvSpPr>
          <p:cNvPr id="57345" name="Rectangle 1"/>
          <p:cNvSpPr>
            <a:spLocks noChangeArrowheads="1"/>
          </p:cNvSpPr>
          <p:nvPr/>
        </p:nvSpPr>
        <p:spPr bwMode="auto">
          <a:xfrm>
            <a:off x="1043608" y="239384"/>
            <a:ext cx="8100392"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ru-RU" sz="2800" dirty="0" smtClean="0"/>
              <a:t> </a:t>
            </a:r>
          </a:p>
          <a:p>
            <a:pPr lvl="0" indent="180975" algn="just" fontAlgn="base">
              <a:spcBef>
                <a:spcPct val="0"/>
              </a:spcBef>
              <a:spcAft>
                <a:spcPct val="0"/>
              </a:spcAft>
            </a:pPr>
            <a:r>
              <a:rPr lang="ru-RU" sz="2400" b="1" dirty="0" smtClean="0">
                <a:latin typeface="Times New Roman" pitchFamily="18" charset="0"/>
                <a:cs typeface="Times New Roman" pitchFamily="18" charset="0"/>
              </a:rPr>
              <a:t>Наследственность и порода</a:t>
            </a:r>
            <a:r>
              <a:rPr lang="ru-RU" sz="2400" b="1" i="1" dirty="0" smtClean="0">
                <a:latin typeface="Times New Roman" pitchFamily="18" charset="0"/>
                <a:cs typeface="Times New Roman" pitchFamily="18" charset="0"/>
              </a:rPr>
              <a:t>.</a:t>
            </a:r>
            <a:r>
              <a:rPr lang="ru-RU" sz="2400" i="1" dirty="0" smtClean="0">
                <a:latin typeface="Times New Roman" pitchFamily="18" charset="0"/>
                <a:cs typeface="Times New Roman" pitchFamily="18" charset="0"/>
              </a:rPr>
              <a:t> </a:t>
            </a:r>
            <a:r>
              <a:rPr lang="ru-RU" sz="2400" dirty="0" smtClean="0">
                <a:latin typeface="Times New Roman" pitchFamily="18" charset="0"/>
                <a:ea typeface="Times New Roman" pitchFamily="18" charset="0"/>
                <a:cs typeface="Times New Roman" pitchFamily="18" charset="0"/>
              </a:rPr>
              <a:t>Разводимые породы крупного рогатого скота различают по молочной продуктивности и их сочетаемости. Есть породы высокомолочные с относительно</a:t>
            </a:r>
            <a:r>
              <a:rPr lang="ru-RU" sz="2400" dirty="0" smtClean="0">
                <a:solidFill>
                  <a:srgbClr val="000000"/>
                </a:solidFill>
                <a:latin typeface="Times New Roman" pitchFamily="18" charset="0"/>
                <a:ea typeface="Times New Roman" pitchFamily="18" charset="0"/>
                <a:cs typeface="Times New Roman" pitchFamily="18" charset="0"/>
              </a:rPr>
              <a:t> </a:t>
            </a:r>
            <a:r>
              <a:rPr lang="ru-RU" sz="2400" dirty="0" smtClean="0">
                <a:latin typeface="Times New Roman" pitchFamily="18" charset="0"/>
                <a:ea typeface="Times New Roman" pitchFamily="18" charset="0"/>
                <a:cs typeface="Times New Roman" pitchFamily="18" charset="0"/>
              </a:rPr>
              <a:t>небольшим содержанием жира в молоке (</a:t>
            </a:r>
            <a:r>
              <a:rPr lang="ru-RU" sz="2400" dirty="0" err="1" smtClean="0">
                <a:latin typeface="Times New Roman" pitchFamily="18" charset="0"/>
                <a:ea typeface="Times New Roman" pitchFamily="18" charset="0"/>
                <a:cs typeface="Times New Roman" pitchFamily="18" charset="0"/>
              </a:rPr>
              <a:t>голштинская</a:t>
            </a:r>
            <a:r>
              <a:rPr lang="ru-RU" sz="2400" dirty="0" smtClean="0">
                <a:latin typeface="Times New Roman" pitchFamily="18" charset="0"/>
                <a:ea typeface="Times New Roman" pitchFamily="18" charset="0"/>
                <a:cs typeface="Times New Roman" pitchFamily="18" charset="0"/>
              </a:rPr>
              <a:t>, черно-пестрая), с невысокими удоями, но жирномолочные (джерсейская).</a:t>
            </a:r>
            <a:endParaRPr lang="ru-RU" sz="2400" dirty="0" smtClean="0">
              <a:latin typeface="Times New Roman" pitchFamily="18" charset="0"/>
              <a:cs typeface="Times New Roman" pitchFamily="18" charset="0"/>
            </a:endParaRPr>
          </a:p>
          <a:p>
            <a:pPr lvl="0" indent="180975" algn="just" eaLnBrk="0" fontAlgn="base" hangingPunct="0">
              <a:spcBef>
                <a:spcPct val="0"/>
              </a:spcBef>
              <a:spcAft>
                <a:spcPct val="0"/>
              </a:spcAft>
            </a:pPr>
            <a:r>
              <a:rPr lang="ru-RU" sz="2400" dirty="0" smtClean="0">
                <a:latin typeface="Times New Roman" pitchFamily="18" charset="0"/>
                <a:ea typeface="Times New Roman" pitchFamily="18" charset="0"/>
                <a:cs typeface="Times New Roman" pitchFamily="18" charset="0"/>
              </a:rPr>
              <a:t>Знание </a:t>
            </a:r>
            <a:r>
              <a:rPr lang="ru-RU" sz="2400" dirty="0">
                <a:latin typeface="Times New Roman" pitchFamily="18" charset="0"/>
                <a:ea typeface="Times New Roman" pitchFamily="18" charset="0"/>
                <a:cs typeface="Times New Roman" pitchFamily="18" charset="0"/>
              </a:rPr>
              <a:t>продуктивных качеств каждой породы позволяет правильно выбрать породу для конкретных экономических и климатических условий. С другой стороны, это позволяет, учитывая особенности породы, создать ей такие условия кормления и содержания, разработать такую технологию, которые дадут возможность наиболее полно использовать ее потенциальные продуктивные способности, обусловленные наследственностью</a:t>
            </a:r>
            <a:r>
              <a:rPr lang="ru-RU" sz="2800" dirty="0">
                <a:latin typeface="Times New Roman" pitchFamily="18" charset="0"/>
                <a:ea typeface="Times New Roman" pitchFamily="18" charset="0"/>
                <a:cs typeface="Times New Roman" pitchFamily="18" charset="0"/>
              </a:rPr>
              <a:t>.</a:t>
            </a:r>
            <a:endParaRPr lang="ru-RU" sz="2800" dirty="0">
              <a:latin typeface="Times New Roman" pitchFamily="18" charset="0"/>
              <a:cs typeface="Times New Roman" pitchFamily="18" charset="0"/>
            </a:endParaRPr>
          </a:p>
          <a:p>
            <a:pPr algn="just"/>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8387954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403648" y="188641"/>
            <a:ext cx="7416824" cy="6555641"/>
          </a:xfrm>
          <a:prstGeom prst="rect">
            <a:avLst/>
          </a:prstGeom>
        </p:spPr>
        <p:txBody>
          <a:bodyPr wrap="square">
            <a:spAutoFit/>
          </a:bodyPr>
          <a:lstStyle/>
          <a:p>
            <a:pPr algn="just"/>
            <a:r>
              <a:rPr lang="ru-RU" sz="2200" b="1" dirty="0" smtClean="0">
                <a:latin typeface="Times New Roman" pitchFamily="18" charset="0"/>
                <a:cs typeface="Times New Roman" pitchFamily="18" charset="0"/>
              </a:rPr>
              <a:t>Кормление.</a:t>
            </a:r>
            <a:r>
              <a:rPr lang="ru-RU" sz="2200" i="1" dirty="0" smtClean="0">
                <a:latin typeface="Times New Roman" pitchFamily="18" charset="0"/>
                <a:cs typeface="Times New Roman" pitchFamily="18" charset="0"/>
              </a:rPr>
              <a:t> </a:t>
            </a:r>
            <a:r>
              <a:rPr lang="ru-RU" sz="2200" dirty="0" smtClean="0">
                <a:latin typeface="Times New Roman" pitchFamily="18" charset="0"/>
                <a:cs typeface="Times New Roman" pitchFamily="18" charset="0"/>
              </a:rPr>
              <a:t>Подбор и разнообразие кормов, их соотношение в рационе, режим кормления и многие другие факторы оказывают воздействие на молочную продуктивность коров.</a:t>
            </a:r>
          </a:p>
          <a:p>
            <a:pPr algn="just"/>
            <a:r>
              <a:rPr lang="ru-RU" sz="2200" dirty="0" smtClean="0">
                <a:latin typeface="Times New Roman" pitchFamily="18" charset="0"/>
                <a:cs typeface="Times New Roman" pitchFamily="18" charset="0"/>
              </a:rPr>
              <a:t>Наибольшее количество высококачественного и дешевого молока можно получить только при полноценном и удовлетворяющем потребности коровы кормлении в течение всей лактации. Нарушение этих принципов и установленного режима кормления, перебои в кормлении, скармливание недоброкачественных кормов приводят к </a:t>
            </a:r>
            <a:r>
              <a:rPr lang="ru-RU" sz="2200" dirty="0" err="1" smtClean="0">
                <a:latin typeface="Times New Roman" pitchFamily="18" charset="0"/>
                <a:cs typeface="Times New Roman" pitchFamily="18" charset="0"/>
              </a:rPr>
              <a:t>недополучению</a:t>
            </a:r>
            <a:r>
              <a:rPr lang="ru-RU" sz="2200" dirty="0" smtClean="0">
                <a:latin typeface="Times New Roman" pitchFamily="18" charset="0"/>
                <a:cs typeface="Times New Roman" pitchFamily="18" charset="0"/>
              </a:rPr>
              <a:t> молока, снижению его качества и удорожанию его себестоимости. С повышением уровня кормления, сопровождаемого повышением удоя, снижаются затраты кормов на производство 1 кг молока.</a:t>
            </a:r>
          </a:p>
          <a:p>
            <a:pPr algn="just"/>
            <a:r>
              <a:rPr lang="ru-RU" sz="2200" dirty="0" smtClean="0">
                <a:latin typeface="Times New Roman" pitchFamily="18" charset="0"/>
                <a:cs typeface="Times New Roman" pitchFamily="18" charset="0"/>
              </a:rPr>
              <a:t>Отдельные корма по-разному влияют на молочную продуктивность. Поэтому кормление коров должно быть разнообразным, рационы должны состоять из высокопитательных кормов.</a:t>
            </a:r>
          </a:p>
          <a:p>
            <a:pPr algn="just"/>
            <a:endParaRPr lang="ru-RU" sz="2400" dirty="0"/>
          </a:p>
        </p:txBody>
      </p:sp>
      <p:sp>
        <p:nvSpPr>
          <p:cNvPr id="3" name="Номер слайда 2"/>
          <p:cNvSpPr>
            <a:spLocks noGrp="1"/>
          </p:cNvSpPr>
          <p:nvPr>
            <p:ph type="sldNum" sz="quarter" idx="12"/>
          </p:nvPr>
        </p:nvSpPr>
        <p:spPr/>
        <p:txBody>
          <a:bodyPr/>
          <a:lstStyle/>
          <a:p>
            <a:fld id="{BFAE65CD-8129-42BD-829A-4CA364A5C893}" type="slidenum">
              <a:rPr lang="ru-RU" smtClean="0"/>
              <a:pPr/>
              <a:t>26</a:t>
            </a:fld>
            <a:endParaRPr lang="ru-RU"/>
          </a:p>
        </p:txBody>
      </p:sp>
    </p:spTree>
    <p:extLst>
      <p:ext uri="{BB962C8B-B14F-4D97-AF65-F5344CB8AC3E}">
        <p14:creationId xmlns:p14="http://schemas.microsoft.com/office/powerpoint/2010/main" val="25438961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259632" y="548680"/>
            <a:ext cx="7560840" cy="5501827"/>
          </a:xfrm>
          <a:prstGeom prst="rect">
            <a:avLst/>
          </a:prstGeom>
        </p:spPr>
        <p:txBody>
          <a:bodyPr wrap="square">
            <a:spAutoFit/>
          </a:bodyPr>
          <a:lstStyle/>
          <a:p>
            <a:pPr algn="just"/>
            <a:r>
              <a:rPr lang="ru-RU" sz="2400" b="1" dirty="0" smtClean="0">
                <a:latin typeface="Times New Roman" pitchFamily="18" charset="0"/>
                <a:cs typeface="Times New Roman" pitchFamily="18" charset="0"/>
              </a:rPr>
              <a:t>Условия содержания.</a:t>
            </a:r>
            <a:r>
              <a:rPr lang="ru-RU" sz="2400" i="1" dirty="0" smtClean="0">
                <a:latin typeface="Times New Roman" pitchFamily="18" charset="0"/>
                <a:cs typeface="Times New Roman" pitchFamily="18" charset="0"/>
              </a:rPr>
              <a:t> </a:t>
            </a:r>
            <a:r>
              <a:rPr lang="ru-RU" sz="2400" dirty="0" smtClean="0">
                <a:latin typeface="Times New Roman" pitchFamily="18" charset="0"/>
                <a:cs typeface="Times New Roman" pitchFamily="18" charset="0"/>
              </a:rPr>
              <a:t>Основными факторами условий содержания, влияющими на молочную продуктивность, являются температура, влажность и состав воздуха, моцион, соблюдение правил ухода и установленного распорядка дня.</a:t>
            </a:r>
          </a:p>
          <a:p>
            <a:pPr algn="just"/>
            <a:r>
              <a:rPr lang="ru-RU" sz="2400" dirty="0" smtClean="0">
                <a:latin typeface="Times New Roman" pitchFamily="18" charset="0"/>
                <a:cs typeface="Times New Roman" pitchFamily="18" charset="0"/>
              </a:rPr>
              <a:t>При высокой температуре и излишней влажности воздуха в помещении ухудшается общее состояние животного, снижается его аппетит. Низкая температура в помещении приводит к повышению затрат кормов на поддержание нормального состояния организма. Все это приводит к снижению удоя.</a:t>
            </a:r>
          </a:p>
          <a:p>
            <a:pPr algn="just"/>
            <a:r>
              <a:rPr lang="ru-RU" sz="2400" dirty="0" smtClean="0">
                <a:latin typeface="Times New Roman" pitchFamily="18" charset="0"/>
                <a:cs typeface="Times New Roman" pitchFamily="18" charset="0"/>
              </a:rPr>
              <a:t>Регулярный моцион, оказывая благотворное влияние на состояние организма животного, положительно влияет на его продуктивность.</a:t>
            </a:r>
          </a:p>
          <a:p>
            <a:pPr indent="180340" algn="just">
              <a:lnSpc>
                <a:spcPct val="97000"/>
              </a:lnSpc>
              <a:spcAft>
                <a:spcPts val="0"/>
              </a:spcAft>
            </a:pPr>
            <a:endParaRPr lang="ru-RU" sz="1600" dirty="0">
              <a:effectLst/>
              <a:latin typeface="Times New Roman" pitchFamily="18" charset="0"/>
              <a:ea typeface="Times New Roman"/>
              <a:cs typeface="Times New Roman" pitchFamily="18" charset="0"/>
            </a:endParaRPr>
          </a:p>
        </p:txBody>
      </p:sp>
      <p:sp>
        <p:nvSpPr>
          <p:cNvPr id="3" name="Номер слайда 2"/>
          <p:cNvSpPr>
            <a:spLocks noGrp="1"/>
          </p:cNvSpPr>
          <p:nvPr>
            <p:ph type="sldNum" sz="quarter" idx="12"/>
          </p:nvPr>
        </p:nvSpPr>
        <p:spPr/>
        <p:txBody>
          <a:bodyPr/>
          <a:lstStyle/>
          <a:p>
            <a:fld id="{BFAE65CD-8129-42BD-829A-4CA364A5C893}" type="slidenum">
              <a:rPr lang="ru-RU" smtClean="0"/>
              <a:pPr/>
              <a:t>27</a:t>
            </a:fld>
            <a:endParaRPr lang="ru-RU"/>
          </a:p>
        </p:txBody>
      </p:sp>
    </p:spTree>
    <p:extLst>
      <p:ext uri="{BB962C8B-B14F-4D97-AF65-F5344CB8AC3E}">
        <p14:creationId xmlns:p14="http://schemas.microsoft.com/office/powerpoint/2010/main" val="32740227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fld id="{BFAE65CD-8129-42BD-829A-4CA364A5C893}" type="slidenum">
              <a:rPr lang="ru-RU" smtClean="0"/>
              <a:pPr/>
              <a:t>28</a:t>
            </a:fld>
            <a:endParaRPr lang="ru-RU"/>
          </a:p>
        </p:txBody>
      </p:sp>
      <p:sp>
        <p:nvSpPr>
          <p:cNvPr id="15362" name="Rectangle 2"/>
          <p:cNvSpPr>
            <a:spLocks noChangeArrowheads="1"/>
          </p:cNvSpPr>
          <p:nvPr/>
        </p:nvSpPr>
        <p:spPr bwMode="auto">
          <a:xfrm>
            <a:off x="1043608" y="680222"/>
            <a:ext cx="8100392"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u-RU"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Живая масса</a:t>
            </a:r>
            <a:r>
              <a:rPr kumimoji="0" lang="ru-RU" sz="28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r>
              <a:rPr kumimoji="0" lang="ru-RU"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ru-RU"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Более крупные по массе животные обычно имеют лучше развитые органы кровообращения, дыхания и пищеварения, способны поедать больше кормов. </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u-RU"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Важное значение для получения высоких удоев от коровы в течение всей ее жизни имеет хорошее ее развитие, в частности живая масса к началу первой лактации, а следовательно, и к первому оплодотворению. Задержка со временем первого осеменения вызывает излишний перерасход кормов и ведет к </a:t>
            </a:r>
            <a:r>
              <a:rPr kumimoji="0" lang="ru-RU"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недополучению</a:t>
            </a:r>
            <a:r>
              <a:rPr kumimoji="0" lang="ru-RU"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молока и телят за период жизни коровы.</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0827112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619672" y="404664"/>
            <a:ext cx="6984776" cy="1346202"/>
          </a:xfrm>
          <a:prstGeom prst="rect">
            <a:avLst/>
          </a:prstGeom>
        </p:spPr>
        <p:txBody>
          <a:bodyPr wrap="square">
            <a:spAutoFit/>
          </a:bodyPr>
          <a:lstStyle/>
          <a:p>
            <a:pPr algn="just">
              <a:lnSpc>
                <a:spcPct val="97000"/>
              </a:lnSpc>
            </a:pPr>
            <a:r>
              <a:rPr lang="ru-RU" sz="2800" dirty="0" smtClean="0">
                <a:solidFill>
                  <a:srgbClr val="000000"/>
                </a:solidFill>
                <a:effectLst/>
                <a:latin typeface="Times New Roman"/>
                <a:ea typeface="Times New Roman"/>
              </a:rPr>
              <a:t> </a:t>
            </a:r>
            <a:endParaRPr lang="ru-RU" sz="2400" dirty="0" smtClean="0">
              <a:latin typeface="Times New Roman" pitchFamily="18" charset="0"/>
              <a:cs typeface="Times New Roman" pitchFamily="18" charset="0"/>
            </a:endParaRPr>
          </a:p>
          <a:p>
            <a:pPr algn="just">
              <a:lnSpc>
                <a:spcPct val="97000"/>
              </a:lnSpc>
            </a:pPr>
            <a:endParaRPr lang="ru-RU" sz="2400" dirty="0" smtClean="0">
              <a:latin typeface="Times New Roman" pitchFamily="18" charset="0"/>
              <a:cs typeface="Times New Roman" pitchFamily="18" charset="0"/>
            </a:endParaRPr>
          </a:p>
          <a:p>
            <a:pPr algn="just">
              <a:lnSpc>
                <a:spcPct val="97000"/>
              </a:lnSpc>
            </a:pPr>
            <a:endParaRPr lang="ru-RU" sz="1600" dirty="0" smtClean="0">
              <a:latin typeface="Times New Roman" pitchFamily="18" charset="0"/>
              <a:cs typeface="Times New Roman" pitchFamily="18" charset="0"/>
            </a:endParaRPr>
          </a:p>
          <a:p>
            <a:pPr algn="just">
              <a:lnSpc>
                <a:spcPct val="97000"/>
              </a:lnSpc>
              <a:spcAft>
                <a:spcPts val="0"/>
              </a:spcAft>
            </a:pPr>
            <a:endParaRPr lang="ru-RU" sz="1600" dirty="0">
              <a:effectLst/>
              <a:latin typeface="Times New Roman"/>
              <a:ea typeface="Times New Roman"/>
            </a:endParaRPr>
          </a:p>
        </p:txBody>
      </p:sp>
      <p:sp>
        <p:nvSpPr>
          <p:cNvPr id="3" name="Номер слайда 2"/>
          <p:cNvSpPr>
            <a:spLocks noGrp="1"/>
          </p:cNvSpPr>
          <p:nvPr>
            <p:ph type="sldNum" sz="quarter" idx="12"/>
          </p:nvPr>
        </p:nvSpPr>
        <p:spPr/>
        <p:txBody>
          <a:bodyPr/>
          <a:lstStyle/>
          <a:p>
            <a:fld id="{BFAE65CD-8129-42BD-829A-4CA364A5C893}" type="slidenum">
              <a:rPr lang="ru-RU" smtClean="0"/>
              <a:pPr/>
              <a:t>29</a:t>
            </a:fld>
            <a:endParaRPr lang="ru-RU"/>
          </a:p>
        </p:txBody>
      </p:sp>
      <p:sp>
        <p:nvSpPr>
          <p:cNvPr id="14337" name="Rectangle 1"/>
          <p:cNvSpPr>
            <a:spLocks noChangeArrowheads="1"/>
          </p:cNvSpPr>
          <p:nvPr/>
        </p:nvSpPr>
        <p:spPr bwMode="auto">
          <a:xfrm>
            <a:off x="1043608" y="1308399"/>
            <a:ext cx="7992888" cy="38164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180975" algn="just" fontAlgn="base">
              <a:spcBef>
                <a:spcPct val="0"/>
              </a:spcBef>
              <a:spcAft>
                <a:spcPct val="0"/>
              </a:spcAft>
            </a:pPr>
            <a:r>
              <a:rPr kumimoji="0" lang="ru-RU" sz="2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Сухостойный период</a:t>
            </a:r>
            <a:r>
              <a:rPr kumimoji="0" lang="ru-RU" sz="22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r>
              <a:rPr kumimoji="0" lang="ru-RU" sz="22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ru-RU"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На интенсивное молокообразование корова расходует много питательных веществ. Однако поступление их с кормом не удовлетворяет полностью потребности в них коров, особенно высокопродуктивных. Поэтому недостающие вещества поступают из резервов, накопленных в организме. Для накопления запаса питательных веществ, восстановления железистой ткани вымени, создания нормальных условий для формирования плода и по многим другим причинам коров за некоторое время до отела прекращают доить. Продолжительность сухостойного периода </a:t>
            </a:r>
            <a:r>
              <a:rPr lang="ru-RU" sz="2200" dirty="0" smtClean="0">
                <a:latin typeface="Times New Roman" pitchFamily="18" charset="0"/>
                <a:ea typeface="Times New Roman" pitchFamily="18" charset="0"/>
                <a:cs typeface="Times New Roman" pitchFamily="18" charset="0"/>
              </a:rPr>
              <a:t>составляет–60 дней. </a:t>
            </a:r>
            <a:endParaRPr kumimoji="0" lang="ru-RU" sz="22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18159137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BFAE65CD-8129-42BD-829A-4CA364A5C893}" type="slidenum">
              <a:rPr lang="ru-RU" smtClean="0"/>
              <a:pPr/>
              <a:t>3</a:t>
            </a:fld>
            <a:endParaRPr lang="ru-RU" dirty="0"/>
          </a:p>
        </p:txBody>
      </p:sp>
      <p:sp>
        <p:nvSpPr>
          <p:cNvPr id="3" name="Прямоугольник 2"/>
          <p:cNvSpPr/>
          <p:nvPr/>
        </p:nvSpPr>
        <p:spPr>
          <a:xfrm>
            <a:off x="1475656" y="112708"/>
            <a:ext cx="7416824" cy="5078313"/>
          </a:xfrm>
          <a:prstGeom prst="rect">
            <a:avLst/>
          </a:prstGeom>
        </p:spPr>
        <p:txBody>
          <a:bodyPr wrap="square">
            <a:spAutoFit/>
          </a:bodyPr>
          <a:lstStyle/>
          <a:p>
            <a:pPr algn="ctr"/>
            <a:endParaRPr lang="ru-RU" sz="2000" b="1" dirty="0" smtClean="0">
              <a:solidFill>
                <a:prstClr val="black"/>
              </a:solidFill>
              <a:latin typeface="Times New Roman"/>
              <a:ea typeface="Times New Roman"/>
            </a:endParaRPr>
          </a:p>
          <a:p>
            <a:pPr algn="ctr"/>
            <a:r>
              <a:rPr lang="ru-RU" sz="2400" b="1" dirty="0" smtClean="0">
                <a:solidFill>
                  <a:prstClr val="black"/>
                </a:solidFill>
                <a:latin typeface="Times New Roman"/>
                <a:ea typeface="Times New Roman"/>
              </a:rPr>
              <a:t>Основная </a:t>
            </a:r>
            <a:r>
              <a:rPr lang="ru-RU" sz="2400" b="1" dirty="0">
                <a:solidFill>
                  <a:prstClr val="black"/>
                </a:solidFill>
                <a:latin typeface="Times New Roman"/>
                <a:ea typeface="Times New Roman"/>
              </a:rPr>
              <a:t>литература</a:t>
            </a:r>
          </a:p>
          <a:p>
            <a:pPr algn="ctr"/>
            <a:endParaRPr lang="ru-RU" sz="2000" dirty="0">
              <a:solidFill>
                <a:prstClr val="black"/>
              </a:solidFill>
              <a:latin typeface="Times New Roman"/>
              <a:ea typeface="Times New Roman"/>
            </a:endParaRPr>
          </a:p>
          <a:p>
            <a:pPr marL="342900" indent="-342900" algn="just">
              <a:buFont typeface="+mj-lt"/>
              <a:buAutoNum type="arabicPeriod"/>
            </a:pPr>
            <a:endParaRPr lang="ru-RU" sz="2000" dirty="0" smtClean="0">
              <a:solidFill>
                <a:prstClr val="black"/>
              </a:solidFill>
              <a:latin typeface="Times New Roman"/>
              <a:ea typeface="Times New Roman"/>
            </a:endParaRPr>
          </a:p>
          <a:p>
            <a:pPr marL="342900" indent="-342900" algn="just">
              <a:buFont typeface="+mj-lt"/>
              <a:buAutoNum type="arabicPeriod"/>
            </a:pPr>
            <a:r>
              <a:rPr lang="ru-RU" sz="2000" dirty="0" err="1">
                <a:solidFill>
                  <a:prstClr val="black"/>
                </a:solidFill>
                <a:latin typeface="Times New Roman"/>
                <a:ea typeface="Times New Roman"/>
              </a:rPr>
              <a:t>Караба</a:t>
            </a:r>
            <a:r>
              <a:rPr lang="ru-RU" sz="2000" dirty="0">
                <a:solidFill>
                  <a:prstClr val="black"/>
                </a:solidFill>
                <a:latin typeface="Times New Roman"/>
                <a:ea typeface="Times New Roman"/>
              </a:rPr>
              <a:t>, В. И. Разведение сельскохозяйственных животных : учебное пособие для студентов вузов по специальности "Зоотехния" / В. И. </a:t>
            </a:r>
            <a:r>
              <a:rPr lang="ru-RU" sz="2000" dirty="0" err="1">
                <a:solidFill>
                  <a:prstClr val="black"/>
                </a:solidFill>
                <a:latin typeface="Times New Roman"/>
                <a:ea typeface="Times New Roman"/>
              </a:rPr>
              <a:t>Караба</a:t>
            </a:r>
            <a:r>
              <a:rPr lang="ru-RU" sz="2000" dirty="0">
                <a:solidFill>
                  <a:prstClr val="black"/>
                </a:solidFill>
                <a:latin typeface="Times New Roman"/>
                <a:ea typeface="Times New Roman"/>
              </a:rPr>
              <a:t>, В. В. </a:t>
            </a:r>
            <a:r>
              <a:rPr lang="ru-RU" sz="2000" dirty="0" err="1">
                <a:solidFill>
                  <a:prstClr val="black"/>
                </a:solidFill>
                <a:latin typeface="Times New Roman"/>
                <a:ea typeface="Times New Roman"/>
              </a:rPr>
              <a:t>Пилько</a:t>
            </a:r>
            <a:r>
              <a:rPr lang="ru-RU" sz="2000" dirty="0">
                <a:solidFill>
                  <a:prstClr val="black"/>
                </a:solidFill>
                <a:latin typeface="Times New Roman"/>
                <a:ea typeface="Times New Roman"/>
              </a:rPr>
              <a:t>, В. М. Борисов ; Белорусская государственная сельскохозяйственная академия. – Горки : УО БГСХА, 2005. – 368 с. </a:t>
            </a:r>
          </a:p>
          <a:p>
            <a:pPr marL="342900" indent="-342900" algn="just">
              <a:buFont typeface="+mj-lt"/>
              <a:buAutoNum type="arabicPeriod"/>
            </a:pPr>
            <a:r>
              <a:rPr lang="ru-RU" sz="2000" dirty="0" smtClean="0">
                <a:solidFill>
                  <a:prstClr val="black"/>
                </a:solidFill>
                <a:latin typeface="Times New Roman"/>
                <a:ea typeface="Times New Roman"/>
              </a:rPr>
              <a:t>Красота</a:t>
            </a:r>
            <a:r>
              <a:rPr lang="ru-RU" sz="2000" dirty="0">
                <a:solidFill>
                  <a:prstClr val="black"/>
                </a:solidFill>
                <a:latin typeface="Times New Roman"/>
                <a:ea typeface="Times New Roman"/>
              </a:rPr>
              <a:t>, В. Ф. Разведение сельскохозяйственных животных : учебник для студентов вузов по специальности "Зоотехния" / В. Ф. Красота, Т. Г. Джапаридзе, Н. М. </a:t>
            </a:r>
            <a:r>
              <a:rPr lang="ru-RU" sz="2000" dirty="0" err="1">
                <a:solidFill>
                  <a:prstClr val="black"/>
                </a:solidFill>
                <a:latin typeface="Times New Roman"/>
                <a:ea typeface="Times New Roman"/>
              </a:rPr>
              <a:t>Костомахин</a:t>
            </a:r>
            <a:r>
              <a:rPr lang="ru-RU" sz="2000" dirty="0">
                <a:solidFill>
                  <a:prstClr val="black"/>
                </a:solidFill>
                <a:latin typeface="Times New Roman"/>
                <a:ea typeface="Times New Roman"/>
              </a:rPr>
              <a:t> ; ред. Е. В. Мухортова. – 5-е изд., </a:t>
            </a:r>
            <a:r>
              <a:rPr lang="ru-RU" sz="2000" dirty="0" err="1">
                <a:solidFill>
                  <a:prstClr val="black"/>
                </a:solidFill>
                <a:latin typeface="Times New Roman"/>
                <a:ea typeface="Times New Roman"/>
              </a:rPr>
              <a:t>перераб</a:t>
            </a:r>
            <a:r>
              <a:rPr lang="ru-RU" sz="2000" dirty="0">
                <a:solidFill>
                  <a:prstClr val="black"/>
                </a:solidFill>
                <a:latin typeface="Times New Roman"/>
                <a:ea typeface="Times New Roman"/>
              </a:rPr>
              <a:t>. и доп. – Москва : </a:t>
            </a:r>
            <a:r>
              <a:rPr lang="ru-RU" sz="2000" dirty="0" err="1">
                <a:solidFill>
                  <a:prstClr val="black"/>
                </a:solidFill>
                <a:latin typeface="Times New Roman"/>
                <a:ea typeface="Times New Roman"/>
              </a:rPr>
              <a:t>КолосС</a:t>
            </a:r>
            <a:r>
              <a:rPr lang="ru-RU" sz="2000" dirty="0">
                <a:solidFill>
                  <a:prstClr val="black"/>
                </a:solidFill>
                <a:latin typeface="Times New Roman"/>
                <a:ea typeface="Times New Roman"/>
              </a:rPr>
              <a:t>, 2005. – 424 с. </a:t>
            </a:r>
          </a:p>
          <a:p>
            <a:pPr marL="342900" lvl="0" indent="-342900" algn="just">
              <a:spcAft>
                <a:spcPts val="0"/>
              </a:spcAft>
              <a:buClr>
                <a:srgbClr val="000000"/>
              </a:buClr>
              <a:buSzPts val="1400"/>
              <a:buFont typeface="+mj-lt"/>
              <a:buAutoNum type="arabicPeriod"/>
            </a:pPr>
            <a:r>
              <a:rPr lang="ru-RU" sz="2000" dirty="0" smtClean="0">
                <a:latin typeface="Times New Roman"/>
                <a:ea typeface="Times New Roman"/>
              </a:rPr>
              <a:t>Племенная </a:t>
            </a:r>
            <a:r>
              <a:rPr lang="ru-RU" sz="2000" dirty="0">
                <a:latin typeface="Times New Roman"/>
                <a:ea typeface="Times New Roman"/>
              </a:rPr>
              <a:t>работа в молочном скотоводстве : [монография] / Н. В. </a:t>
            </a:r>
            <a:r>
              <a:rPr lang="ru-RU" sz="2000" dirty="0" err="1">
                <a:latin typeface="Times New Roman"/>
                <a:ea typeface="Times New Roman"/>
              </a:rPr>
              <a:t>Казаровец</a:t>
            </a:r>
            <a:r>
              <a:rPr lang="ru-RU" sz="2000" dirty="0">
                <a:latin typeface="Times New Roman"/>
                <a:ea typeface="Times New Roman"/>
              </a:rPr>
              <a:t> [и др.] ; – Минск : БГАТУ, 2012. – 421 с. </a:t>
            </a:r>
            <a:endParaRPr lang="ru-RU" sz="2000" dirty="0" smtClean="0">
              <a:latin typeface="Times New Roman"/>
              <a:ea typeface="Times New Roman"/>
            </a:endParaRPr>
          </a:p>
        </p:txBody>
      </p:sp>
    </p:spTree>
    <p:extLst>
      <p:ext uri="{BB962C8B-B14F-4D97-AF65-F5344CB8AC3E}">
        <p14:creationId xmlns:p14="http://schemas.microsoft.com/office/powerpoint/2010/main" val="32184852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fld id="{BFAE65CD-8129-42BD-829A-4CA364A5C893}" type="slidenum">
              <a:rPr lang="ru-RU" smtClean="0"/>
              <a:pPr/>
              <a:t>30</a:t>
            </a:fld>
            <a:endParaRPr lang="ru-RU"/>
          </a:p>
        </p:txBody>
      </p:sp>
      <p:sp>
        <p:nvSpPr>
          <p:cNvPr id="13313" name="Rectangle 1"/>
          <p:cNvSpPr>
            <a:spLocks noChangeArrowheads="1"/>
          </p:cNvSpPr>
          <p:nvPr/>
        </p:nvSpPr>
        <p:spPr bwMode="auto">
          <a:xfrm>
            <a:off x="1043608" y="773855"/>
            <a:ext cx="7848872"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u-RU"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Сервис-период</a:t>
            </a:r>
            <a:r>
              <a:rPr kumimoji="0" lang="ru-RU" sz="24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r>
              <a:rPr kumimoji="0" lang="ru-RU"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ru-RU"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Чем короче сервис-период, тем раньше наступает стельность, и наоборот. Соответственно сказывается (раньше или позже) и влияние стельности. В определенной зависимости от продолжительности </a:t>
            </a:r>
            <a:r>
              <a:rPr kumimoji="0" lang="ru-RU"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сервис-периода</a:t>
            </a:r>
            <a:r>
              <a:rPr kumimoji="0" lang="ru-RU"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находится и молочная продуктивность коров. При позднем оплодотворении коров после отела лактация удлиняется. Чрезмерное удлинение лактации хотя и сопровождается получением большего количества молока, но в пересчете на день лактации от таких коров получают меньше молока, чем от коров с нормальной продолжительностью лактации. Исходя из этого, считается, что слишком длинная лактация приводит к </a:t>
            </a:r>
            <a:r>
              <a:rPr kumimoji="0" lang="ru-RU"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недополучению</a:t>
            </a:r>
            <a:r>
              <a:rPr kumimoji="0" lang="ru-RU"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примерно 15 % молока.</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15468845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fld id="{BFAE65CD-8129-42BD-829A-4CA364A5C893}" type="slidenum">
              <a:rPr lang="ru-RU" smtClean="0"/>
              <a:pPr/>
              <a:t>31</a:t>
            </a:fld>
            <a:endParaRPr lang="ru-RU"/>
          </a:p>
        </p:txBody>
      </p:sp>
      <p:sp>
        <p:nvSpPr>
          <p:cNvPr id="12289" name="Rectangle 1"/>
          <p:cNvSpPr>
            <a:spLocks noChangeArrowheads="1"/>
          </p:cNvSpPr>
          <p:nvPr/>
        </p:nvSpPr>
        <p:spPr bwMode="auto">
          <a:xfrm>
            <a:off x="1043608" y="603018"/>
            <a:ext cx="7632848"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u-RU"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Период лактации</a:t>
            </a:r>
            <a:r>
              <a:rPr kumimoji="0" lang="ru-RU" sz="24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ru-RU"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Сразу же после отела хорошо к нему подготовленная корова в благоприятных условиях кормления начинает интенсивно выделять молоко. Удой достигает наибольшей величины у большинства коров на 2–3-м месяцах лактации. С 5-го месяца стельности удой начинает быстро снижаться.</a:t>
            </a:r>
            <a:endParaRPr kumimoji="0" lang="ru-RU" sz="11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u-RU"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Способность быстро достигать максимума удоя, долго сохранять его на высоком уровне с постепенным снижением к концу лактации </a:t>
            </a:r>
            <a:r>
              <a:rPr kumimoji="0" lang="ru-RU"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t>
            </a:r>
            <a:r>
              <a:rPr kumimoji="0" lang="ru-RU"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ценная особенность высокопродуктивных коров. Низкоудойные коровы медленнее раздаиваются, их максимальный удой незначительный, и они быстро его снижают. </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1193367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fld id="{BFAE65CD-8129-42BD-829A-4CA364A5C893}" type="slidenum">
              <a:rPr lang="ru-RU" smtClean="0"/>
              <a:pPr/>
              <a:t>32</a:t>
            </a:fld>
            <a:endParaRPr lang="ru-RU"/>
          </a:p>
        </p:txBody>
      </p:sp>
      <p:sp>
        <p:nvSpPr>
          <p:cNvPr id="10241" name="Rectangle 1"/>
          <p:cNvSpPr>
            <a:spLocks noChangeArrowheads="1"/>
          </p:cNvSpPr>
          <p:nvPr/>
        </p:nvSpPr>
        <p:spPr bwMode="auto">
          <a:xfrm>
            <a:off x="1115616" y="969557"/>
            <a:ext cx="7848872" cy="47089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Техника и кратность доения</a:t>
            </a:r>
            <a:r>
              <a:rPr kumimoji="0" lang="ru-RU" sz="20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r>
              <a:rPr kumimoji="0" lang="ru-RU" sz="20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ru-RU"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Своевременность и кратность доения, быстрота </a:t>
            </a:r>
            <a:r>
              <a:rPr kumimoji="0" lang="ru-RU" sz="20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выдаивания</a:t>
            </a:r>
            <a:r>
              <a:rPr kumimoji="0" lang="ru-RU"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массаж вымени, соблюдение техники доения оказывают большое влияние на молочную продуктивность. Важно регулярно выдаивать коров в одно и то же время дня и не допускать чрезмерно больших интервалов между доениями.</a:t>
            </a:r>
            <a:endParaRPr kumimoji="0" lang="ru-RU" sz="105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u-RU"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Качество доения, полнота </a:t>
            </a:r>
            <a:r>
              <a:rPr kumimoji="0" lang="ru-RU" sz="20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выдаивания</a:t>
            </a:r>
            <a:r>
              <a:rPr kumimoji="0" lang="ru-RU"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коров отражаются не только на величине удоя, но и на составе молока. Известно, что в последних порциях молока жира содержится в несколько раз больше, чем в первых. Поэтому неполное выдаивание коров приводит к </a:t>
            </a:r>
            <a:r>
              <a:rPr lang="ru-RU" sz="2000" dirty="0">
                <a:latin typeface="Times New Roman" pitchFamily="18" charset="0"/>
                <a:ea typeface="Times New Roman" pitchFamily="18" charset="0"/>
                <a:cs typeface="Times New Roman" pitchFamily="18" charset="0"/>
              </a:rPr>
              <a:t>с</a:t>
            </a:r>
            <a:r>
              <a:rPr kumimoji="0" lang="ru-RU"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нижению их жирномолочности, </a:t>
            </a:r>
            <a:r>
              <a:rPr kumimoji="0" lang="ru-RU" sz="20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недополучению</a:t>
            </a:r>
            <a:r>
              <a:rPr kumimoji="0" lang="ru-RU"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ценного молочного продукта. Кратность доения зависит от уровня продуктивности и развития вымени у коровы. Установлено, что с повышением кратности доения с двух раз до трех удой коровы увеличивается. Однако, учитывая дополнительные материальные и трудовые затраты, применяется и двукратное доение.</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0547441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fld id="{BFAE65CD-8129-42BD-829A-4CA364A5C893}" type="slidenum">
              <a:rPr lang="ru-RU" smtClean="0"/>
              <a:pPr/>
              <a:t>33</a:t>
            </a:fld>
            <a:endParaRPr lang="ru-RU"/>
          </a:p>
        </p:txBody>
      </p:sp>
      <p:sp>
        <p:nvSpPr>
          <p:cNvPr id="9217" name="Rectangle 1"/>
          <p:cNvSpPr>
            <a:spLocks noChangeArrowheads="1"/>
          </p:cNvSpPr>
          <p:nvPr/>
        </p:nvSpPr>
        <p:spPr bwMode="auto">
          <a:xfrm>
            <a:off x="1115616" y="365192"/>
            <a:ext cx="7776864"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u-RU"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Возраст.</a:t>
            </a:r>
            <a:r>
              <a:rPr kumimoji="0" lang="ru-RU"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ru-RU"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По мере старения организм слабеет, снижается интенсивность его функций. Эти особенности возрастного развития организма сказываются на характере изменения молочной продуктивности. У коров скороспелых пород удой повышается до третьей  лактации, а у позднеспелых </a:t>
            </a:r>
            <a:r>
              <a:rPr kumimoji="0" lang="ru-RU"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t>
            </a:r>
            <a:r>
              <a:rPr kumimoji="0" lang="ru-RU"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до пятой. После этого удой удерживается на одном уровне в течение 2–3 лет, а затем начинает снижаться. Характер возрастного изменения удоя зависит от уровня удоя за первую лактацию, условий выращивания, кормления и содержания коров. Коровы, выращенные в условиях полноценного кормления, в более раннем возрасте достигают высокого удоя и дольше удерживают его на одном уровне.</a:t>
            </a:r>
            <a:endParaRPr kumimoji="0" lang="ru-RU" sz="11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u-RU"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Содержание жира и белка в молоке с возрастом изменяется незначительно.</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4966165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fld id="{BFAE65CD-8129-42BD-829A-4CA364A5C893}" type="slidenum">
              <a:rPr lang="ru-RU" smtClean="0"/>
              <a:pPr/>
              <a:t>34</a:t>
            </a:fld>
            <a:endParaRPr lang="ru-RU"/>
          </a:p>
        </p:txBody>
      </p:sp>
      <p:sp>
        <p:nvSpPr>
          <p:cNvPr id="8193" name="Rectangle 1"/>
          <p:cNvSpPr>
            <a:spLocks noChangeArrowheads="1"/>
          </p:cNvSpPr>
          <p:nvPr/>
        </p:nvSpPr>
        <p:spPr bwMode="auto">
          <a:xfrm>
            <a:off x="1115616" y="455783"/>
            <a:ext cx="7848872"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u-RU"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Сезон года и сезон отела</a:t>
            </a:r>
            <a:r>
              <a:rPr kumimoji="0" lang="ru-RU" sz="24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r>
              <a:rPr kumimoji="0" lang="ru-RU"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ru-RU"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В летний период удой коров обычно повышается. Если этого не происходит, причину следует искать в ухудшении пастбищ (снижение количества травы, изменение в составе травостоя и качества травы). Содержание жира в молоке максимально зимой (декабрь – январь), в летний пастбищный период оно снижается. Поэтому в период пастбищного содержания коровам необходимо дополнительно скармливать скошенные бобовые травы и концентраты.</a:t>
            </a:r>
            <a:endParaRPr kumimoji="0" lang="ru-RU" sz="11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u-RU"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Коровы зимне-весенних (февраль – апрель) и осенних (октябрь – ноябрь) отелов характеризуются более высокой молочной продуктивностью. У коров, отелившихся весной или летом, содержание жира и белка в молоке несколько выше, чем у коров осеннего и зимнего отелов.</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42462097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BFAE65CD-8129-42BD-829A-4CA364A5C893}" type="slidenum">
              <a:rPr lang="ru-RU" smtClean="0"/>
              <a:pPr/>
              <a:t>35</a:t>
            </a:fld>
            <a:endParaRPr lang="ru-RU"/>
          </a:p>
        </p:txBody>
      </p:sp>
      <p:sp>
        <p:nvSpPr>
          <p:cNvPr id="7169" name="Rectangle 1"/>
          <p:cNvSpPr>
            <a:spLocks noChangeArrowheads="1"/>
          </p:cNvSpPr>
          <p:nvPr/>
        </p:nvSpPr>
        <p:spPr bwMode="auto">
          <a:xfrm>
            <a:off x="1043608" y="2459528"/>
            <a:ext cx="792088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u-RU"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Поэтому в молочном скотоводстве необходимо обеспечивать достаточное по уровню и полноценности кормление в течение всего года, чтобы получать равномерно высокое производство молока.</a:t>
            </a:r>
            <a:endParaRPr kumimoji="0" lang="ru-RU" sz="11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7606693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191402" y="836712"/>
            <a:ext cx="7776864" cy="307777"/>
          </a:xfrm>
          <a:prstGeom prst="rect">
            <a:avLst/>
          </a:prstGeom>
        </p:spPr>
        <p:txBody>
          <a:bodyPr wrap="square">
            <a:spAutoFit/>
          </a:bodyPr>
          <a:lstStyle/>
          <a:p>
            <a:pPr algn="just">
              <a:spcAft>
                <a:spcPts val="0"/>
              </a:spcAft>
              <a:tabLst>
                <a:tab pos="180340" algn="l"/>
              </a:tabLst>
            </a:pPr>
            <a:endParaRPr lang="ru-RU" sz="1400" dirty="0">
              <a:effectLst/>
              <a:latin typeface="Times New Roman"/>
              <a:ea typeface="Times New Roman"/>
            </a:endParaRPr>
          </a:p>
        </p:txBody>
      </p:sp>
      <p:sp>
        <p:nvSpPr>
          <p:cNvPr id="3" name="Прямоугольник 2"/>
          <p:cNvSpPr/>
          <p:nvPr/>
        </p:nvSpPr>
        <p:spPr>
          <a:xfrm>
            <a:off x="1191402" y="692696"/>
            <a:ext cx="7845093" cy="677108"/>
          </a:xfrm>
          <a:prstGeom prst="rect">
            <a:avLst/>
          </a:prstGeom>
        </p:spPr>
        <p:txBody>
          <a:bodyPr wrap="square">
            <a:spAutoFit/>
          </a:bodyPr>
          <a:lstStyle/>
          <a:p>
            <a:endParaRPr lang="ru-RU" sz="2400" dirty="0" smtClean="0"/>
          </a:p>
          <a:p>
            <a:pPr indent="180340" algn="just">
              <a:spcAft>
                <a:spcPts val="0"/>
              </a:spcAft>
            </a:pPr>
            <a:endParaRPr lang="ru-RU" sz="1400" dirty="0">
              <a:effectLst/>
              <a:latin typeface="Times New Roman"/>
              <a:ea typeface="Times New Roman"/>
            </a:endParaRPr>
          </a:p>
        </p:txBody>
      </p:sp>
      <p:sp>
        <p:nvSpPr>
          <p:cNvPr id="4" name="Номер слайда 3"/>
          <p:cNvSpPr>
            <a:spLocks noGrp="1"/>
          </p:cNvSpPr>
          <p:nvPr>
            <p:ph type="sldNum" sz="quarter" idx="12"/>
          </p:nvPr>
        </p:nvSpPr>
        <p:spPr/>
        <p:txBody>
          <a:bodyPr/>
          <a:lstStyle/>
          <a:p>
            <a:fld id="{BFAE65CD-8129-42BD-829A-4CA364A5C893}" type="slidenum">
              <a:rPr lang="ru-RU" smtClean="0"/>
              <a:pPr/>
              <a:t>36</a:t>
            </a:fld>
            <a:endParaRPr lang="ru-RU"/>
          </a:p>
        </p:txBody>
      </p:sp>
      <p:sp>
        <p:nvSpPr>
          <p:cNvPr id="5" name="Прямоугольник 4"/>
          <p:cNvSpPr/>
          <p:nvPr/>
        </p:nvSpPr>
        <p:spPr>
          <a:xfrm>
            <a:off x="1043608" y="620688"/>
            <a:ext cx="7992888" cy="3970318"/>
          </a:xfrm>
          <a:prstGeom prst="rect">
            <a:avLst/>
          </a:prstGeom>
        </p:spPr>
        <p:txBody>
          <a:bodyPr wrap="square">
            <a:spAutoFit/>
          </a:bodyPr>
          <a:lstStyle/>
          <a:p>
            <a:pPr lvl="0" indent="180975" algn="just" eaLnBrk="0" fontAlgn="base" hangingPunct="0">
              <a:spcBef>
                <a:spcPct val="0"/>
              </a:spcBef>
              <a:spcAft>
                <a:spcPct val="0"/>
              </a:spcAft>
            </a:pPr>
            <a:r>
              <a:rPr lang="ru-RU" sz="2800" b="1" dirty="0" smtClean="0">
                <a:latin typeface="Times New Roman" pitchFamily="18" charset="0"/>
                <a:ea typeface="Times New Roman" pitchFamily="18" charset="0"/>
                <a:cs typeface="Times New Roman" pitchFamily="18" charset="0"/>
              </a:rPr>
              <a:t>Время суток</a:t>
            </a:r>
            <a:r>
              <a:rPr lang="ru-RU" sz="2800" b="1" i="1" dirty="0" smtClean="0">
                <a:latin typeface="Times New Roman" pitchFamily="18" charset="0"/>
                <a:ea typeface="Times New Roman" pitchFamily="18" charset="0"/>
                <a:cs typeface="Times New Roman" pitchFamily="18" charset="0"/>
              </a:rPr>
              <a:t>.</a:t>
            </a:r>
            <a:r>
              <a:rPr lang="ru-RU" sz="2800" i="1" dirty="0" smtClean="0">
                <a:latin typeface="Times New Roman" pitchFamily="18" charset="0"/>
                <a:ea typeface="Times New Roman" pitchFamily="18" charset="0"/>
                <a:cs typeface="Times New Roman" pitchFamily="18" charset="0"/>
              </a:rPr>
              <a:t> </a:t>
            </a:r>
            <a:r>
              <a:rPr lang="ru-RU" sz="2800" dirty="0" smtClean="0">
                <a:latin typeface="Times New Roman" pitchFamily="18" charset="0"/>
                <a:ea typeface="Times New Roman" pitchFamily="18" charset="0"/>
                <a:cs typeface="Times New Roman" pitchFamily="18" charset="0"/>
              </a:rPr>
              <a:t>Содержание белка в молоке в течение суток изменяется незначительно. Большим колебаниям подвержена жирномолочность: меньше всего жира в молоке утреннего удоя, а к вечернему удою жирность молока повышается. Эту особенность следует учитывать при отборе образцов молока для определения его состава пропорционально величине удоя в каждое из доений.</a:t>
            </a:r>
            <a:endParaRPr lang="ru-RU" sz="32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68056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BFAE65CD-8129-42BD-829A-4CA364A5C893}" type="slidenum">
              <a:rPr lang="ru-RU" smtClean="0"/>
              <a:pPr/>
              <a:t>4</a:t>
            </a:fld>
            <a:endParaRPr lang="ru-RU" dirty="0"/>
          </a:p>
        </p:txBody>
      </p:sp>
      <p:sp>
        <p:nvSpPr>
          <p:cNvPr id="3" name="Прямоугольник 2"/>
          <p:cNvSpPr/>
          <p:nvPr/>
        </p:nvSpPr>
        <p:spPr>
          <a:xfrm>
            <a:off x="1619672" y="112708"/>
            <a:ext cx="7272808" cy="5355312"/>
          </a:xfrm>
          <a:prstGeom prst="rect">
            <a:avLst/>
          </a:prstGeom>
        </p:spPr>
        <p:txBody>
          <a:bodyPr wrap="square">
            <a:spAutoFit/>
          </a:bodyPr>
          <a:lstStyle/>
          <a:p>
            <a:pPr lvl="0" algn="ctr">
              <a:spcAft>
                <a:spcPts val="0"/>
              </a:spcAft>
              <a:buClr>
                <a:srgbClr val="000000"/>
              </a:buClr>
              <a:buSzPts val="1400"/>
            </a:pPr>
            <a:endParaRPr lang="ru-RU" b="1" dirty="0" smtClean="0">
              <a:latin typeface="Times New Roman"/>
              <a:ea typeface="Times New Roman"/>
            </a:endParaRPr>
          </a:p>
          <a:p>
            <a:pPr lvl="0" algn="ctr">
              <a:spcAft>
                <a:spcPts val="0"/>
              </a:spcAft>
              <a:buClr>
                <a:srgbClr val="000000"/>
              </a:buClr>
              <a:buSzPts val="1400"/>
            </a:pPr>
            <a:r>
              <a:rPr lang="ru-RU" sz="2400" b="1" dirty="0" smtClean="0">
                <a:latin typeface="Times New Roman"/>
                <a:ea typeface="Times New Roman"/>
              </a:rPr>
              <a:t>Дополнительная литература</a:t>
            </a:r>
          </a:p>
          <a:p>
            <a:pPr lvl="0" algn="ctr">
              <a:spcAft>
                <a:spcPts val="0"/>
              </a:spcAft>
              <a:buClr>
                <a:srgbClr val="000000"/>
              </a:buClr>
              <a:buSzPts val="1400"/>
            </a:pPr>
            <a:endParaRPr lang="ru-RU" b="1" dirty="0">
              <a:latin typeface="Times New Roman"/>
              <a:ea typeface="Times New Roman"/>
            </a:endParaRPr>
          </a:p>
          <a:p>
            <a:r>
              <a:rPr lang="ru-RU" dirty="0"/>
              <a:t> </a:t>
            </a:r>
            <a:endParaRPr lang="ru-RU" dirty="0" smtClean="0"/>
          </a:p>
          <a:p>
            <a:pPr algn="just"/>
            <a:r>
              <a:rPr lang="ru-RU" sz="2400" dirty="0" smtClean="0">
                <a:latin typeface="Times New Roman" panose="02020603050405020304" pitchFamily="18" charset="0"/>
                <a:cs typeface="Times New Roman" panose="02020603050405020304" pitchFamily="18" charset="0"/>
              </a:rPr>
              <a:t>1. </a:t>
            </a:r>
            <a:r>
              <a:rPr lang="ru-RU" sz="2400" dirty="0" err="1" smtClean="0">
                <a:latin typeface="Times New Roman" panose="02020603050405020304" pitchFamily="18" charset="0"/>
                <a:cs typeface="Times New Roman" panose="02020603050405020304" pitchFamily="18" charset="0"/>
              </a:rPr>
              <a:t>Боташева</a:t>
            </a:r>
            <a:r>
              <a:rPr lang="ru-RU" sz="2400" dirty="0">
                <a:latin typeface="Times New Roman" panose="02020603050405020304" pitchFamily="18" charset="0"/>
                <a:cs typeface="Times New Roman" panose="02020603050405020304" pitchFamily="18" charset="0"/>
              </a:rPr>
              <a:t>, Л. Х. Повышение эффективности производства молока на основе совершенствования племенной работы в скотоводстве / Л. Х. </a:t>
            </a:r>
            <a:r>
              <a:rPr lang="ru-RU" sz="2400" dirty="0" err="1">
                <a:latin typeface="Times New Roman" panose="02020603050405020304" pitchFamily="18" charset="0"/>
                <a:cs typeface="Times New Roman" panose="02020603050405020304" pitchFamily="18" charset="0"/>
              </a:rPr>
              <a:t>Боташева</a:t>
            </a:r>
            <a:r>
              <a:rPr lang="ru-RU" sz="2400" dirty="0">
                <a:latin typeface="Times New Roman" panose="02020603050405020304" pitchFamily="18" charset="0"/>
                <a:cs typeface="Times New Roman" panose="02020603050405020304" pitchFamily="18" charset="0"/>
              </a:rPr>
              <a:t>. – М. :ФГУРЦСК, 2006. – 199 с.</a:t>
            </a:r>
          </a:p>
          <a:p>
            <a:pPr algn="just">
              <a:buClr>
                <a:srgbClr val="000000"/>
              </a:buClr>
              <a:buSzPts val="1400"/>
            </a:pPr>
            <a:r>
              <a:rPr lang="ru-RU" sz="2400" dirty="0" smtClean="0">
                <a:latin typeface="Times New Roman"/>
                <a:ea typeface="Times New Roman"/>
              </a:rPr>
              <a:t>2. </a:t>
            </a:r>
            <a:r>
              <a:rPr lang="ru-RU" sz="2400" dirty="0" err="1">
                <a:latin typeface="Times New Roman"/>
                <a:ea typeface="Times New Roman"/>
              </a:rPr>
              <a:t>Кахикало</a:t>
            </a:r>
            <a:r>
              <a:rPr lang="ru-RU" sz="2400" dirty="0">
                <a:latin typeface="Times New Roman"/>
                <a:ea typeface="Times New Roman"/>
              </a:rPr>
              <a:t>, В. Г. Практикум по разведению животных / В. Г. </a:t>
            </a:r>
            <a:r>
              <a:rPr lang="ru-RU" sz="2400" dirty="0" err="1">
                <a:latin typeface="Times New Roman"/>
                <a:ea typeface="Times New Roman"/>
              </a:rPr>
              <a:t>Кахикало</a:t>
            </a:r>
            <a:r>
              <a:rPr lang="ru-RU" sz="2400" dirty="0">
                <a:latin typeface="Times New Roman"/>
                <a:ea typeface="Times New Roman"/>
              </a:rPr>
              <a:t>, Н. Г. </a:t>
            </a:r>
            <a:r>
              <a:rPr lang="ru-RU" sz="2400" dirty="0" err="1">
                <a:latin typeface="Times New Roman"/>
                <a:ea typeface="Times New Roman"/>
              </a:rPr>
              <a:t>Предеина</a:t>
            </a:r>
            <a:r>
              <a:rPr lang="ru-RU" sz="2400" dirty="0">
                <a:latin typeface="Times New Roman"/>
                <a:ea typeface="Times New Roman"/>
              </a:rPr>
              <a:t>, О. В. </a:t>
            </a:r>
            <a:r>
              <a:rPr lang="ru-RU" sz="2400" dirty="0" err="1">
                <a:latin typeface="Times New Roman"/>
                <a:ea typeface="Times New Roman"/>
              </a:rPr>
              <a:t>Назарченко</a:t>
            </a:r>
            <a:r>
              <a:rPr lang="ru-RU" sz="2400" dirty="0">
                <a:latin typeface="Times New Roman"/>
                <a:ea typeface="Times New Roman"/>
              </a:rPr>
              <a:t>. – 2-е изд., </a:t>
            </a:r>
            <a:r>
              <a:rPr lang="ru-RU" sz="2400" dirty="0" err="1">
                <a:latin typeface="Times New Roman"/>
                <a:ea typeface="Times New Roman"/>
              </a:rPr>
              <a:t>перераб</a:t>
            </a:r>
            <a:r>
              <a:rPr lang="ru-RU" sz="2400" dirty="0">
                <a:latin typeface="Times New Roman"/>
                <a:ea typeface="Times New Roman"/>
              </a:rPr>
              <a:t>. и доп. – Санкт-Петербург : Лань, 2013. – 315 с. </a:t>
            </a:r>
          </a:p>
          <a:p>
            <a:pPr lvl="0" algn="just">
              <a:spcAft>
                <a:spcPts val="0"/>
              </a:spcAft>
              <a:buClr>
                <a:srgbClr val="000000"/>
              </a:buClr>
              <a:buSzPts val="1400"/>
            </a:pPr>
            <a:r>
              <a:rPr lang="ru-RU" sz="2400" dirty="0" smtClean="0">
                <a:latin typeface="Times New Roman"/>
                <a:ea typeface="Times New Roman"/>
              </a:rPr>
              <a:t>3</a:t>
            </a:r>
            <a:r>
              <a:rPr lang="ru-RU" sz="2400" dirty="0" smtClean="0">
                <a:latin typeface="Times New Roman"/>
                <a:ea typeface="Times New Roman"/>
              </a:rPr>
              <a:t>. </a:t>
            </a:r>
            <a:r>
              <a:rPr lang="ru-RU" sz="2400" dirty="0" err="1" smtClean="0">
                <a:latin typeface="Times New Roman"/>
                <a:ea typeface="Times New Roman"/>
              </a:rPr>
              <a:t>Казаровец</a:t>
            </a:r>
            <a:r>
              <a:rPr lang="ru-RU" sz="2400" dirty="0" smtClean="0">
                <a:latin typeface="Times New Roman"/>
                <a:ea typeface="Times New Roman"/>
              </a:rPr>
              <a:t> </a:t>
            </a:r>
            <a:r>
              <a:rPr lang="ru-RU" sz="2400" dirty="0">
                <a:latin typeface="Times New Roman"/>
                <a:ea typeface="Times New Roman"/>
              </a:rPr>
              <a:t>Н.В., Павлова Т.В., </a:t>
            </a:r>
            <a:r>
              <a:rPr lang="ru-RU" sz="2400" dirty="0" err="1">
                <a:latin typeface="Times New Roman"/>
                <a:ea typeface="Times New Roman"/>
              </a:rPr>
              <a:t>Менчукова</a:t>
            </a:r>
            <a:r>
              <a:rPr lang="ru-RU" sz="2400" dirty="0">
                <a:latin typeface="Times New Roman"/>
                <a:ea typeface="Times New Roman"/>
              </a:rPr>
              <a:t> С.Г. и др. Племенная работа по формированию массива скота желательного типа. Минск :БГАТУ, 2008</a:t>
            </a:r>
            <a:r>
              <a:rPr lang="ru-RU" sz="2400" dirty="0" smtClean="0">
                <a:latin typeface="Times New Roman"/>
                <a:ea typeface="Times New Roman"/>
              </a:rPr>
              <a:t>.</a:t>
            </a:r>
            <a:endParaRPr lang="ru-RU" sz="2400" dirty="0">
              <a:latin typeface="Times New Roman"/>
              <a:ea typeface="Times New Roman"/>
            </a:endParaRPr>
          </a:p>
        </p:txBody>
      </p:sp>
    </p:spTree>
    <p:extLst>
      <p:ext uri="{BB962C8B-B14F-4D97-AF65-F5344CB8AC3E}">
        <p14:creationId xmlns:p14="http://schemas.microsoft.com/office/powerpoint/2010/main" val="7753572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403648" y="2852936"/>
            <a:ext cx="7416824" cy="1384995"/>
          </a:xfrm>
          <a:prstGeom prst="rect">
            <a:avLst/>
          </a:prstGeom>
        </p:spPr>
        <p:txBody>
          <a:bodyPr wrap="square">
            <a:spAutoFit/>
          </a:bodyPr>
          <a:lstStyle/>
          <a:p>
            <a:pPr marL="342900" indent="-342900" algn="ctr"/>
            <a:r>
              <a:rPr lang="ru-RU" sz="2800" b="1" dirty="0" smtClean="0">
                <a:solidFill>
                  <a:prstClr val="black"/>
                </a:solidFill>
                <a:latin typeface="Times New Roman"/>
                <a:ea typeface="Times New Roman"/>
              </a:rPr>
              <a:t>1.</a:t>
            </a:r>
            <a:r>
              <a:rPr lang="ru-RU" sz="3600" b="1" dirty="0" smtClean="0">
                <a:solidFill>
                  <a:prstClr val="black"/>
                </a:solidFill>
                <a:latin typeface="Times New Roman"/>
                <a:ea typeface="Times New Roman"/>
              </a:rPr>
              <a:t> </a:t>
            </a:r>
            <a:r>
              <a:rPr lang="ru-RU" sz="2800" b="1" dirty="0" smtClean="0"/>
              <a:t>Молочная продуктивность коров, показатели молочной продуктивности</a:t>
            </a:r>
            <a:endParaRPr lang="ru-RU" sz="2000" dirty="0" smtClean="0"/>
          </a:p>
          <a:p>
            <a:pPr marL="342900" lvl="0" indent="-342900" algn="ctr">
              <a:buFont typeface="+mj-lt"/>
              <a:buAutoNum type="arabicPeriod"/>
            </a:pPr>
            <a:endParaRPr lang="ru-RU" sz="2000" b="1" dirty="0">
              <a:solidFill>
                <a:prstClr val="black"/>
              </a:solidFill>
              <a:latin typeface="Times New Roman"/>
              <a:ea typeface="Times New Roman"/>
            </a:endParaRPr>
          </a:p>
        </p:txBody>
      </p:sp>
      <p:sp>
        <p:nvSpPr>
          <p:cNvPr id="3" name="Номер слайда 2"/>
          <p:cNvSpPr>
            <a:spLocks noGrp="1"/>
          </p:cNvSpPr>
          <p:nvPr>
            <p:ph type="sldNum" sz="quarter" idx="12"/>
          </p:nvPr>
        </p:nvSpPr>
        <p:spPr/>
        <p:txBody>
          <a:bodyPr/>
          <a:lstStyle/>
          <a:p>
            <a:fld id="{BFAE65CD-8129-42BD-829A-4CA364A5C893}" type="slidenum">
              <a:rPr lang="ru-RU" smtClean="0"/>
              <a:pPr/>
              <a:t>5</a:t>
            </a:fld>
            <a:endParaRPr lang="ru-RU" dirty="0"/>
          </a:p>
        </p:txBody>
      </p:sp>
    </p:spTree>
    <p:extLst>
      <p:ext uri="{BB962C8B-B14F-4D97-AF65-F5344CB8AC3E}">
        <p14:creationId xmlns:p14="http://schemas.microsoft.com/office/powerpoint/2010/main" val="40128765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BFAE65CD-8129-42BD-829A-4CA364A5C893}" type="slidenum">
              <a:rPr lang="ru-RU" smtClean="0"/>
              <a:pPr/>
              <a:t>6</a:t>
            </a:fld>
            <a:endParaRPr lang="ru-RU" dirty="0"/>
          </a:p>
        </p:txBody>
      </p:sp>
      <p:sp>
        <p:nvSpPr>
          <p:cNvPr id="36865" name="Rectangle 1"/>
          <p:cNvSpPr>
            <a:spLocks noChangeArrowheads="1"/>
          </p:cNvSpPr>
          <p:nvPr/>
        </p:nvSpPr>
        <p:spPr bwMode="auto">
          <a:xfrm>
            <a:off x="1043608" y="430887"/>
            <a:ext cx="8100392" cy="6001643"/>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ru-RU" sz="2400" dirty="0">
                <a:latin typeface="Times New Roman" panose="02020603050405020304" pitchFamily="18" charset="0"/>
                <a:cs typeface="Times New Roman" panose="02020603050405020304" pitchFamily="18" charset="0"/>
              </a:rPr>
              <a:t>В условиях всевозрастающей конкуренции снижение себестоимости и повышение качества молока и молочных продуктов становятся решающими факторами успешного развития отрасли молочного скотоводства. Использование высокопродуктивных животных позволяет в короткие сроки повысить уровень молочной продуктивности и рентабельность </a:t>
            </a:r>
            <a:r>
              <a:rPr lang="ru-RU" sz="2400" dirty="0" smtClean="0">
                <a:latin typeface="Times New Roman" panose="02020603050405020304" pitchFamily="18" charset="0"/>
                <a:cs typeface="Times New Roman" panose="02020603050405020304" pitchFamily="18" charset="0"/>
              </a:rPr>
              <a:t>производства.</a:t>
            </a:r>
            <a:endParaRPr lang="ru-RU" sz="2400" dirty="0">
              <a:latin typeface="Times New Roman" panose="02020603050405020304" pitchFamily="18" charset="0"/>
              <a:cs typeface="Times New Roman" panose="02020603050405020304" pitchFamily="18" charset="0"/>
            </a:endParaRPr>
          </a:p>
          <a:p>
            <a:pPr algn="just"/>
            <a:r>
              <a:rPr lang="ru-RU" sz="2400" dirty="0">
                <a:latin typeface="Times New Roman" panose="02020603050405020304" pitchFamily="18" charset="0"/>
                <a:cs typeface="Times New Roman" panose="02020603050405020304" pitchFamily="18" charset="0"/>
              </a:rPr>
              <a:t>Важнейшей задачей племенных хозяйств активной части популяции молочного скота Республики Беларусь является создание селекционных стад с высокопродуктивным маточным поголовьем. Племенные коровы предназначены не только для производства большого количества молока высокого качества, но и, главным образом, для получения телят как источника высокоценных животных нового поколения, необходимых для воспроизводства поголовья крупного рогатого скота. </a:t>
            </a:r>
            <a:endParaRPr kumimoji="0" lang="ru-RU"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74070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BFAE65CD-8129-42BD-829A-4CA364A5C893}" type="slidenum">
              <a:rPr lang="ru-RU" smtClean="0"/>
              <a:pPr/>
              <a:t>7</a:t>
            </a:fld>
            <a:endParaRPr lang="ru-RU" dirty="0"/>
          </a:p>
        </p:txBody>
      </p:sp>
      <p:sp>
        <p:nvSpPr>
          <p:cNvPr id="36865" name="Rectangle 1"/>
          <p:cNvSpPr>
            <a:spLocks noChangeArrowheads="1"/>
          </p:cNvSpPr>
          <p:nvPr/>
        </p:nvSpPr>
        <p:spPr bwMode="auto">
          <a:xfrm>
            <a:off x="1043608" y="-7694"/>
            <a:ext cx="8100392" cy="6878806"/>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u-RU" sz="21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Молочная продуктивность коров – это количество и качество молока, полученное от коровы за определенный период времени. </a:t>
            </a:r>
            <a:endParaRPr kumimoji="0" lang="ru-RU" sz="21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u-RU" sz="2100" b="0" i="0" u="none" strike="noStrike" cap="none" normalizeH="0" baseline="0" dirty="0" smtClean="0">
                <a:ln>
                  <a:noFill/>
                </a:ln>
                <a:solidFill>
                  <a:srgbClr val="000000"/>
                </a:solidFill>
                <a:effectLst/>
                <a:latin typeface="Times New Roman" panose="02020603050405020304" pitchFamily="18" charset="0"/>
                <a:ea typeface="Times New Roman" pitchFamily="18" charset="0"/>
                <a:cs typeface="Times New Roman" panose="02020603050405020304" pitchFamily="18" charset="0"/>
              </a:rPr>
              <a:t>Период, в течение которого корова образует и выделяет молоко, называется </a:t>
            </a:r>
            <a:r>
              <a:rPr kumimoji="0" lang="ru-RU" sz="2100" b="1" i="0" u="none" strike="noStrike" cap="none" normalizeH="0" baseline="0" dirty="0" smtClean="0">
                <a:ln>
                  <a:noFill/>
                </a:ln>
                <a:solidFill>
                  <a:srgbClr val="000000"/>
                </a:solidFill>
                <a:effectLst/>
                <a:latin typeface="Times New Roman" panose="02020603050405020304" pitchFamily="18" charset="0"/>
                <a:ea typeface="Times New Roman" pitchFamily="18" charset="0"/>
                <a:cs typeface="Times New Roman" panose="02020603050405020304" pitchFamily="18" charset="0"/>
              </a:rPr>
              <a:t>лактацией</a:t>
            </a:r>
            <a:r>
              <a:rPr kumimoji="0" lang="ru-RU" sz="2100" b="0" i="0" u="none" strike="noStrike" cap="none" normalizeH="0" baseline="0" dirty="0" smtClean="0">
                <a:ln>
                  <a:noFill/>
                </a:ln>
                <a:solidFill>
                  <a:srgbClr val="000000"/>
                </a:solidFill>
                <a:effectLst/>
                <a:latin typeface="Times New Roman" panose="02020603050405020304" pitchFamily="18" charset="0"/>
                <a:ea typeface="Times New Roman" pitchFamily="18" charset="0"/>
                <a:cs typeface="Times New Roman" panose="02020603050405020304" pitchFamily="18" charset="0"/>
              </a:rPr>
              <a:t>. Лактация длится от отела до запуска, под которым понимают прекращение выделения молока в конце лактации.</a:t>
            </a:r>
            <a:endParaRPr kumimoji="0" lang="ru-RU" sz="21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u-RU" sz="2100" b="0" i="0" u="none" strike="noStrike" cap="none" normalizeH="0" baseline="0" dirty="0" smtClean="0">
                <a:ln>
                  <a:noFill/>
                </a:ln>
                <a:solidFill>
                  <a:srgbClr val="000000"/>
                </a:solidFill>
                <a:effectLst/>
                <a:latin typeface="Times New Roman" panose="02020603050405020304" pitchFamily="18" charset="0"/>
                <a:ea typeface="Times New Roman" pitchFamily="18" charset="0"/>
                <a:cs typeface="Times New Roman" panose="02020603050405020304" pitchFamily="18" charset="0"/>
              </a:rPr>
              <a:t>Период, в течение которого корову не доят перед отелом, называют </a:t>
            </a:r>
            <a:r>
              <a:rPr kumimoji="0" lang="ru-RU" sz="2100" b="1" i="0" u="none" strike="noStrike" cap="none" normalizeH="0" baseline="0" dirty="0" smtClean="0">
                <a:ln>
                  <a:noFill/>
                </a:ln>
                <a:solidFill>
                  <a:srgbClr val="000000"/>
                </a:solidFill>
                <a:effectLst/>
                <a:latin typeface="Times New Roman" panose="02020603050405020304" pitchFamily="18" charset="0"/>
                <a:ea typeface="Times New Roman" pitchFamily="18" charset="0"/>
                <a:cs typeface="Times New Roman" panose="02020603050405020304" pitchFamily="18" charset="0"/>
              </a:rPr>
              <a:t>сухостойным</a:t>
            </a:r>
            <a:r>
              <a:rPr kumimoji="0" lang="ru-RU" sz="2100" b="0" i="0" u="none" strike="noStrike" cap="none" normalizeH="0" baseline="0" dirty="0" smtClean="0">
                <a:ln>
                  <a:noFill/>
                </a:ln>
                <a:solidFill>
                  <a:srgbClr val="000000"/>
                </a:solidFill>
                <a:effectLst/>
                <a:latin typeface="Times New Roman" panose="02020603050405020304" pitchFamily="18" charset="0"/>
                <a:ea typeface="Times New Roman" pitchFamily="18" charset="0"/>
                <a:cs typeface="Times New Roman" panose="02020603050405020304" pitchFamily="18" charset="0"/>
              </a:rPr>
              <a:t>, он длится от запуска до следующего отела.</a:t>
            </a:r>
            <a:endParaRPr kumimoji="0" lang="ru-RU" sz="21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u-RU" sz="2100" b="0" i="0" u="none" strike="noStrike" cap="none" normalizeH="0" baseline="0" dirty="0" smtClean="0">
                <a:ln>
                  <a:noFill/>
                </a:ln>
                <a:solidFill>
                  <a:srgbClr val="000000"/>
                </a:solidFill>
                <a:effectLst/>
                <a:latin typeface="Times New Roman" panose="02020603050405020304" pitchFamily="18" charset="0"/>
                <a:ea typeface="Times New Roman" pitchFamily="18" charset="0"/>
                <a:cs typeface="Times New Roman" panose="02020603050405020304" pitchFamily="18" charset="0"/>
              </a:rPr>
              <a:t>Продолжительность лактации связана с наступлением стельности. Перед каждым отелом корова должна 2 месяца отдохнуть, находясь в запуске. Если исходить из того, что корова каждый год должна приносить теленка и что средняя продолжительность стельности составляет 285 дней и сухостойного периода –</a:t>
            </a:r>
            <a:r>
              <a:rPr kumimoji="0" lang="ru-RU" sz="2100" b="0" i="0" u="none" strike="noStrike" cap="none" normalizeH="0" dirty="0" smtClean="0">
                <a:ln>
                  <a:noFill/>
                </a:ln>
                <a:solidFill>
                  <a:srgbClr val="000000"/>
                </a:solidFill>
                <a:effectLst/>
                <a:latin typeface="Times New Roman" panose="02020603050405020304" pitchFamily="18" charset="0"/>
                <a:ea typeface="Times New Roman" pitchFamily="18" charset="0"/>
                <a:cs typeface="Times New Roman" panose="02020603050405020304" pitchFamily="18" charset="0"/>
              </a:rPr>
              <a:t> </a:t>
            </a:r>
            <a:r>
              <a:rPr kumimoji="0" lang="ru-RU" sz="2100" b="0" i="0" u="none" strike="noStrike" cap="none" normalizeH="0" baseline="0" dirty="0" smtClean="0">
                <a:ln>
                  <a:noFill/>
                </a:ln>
                <a:solidFill>
                  <a:srgbClr val="000000"/>
                </a:solidFill>
                <a:effectLst/>
                <a:latin typeface="Times New Roman" panose="02020603050405020304" pitchFamily="18" charset="0"/>
                <a:ea typeface="Times New Roman" pitchFamily="18" charset="0"/>
                <a:cs typeface="Times New Roman" panose="02020603050405020304" pitchFamily="18" charset="0"/>
              </a:rPr>
              <a:t>60 дней, то нормальная продолжительность лактации не должна превышать 305–дней. Позднее оплодотворение коровы приводит или к удлинению лактации, или к удлинению сухостойного периода.</a:t>
            </a:r>
          </a:p>
          <a:p>
            <a:pPr lvl="0" indent="180975" algn="just" eaLnBrk="0" fontAlgn="base" hangingPunct="0">
              <a:spcBef>
                <a:spcPct val="0"/>
              </a:spcBef>
              <a:spcAft>
                <a:spcPct val="0"/>
              </a:spcAft>
            </a:pPr>
            <a:r>
              <a:rPr lang="ru-RU" sz="2100" dirty="0">
                <a:latin typeface="Times New Roman" panose="02020603050405020304" pitchFamily="18" charset="0"/>
                <a:cs typeface="Times New Roman" panose="02020603050405020304" pitchFamily="18" charset="0"/>
              </a:rPr>
              <a:t>В первые 6–8 дней после отела молочная железа синтезирует отличный от обычного молока секрет – </a:t>
            </a:r>
            <a:r>
              <a:rPr lang="ru-RU" sz="2100" b="1" dirty="0">
                <a:latin typeface="Times New Roman" panose="02020603050405020304" pitchFamily="18" charset="0"/>
                <a:cs typeface="Times New Roman" panose="02020603050405020304" pitchFamily="18" charset="0"/>
              </a:rPr>
              <a:t>молозиво</a:t>
            </a:r>
            <a:r>
              <a:rPr lang="ru-RU" sz="2100" dirty="0">
                <a:latin typeface="Times New Roman" panose="02020603050405020304" pitchFamily="18" charset="0"/>
                <a:cs typeface="Times New Roman" panose="02020603050405020304" pitchFamily="18" charset="0"/>
              </a:rPr>
              <a:t>. Оно имеет более вязкую и густую консистенцию, цвет его желтоватый, на вкус оно солоновато. В молозиве больше сухих веществ, иммунных тел и других, необходимых новорожденному теленку веществ.</a:t>
            </a:r>
            <a:endParaRPr kumimoji="0" lang="ru-RU" sz="21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77860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BFAE65CD-8129-42BD-829A-4CA364A5C893}" type="slidenum">
              <a:rPr lang="ru-RU" smtClean="0"/>
              <a:pPr/>
              <a:t>8</a:t>
            </a:fld>
            <a:endParaRPr lang="ru-RU" dirty="0"/>
          </a:p>
        </p:txBody>
      </p:sp>
      <p:sp>
        <p:nvSpPr>
          <p:cNvPr id="36865" name="Rectangle 1"/>
          <p:cNvSpPr>
            <a:spLocks noChangeArrowheads="1"/>
          </p:cNvSpPr>
          <p:nvPr/>
        </p:nvSpPr>
        <p:spPr bwMode="auto">
          <a:xfrm>
            <a:off x="1547664" y="254658"/>
            <a:ext cx="7596336" cy="861774"/>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r>
              <a:rPr lang="ru-RU" sz="2800" b="1" dirty="0">
                <a:latin typeface="Times New Roman" panose="02020603050405020304" pitchFamily="18" charset="0"/>
                <a:cs typeface="Times New Roman" panose="02020603050405020304" pitchFamily="18" charset="0"/>
              </a:rPr>
              <a:t>Производственный цикл коровы</a:t>
            </a:r>
            <a:endParaRPr lang="ru-RU" sz="2800" dirty="0">
              <a:latin typeface="Times New Roman" panose="02020603050405020304" pitchFamily="18" charset="0"/>
              <a:cs typeface="Times New Roman" panose="02020603050405020304"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endParaRPr kumimoji="0" lang="ru-RU" sz="2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Рисунок 4" descr="https://studfiles.net/html/2706/368/html_hvHZB4TlBv.LCHX/htmlconvd-ZoM2qO4x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1428750"/>
            <a:ext cx="7200799" cy="4000500"/>
          </a:xfrm>
          <a:prstGeom prst="rect">
            <a:avLst/>
          </a:prstGeom>
          <a:noFill/>
          <a:ln>
            <a:noFill/>
          </a:ln>
        </p:spPr>
      </p:pic>
    </p:spTree>
    <p:extLst>
      <p:ext uri="{BB962C8B-B14F-4D97-AF65-F5344CB8AC3E}">
        <p14:creationId xmlns:p14="http://schemas.microsoft.com/office/powerpoint/2010/main" val="12550113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fld id="{BFAE65CD-8129-42BD-829A-4CA364A5C893}" type="slidenum">
              <a:rPr lang="ru-RU" smtClean="0"/>
              <a:pPr/>
              <a:t>9</a:t>
            </a:fld>
            <a:endParaRPr lang="ru-RU" dirty="0"/>
          </a:p>
        </p:txBody>
      </p:sp>
      <p:sp>
        <p:nvSpPr>
          <p:cNvPr id="72706" name="Rectangle 2"/>
          <p:cNvSpPr>
            <a:spLocks noChangeArrowheads="1"/>
          </p:cNvSpPr>
          <p:nvPr/>
        </p:nvSpPr>
        <p:spPr bwMode="auto">
          <a:xfrm>
            <a:off x="1115616" y="3257442"/>
            <a:ext cx="8028384" cy="8925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endParaRPr kumimoji="0" lang="ru-RU" sz="26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endParaRPr>
          </a:p>
          <a:p>
            <a:pPr marL="0" marR="0" lvl="0" indent="180975" algn="just" defTabSz="914400" rtl="0" eaLnBrk="1" fontAlgn="base" latinLnBrk="0" hangingPunct="1">
              <a:lnSpc>
                <a:spcPct val="100000"/>
              </a:lnSpc>
              <a:spcBef>
                <a:spcPct val="0"/>
              </a:spcBef>
              <a:spcAft>
                <a:spcPct val="0"/>
              </a:spcAft>
              <a:buClrTx/>
              <a:buSzTx/>
              <a:buFontTx/>
              <a:buNone/>
              <a:tabLst/>
            </a:pPr>
            <a:endParaRPr kumimoji="0" lang="ru-RU" sz="26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Прямоугольник 6"/>
          <p:cNvSpPr/>
          <p:nvPr/>
        </p:nvSpPr>
        <p:spPr>
          <a:xfrm>
            <a:off x="1115616" y="188640"/>
            <a:ext cx="7632848" cy="1200329"/>
          </a:xfrm>
          <a:prstGeom prst="rect">
            <a:avLst/>
          </a:prstGeom>
        </p:spPr>
        <p:txBody>
          <a:bodyPr wrap="square">
            <a:spAutoFit/>
          </a:bodyPr>
          <a:lstStyle/>
          <a:p>
            <a:pPr indent="474980" algn="just">
              <a:spcAft>
                <a:spcPts val="0"/>
              </a:spcAft>
            </a:pPr>
            <a:r>
              <a:rPr lang="ru-RU" dirty="0" smtClean="0">
                <a:latin typeface="Times New Roman" panose="02020603050405020304" pitchFamily="18" charset="0"/>
                <a:ea typeface="Times New Roman" panose="02020603050405020304" pitchFamily="18" charset="0"/>
              </a:rPr>
              <a:t>Молоко </a:t>
            </a:r>
            <a:r>
              <a:rPr lang="ru-RU" dirty="0">
                <a:latin typeface="Times New Roman" panose="02020603050405020304" pitchFamily="18" charset="0"/>
                <a:ea typeface="Times New Roman" panose="02020603050405020304" pitchFamily="18" charset="0"/>
              </a:rPr>
              <a:t>представляет собой биологическую жидкость сложного химического состава, включающего около 250 компонентов. Химический состав молока основных видов сельскохозяйственных животных приведен в таблице 1. </a:t>
            </a:r>
            <a:endParaRPr lang="ru-RU" sz="1600" dirty="0">
              <a:effectLst/>
              <a:latin typeface="Times New Roman" panose="02020603050405020304" pitchFamily="18" charset="0"/>
              <a:ea typeface="Times New Roman" panose="02020603050405020304" pitchFamily="18" charset="0"/>
            </a:endParaRPr>
          </a:p>
        </p:txBody>
      </p:sp>
      <p:sp>
        <p:nvSpPr>
          <p:cNvPr id="10" name="Прямоугольник 9"/>
          <p:cNvSpPr/>
          <p:nvPr/>
        </p:nvSpPr>
        <p:spPr>
          <a:xfrm>
            <a:off x="1403649" y="1388969"/>
            <a:ext cx="7344815" cy="646331"/>
          </a:xfrm>
          <a:prstGeom prst="rect">
            <a:avLst/>
          </a:prstGeom>
        </p:spPr>
        <p:txBody>
          <a:bodyPr wrap="square">
            <a:spAutoFit/>
          </a:bodyPr>
          <a:lstStyle/>
          <a:p>
            <a:pPr lvl="0" indent="355600" eaLnBrk="0" fontAlgn="base" hangingPunct="0">
              <a:spcBef>
                <a:spcPct val="0"/>
              </a:spcBef>
              <a:spcAft>
                <a:spcPct val="0"/>
              </a:spcAft>
            </a:pPr>
            <a:r>
              <a:rPr lang="ru-RU" altLang="ru-RU" dirty="0">
                <a:latin typeface="Arial" panose="020B0604020202020204" pitchFamily="34" charset="0"/>
                <a:ea typeface="Times New Roman" panose="02020603050405020304" pitchFamily="18" charset="0"/>
              </a:rPr>
              <a:t>Таблица 1. Химический состав молока основных</a:t>
            </a:r>
            <a:endParaRPr lang="ru-RU" altLang="ru-RU" sz="1050" dirty="0">
              <a:latin typeface="Arial" panose="020B0604020202020204" pitchFamily="34" charset="0"/>
            </a:endParaRPr>
          </a:p>
          <a:p>
            <a:pPr lvl="0" indent="355600" eaLnBrk="0" fontAlgn="base" hangingPunct="0">
              <a:spcBef>
                <a:spcPct val="0"/>
              </a:spcBef>
              <a:spcAft>
                <a:spcPct val="0"/>
              </a:spcAft>
            </a:pPr>
            <a:r>
              <a:rPr lang="ru-RU" altLang="ru-RU" dirty="0">
                <a:latin typeface="Arial" panose="020B0604020202020204" pitchFamily="34" charset="0"/>
                <a:ea typeface="Times New Roman" panose="02020603050405020304" pitchFamily="18" charset="0"/>
              </a:rPr>
              <a:t>видов сельскохозяйственных животных, %</a:t>
            </a:r>
            <a:endParaRPr lang="ru-RU" altLang="ru-RU" sz="1050" dirty="0">
              <a:latin typeface="Arial" panose="020B0604020202020204" pitchFamily="34" charset="0"/>
            </a:endParaRPr>
          </a:p>
        </p:txBody>
      </p:sp>
      <p:graphicFrame>
        <p:nvGraphicFramePr>
          <p:cNvPr id="11" name="Таблица 10"/>
          <p:cNvGraphicFramePr>
            <a:graphicFrameLocks noGrp="1"/>
          </p:cNvGraphicFramePr>
          <p:nvPr>
            <p:extLst>
              <p:ext uri="{D42A27DB-BD31-4B8C-83A1-F6EECF244321}">
                <p14:modId xmlns:p14="http://schemas.microsoft.com/office/powerpoint/2010/main" val="854428318"/>
              </p:ext>
            </p:extLst>
          </p:nvPr>
        </p:nvGraphicFramePr>
        <p:xfrm>
          <a:off x="1115616" y="2035300"/>
          <a:ext cx="7848871" cy="2438400"/>
        </p:xfrm>
        <a:graphic>
          <a:graphicData uri="http://schemas.openxmlformats.org/drawingml/2006/table">
            <a:tbl>
              <a:tblPr>
                <a:tableStyleId>{5C22544A-7EE6-4342-B048-85BDC9FD1C3A}</a:tableStyleId>
              </a:tblPr>
              <a:tblGrid>
                <a:gridCol w="1671879">
                  <a:extLst>
                    <a:ext uri="{9D8B030D-6E8A-4147-A177-3AD203B41FA5}">
                      <a16:colId xmlns:a16="http://schemas.microsoft.com/office/drawing/2014/main" val="1942107407"/>
                    </a:ext>
                  </a:extLst>
                </a:gridCol>
                <a:gridCol w="790297">
                  <a:extLst>
                    <a:ext uri="{9D8B030D-6E8A-4147-A177-3AD203B41FA5}">
                      <a16:colId xmlns:a16="http://schemas.microsoft.com/office/drawing/2014/main" val="3241569556"/>
                    </a:ext>
                  </a:extLst>
                </a:gridCol>
                <a:gridCol w="790297">
                  <a:extLst>
                    <a:ext uri="{9D8B030D-6E8A-4147-A177-3AD203B41FA5}">
                      <a16:colId xmlns:a16="http://schemas.microsoft.com/office/drawing/2014/main" val="1092469117"/>
                    </a:ext>
                  </a:extLst>
                </a:gridCol>
                <a:gridCol w="790297">
                  <a:extLst>
                    <a:ext uri="{9D8B030D-6E8A-4147-A177-3AD203B41FA5}">
                      <a16:colId xmlns:a16="http://schemas.microsoft.com/office/drawing/2014/main" val="1794239823"/>
                    </a:ext>
                  </a:extLst>
                </a:gridCol>
                <a:gridCol w="1141806">
                  <a:extLst>
                    <a:ext uri="{9D8B030D-6E8A-4147-A177-3AD203B41FA5}">
                      <a16:colId xmlns:a16="http://schemas.microsoft.com/office/drawing/2014/main" val="2138318200"/>
                    </a:ext>
                  </a:extLst>
                </a:gridCol>
                <a:gridCol w="1703262">
                  <a:extLst>
                    <a:ext uri="{9D8B030D-6E8A-4147-A177-3AD203B41FA5}">
                      <a16:colId xmlns:a16="http://schemas.microsoft.com/office/drawing/2014/main" val="2277881481"/>
                    </a:ext>
                  </a:extLst>
                </a:gridCol>
                <a:gridCol w="961033">
                  <a:extLst>
                    <a:ext uri="{9D8B030D-6E8A-4147-A177-3AD203B41FA5}">
                      <a16:colId xmlns:a16="http://schemas.microsoft.com/office/drawing/2014/main" val="3444701585"/>
                    </a:ext>
                  </a:extLst>
                </a:gridCol>
              </a:tblGrid>
              <a:tr h="1057347">
                <a:tc>
                  <a:txBody>
                    <a:bodyPr/>
                    <a:lstStyle/>
                    <a:p>
                      <a:pPr algn="ctr">
                        <a:spcAft>
                          <a:spcPts val="0"/>
                        </a:spcAft>
                      </a:pPr>
                      <a:r>
                        <a:rPr lang="ru-RU" sz="2000" dirty="0">
                          <a:effectLst/>
                          <a:latin typeface="Times New Roman" panose="02020603050405020304" pitchFamily="18" charset="0"/>
                          <a:cs typeface="Times New Roman" panose="02020603050405020304" pitchFamily="18" charset="0"/>
                        </a:rPr>
                        <a:t>Вид </a:t>
                      </a:r>
                    </a:p>
                    <a:p>
                      <a:pPr algn="ctr">
                        <a:spcAft>
                          <a:spcPts val="0"/>
                        </a:spcAft>
                      </a:pPr>
                      <a:r>
                        <a:rPr lang="ru-RU" sz="2000" dirty="0">
                          <a:effectLst/>
                          <a:latin typeface="Times New Roman" panose="02020603050405020304" pitchFamily="18" charset="0"/>
                          <a:cs typeface="Times New Roman" panose="02020603050405020304" pitchFamily="18" charset="0"/>
                        </a:rPr>
                        <a:t>животного</a:t>
                      </a:r>
                      <a:endParaRPr lang="ru-RU"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ru-RU" sz="2000" dirty="0" smtClean="0">
                          <a:effectLst/>
                          <a:latin typeface="Times New Roman" panose="02020603050405020304" pitchFamily="18" charset="0"/>
                          <a:cs typeface="Times New Roman" panose="02020603050405020304" pitchFamily="18" charset="0"/>
                        </a:rPr>
                        <a:t>Вода</a:t>
                      </a:r>
                      <a:endParaRPr lang="ru-RU"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ru-RU" sz="2000" dirty="0">
                          <a:effectLst/>
                          <a:latin typeface="Times New Roman" panose="02020603050405020304" pitchFamily="18" charset="0"/>
                          <a:cs typeface="Times New Roman" panose="02020603050405020304" pitchFamily="18" charset="0"/>
                        </a:rPr>
                        <a:t>Жир</a:t>
                      </a:r>
                      <a:endParaRPr lang="ru-RU"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ru-RU" sz="2000">
                          <a:effectLst/>
                          <a:latin typeface="Times New Roman" panose="02020603050405020304" pitchFamily="18" charset="0"/>
                          <a:cs typeface="Times New Roman" panose="02020603050405020304" pitchFamily="18" charset="0"/>
                        </a:rPr>
                        <a:t>Белок</a:t>
                      </a:r>
                      <a:endParaRPr lang="ru-RU"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ru-RU" sz="2000">
                          <a:effectLst/>
                          <a:latin typeface="Times New Roman" panose="02020603050405020304" pitchFamily="18" charset="0"/>
                          <a:cs typeface="Times New Roman" panose="02020603050405020304" pitchFamily="18" charset="0"/>
                        </a:rPr>
                        <a:t>Молочный сахар</a:t>
                      </a:r>
                      <a:endParaRPr lang="ru-RU"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ru-RU" sz="2000">
                          <a:effectLst/>
                          <a:latin typeface="Times New Roman" panose="02020603050405020304" pitchFamily="18" charset="0"/>
                          <a:cs typeface="Times New Roman" panose="02020603050405020304" pitchFamily="18" charset="0"/>
                        </a:rPr>
                        <a:t>Минеральные </a:t>
                      </a:r>
                      <a:endParaRPr lang="ru-RU" sz="1400">
                        <a:effectLst/>
                        <a:latin typeface="Times New Roman" panose="02020603050405020304" pitchFamily="18" charset="0"/>
                        <a:cs typeface="Times New Roman" panose="02020603050405020304" pitchFamily="18" charset="0"/>
                      </a:endParaRPr>
                    </a:p>
                    <a:p>
                      <a:pPr algn="ctr">
                        <a:spcAft>
                          <a:spcPts val="0"/>
                        </a:spcAft>
                      </a:pPr>
                      <a:r>
                        <a:rPr lang="ru-RU" sz="2000">
                          <a:effectLst/>
                          <a:latin typeface="Times New Roman" panose="02020603050405020304" pitchFamily="18" charset="0"/>
                          <a:cs typeface="Times New Roman" panose="02020603050405020304" pitchFamily="18" charset="0"/>
                        </a:rPr>
                        <a:t>вещества</a:t>
                      </a:r>
                      <a:endParaRPr lang="ru-RU"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ru-RU" sz="2000">
                          <a:effectLst/>
                          <a:latin typeface="Times New Roman" panose="02020603050405020304" pitchFamily="18" charset="0"/>
                          <a:cs typeface="Times New Roman" panose="02020603050405020304" pitchFamily="18" charset="0"/>
                        </a:rPr>
                        <a:t>Всего сухого вещества</a:t>
                      </a:r>
                      <a:endParaRPr lang="ru-RU"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26040686"/>
                  </a:ext>
                </a:extLst>
              </a:tr>
              <a:tr h="528674">
                <a:tc>
                  <a:txBody>
                    <a:bodyPr/>
                    <a:lstStyle/>
                    <a:p>
                      <a:pPr algn="just">
                        <a:spcAft>
                          <a:spcPts val="0"/>
                        </a:spcAft>
                      </a:pPr>
                      <a:r>
                        <a:rPr lang="ru-RU" sz="2000">
                          <a:effectLst/>
                          <a:latin typeface="Times New Roman" panose="02020603050405020304" pitchFamily="18" charset="0"/>
                          <a:cs typeface="Times New Roman" panose="02020603050405020304" pitchFamily="18" charset="0"/>
                        </a:rPr>
                        <a:t>Крупный </a:t>
                      </a:r>
                    </a:p>
                    <a:p>
                      <a:pPr algn="just">
                        <a:spcAft>
                          <a:spcPts val="0"/>
                        </a:spcAft>
                      </a:pPr>
                      <a:r>
                        <a:rPr lang="ru-RU" sz="2000">
                          <a:effectLst/>
                          <a:latin typeface="Times New Roman" panose="02020603050405020304" pitchFamily="18" charset="0"/>
                          <a:cs typeface="Times New Roman" panose="02020603050405020304" pitchFamily="18" charset="0"/>
                        </a:rPr>
                        <a:t>рогатый скот</a:t>
                      </a:r>
                      <a:endParaRPr lang="ru-RU"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ru-RU" sz="2000" dirty="0">
                          <a:effectLst/>
                          <a:latin typeface="Times New Roman" panose="02020603050405020304" pitchFamily="18" charset="0"/>
                          <a:cs typeface="Times New Roman" panose="02020603050405020304" pitchFamily="18" charset="0"/>
                        </a:rPr>
                        <a:t>87,5</a:t>
                      </a:r>
                      <a:endParaRPr lang="ru-RU"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ru-RU" sz="2000" dirty="0">
                          <a:effectLst/>
                          <a:latin typeface="Times New Roman" panose="02020603050405020304" pitchFamily="18" charset="0"/>
                          <a:cs typeface="Times New Roman" panose="02020603050405020304" pitchFamily="18" charset="0"/>
                        </a:rPr>
                        <a:t>3,8</a:t>
                      </a:r>
                      <a:endParaRPr lang="ru-RU"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ru-RU" sz="2000" dirty="0">
                          <a:effectLst/>
                          <a:latin typeface="Times New Roman" panose="02020603050405020304" pitchFamily="18" charset="0"/>
                          <a:cs typeface="Times New Roman" panose="02020603050405020304" pitchFamily="18" charset="0"/>
                        </a:rPr>
                        <a:t>3,3</a:t>
                      </a:r>
                      <a:endParaRPr lang="ru-RU"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ru-RU" sz="2000" dirty="0">
                          <a:effectLst/>
                          <a:latin typeface="Times New Roman" panose="02020603050405020304" pitchFamily="18" charset="0"/>
                          <a:cs typeface="Times New Roman" panose="02020603050405020304" pitchFamily="18" charset="0"/>
                        </a:rPr>
                        <a:t>4,7</a:t>
                      </a:r>
                      <a:endParaRPr lang="ru-RU"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ru-RU" sz="2000">
                          <a:effectLst/>
                          <a:latin typeface="Times New Roman" panose="02020603050405020304" pitchFamily="18" charset="0"/>
                          <a:cs typeface="Times New Roman" panose="02020603050405020304" pitchFamily="18" charset="0"/>
                        </a:rPr>
                        <a:t>0,7</a:t>
                      </a:r>
                      <a:endParaRPr lang="ru-RU"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ru-RU" sz="2000">
                          <a:effectLst/>
                          <a:latin typeface="Times New Roman" panose="02020603050405020304" pitchFamily="18" charset="0"/>
                          <a:cs typeface="Times New Roman" panose="02020603050405020304" pitchFamily="18" charset="0"/>
                        </a:rPr>
                        <a:t>12,5</a:t>
                      </a:r>
                      <a:endParaRPr lang="ru-RU"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12979066"/>
                  </a:ext>
                </a:extLst>
              </a:tr>
              <a:tr h="264337">
                <a:tc>
                  <a:txBody>
                    <a:bodyPr/>
                    <a:lstStyle/>
                    <a:p>
                      <a:pPr algn="just">
                        <a:spcAft>
                          <a:spcPts val="0"/>
                        </a:spcAft>
                      </a:pPr>
                      <a:r>
                        <a:rPr lang="ru-RU" sz="2000">
                          <a:effectLst/>
                          <a:latin typeface="Times New Roman" panose="02020603050405020304" pitchFamily="18" charset="0"/>
                          <a:cs typeface="Times New Roman" panose="02020603050405020304" pitchFamily="18" charset="0"/>
                        </a:rPr>
                        <a:t>Козы</a:t>
                      </a:r>
                      <a:endParaRPr lang="ru-RU"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ru-RU" sz="2000">
                          <a:effectLst/>
                          <a:latin typeface="Times New Roman" panose="02020603050405020304" pitchFamily="18" charset="0"/>
                          <a:cs typeface="Times New Roman" panose="02020603050405020304" pitchFamily="18" charset="0"/>
                        </a:rPr>
                        <a:t>87,0</a:t>
                      </a:r>
                      <a:endParaRPr lang="ru-RU"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ru-RU" sz="2000" dirty="0">
                          <a:effectLst/>
                          <a:latin typeface="Times New Roman" panose="02020603050405020304" pitchFamily="18" charset="0"/>
                          <a:cs typeface="Times New Roman" panose="02020603050405020304" pitchFamily="18" charset="0"/>
                        </a:rPr>
                        <a:t>4,1</a:t>
                      </a:r>
                      <a:endParaRPr lang="ru-RU"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ru-RU" sz="2000" dirty="0">
                          <a:effectLst/>
                          <a:latin typeface="Times New Roman" panose="02020603050405020304" pitchFamily="18" charset="0"/>
                          <a:cs typeface="Times New Roman" panose="02020603050405020304" pitchFamily="18" charset="0"/>
                        </a:rPr>
                        <a:t>3,5</a:t>
                      </a:r>
                      <a:endParaRPr lang="ru-RU"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ru-RU" sz="2000" dirty="0">
                          <a:effectLst/>
                          <a:latin typeface="Times New Roman" panose="02020603050405020304" pitchFamily="18" charset="0"/>
                          <a:cs typeface="Times New Roman" panose="02020603050405020304" pitchFamily="18" charset="0"/>
                        </a:rPr>
                        <a:t>4,6</a:t>
                      </a:r>
                      <a:endParaRPr lang="ru-RU"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ru-RU" sz="2000" dirty="0">
                          <a:effectLst/>
                          <a:latin typeface="Times New Roman" panose="02020603050405020304" pitchFamily="18" charset="0"/>
                          <a:cs typeface="Times New Roman" panose="02020603050405020304" pitchFamily="18" charset="0"/>
                        </a:rPr>
                        <a:t>0,8</a:t>
                      </a:r>
                      <a:endParaRPr lang="ru-RU"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ru-RU" sz="2000">
                          <a:effectLst/>
                          <a:latin typeface="Times New Roman" panose="02020603050405020304" pitchFamily="18" charset="0"/>
                          <a:cs typeface="Times New Roman" panose="02020603050405020304" pitchFamily="18" charset="0"/>
                        </a:rPr>
                        <a:t>13,0</a:t>
                      </a:r>
                      <a:endParaRPr lang="ru-RU"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72098207"/>
                  </a:ext>
                </a:extLst>
              </a:tr>
              <a:tr h="264337">
                <a:tc>
                  <a:txBody>
                    <a:bodyPr/>
                    <a:lstStyle/>
                    <a:p>
                      <a:pPr algn="just">
                        <a:spcAft>
                          <a:spcPts val="0"/>
                        </a:spcAft>
                      </a:pPr>
                      <a:r>
                        <a:rPr lang="ru-RU" sz="2000" dirty="0" smtClean="0">
                          <a:effectLst/>
                          <a:latin typeface="Times New Roman" panose="02020603050405020304" pitchFamily="18" charset="0"/>
                          <a:cs typeface="Times New Roman" panose="02020603050405020304" pitchFamily="18" charset="0"/>
                        </a:rPr>
                        <a:t>Лошади</a:t>
                      </a:r>
                      <a:endParaRPr lang="ru-RU"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ru-RU" sz="2000" dirty="0">
                          <a:effectLst/>
                          <a:latin typeface="Times New Roman" panose="02020603050405020304" pitchFamily="18" charset="0"/>
                          <a:cs typeface="Times New Roman" panose="02020603050405020304" pitchFamily="18" charset="0"/>
                        </a:rPr>
                        <a:t>90,0</a:t>
                      </a:r>
                      <a:endParaRPr lang="ru-RU"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ru-RU" sz="2000">
                          <a:effectLst/>
                          <a:latin typeface="Times New Roman" panose="02020603050405020304" pitchFamily="18" charset="0"/>
                          <a:cs typeface="Times New Roman" panose="02020603050405020304" pitchFamily="18" charset="0"/>
                        </a:rPr>
                        <a:t>1,0</a:t>
                      </a:r>
                      <a:endParaRPr lang="ru-RU"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ru-RU" sz="2000" dirty="0">
                          <a:effectLst/>
                          <a:latin typeface="Times New Roman" panose="02020603050405020304" pitchFamily="18" charset="0"/>
                          <a:cs typeface="Times New Roman" panose="02020603050405020304" pitchFamily="18" charset="0"/>
                        </a:rPr>
                        <a:t>2,0</a:t>
                      </a:r>
                      <a:endParaRPr lang="ru-RU"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ru-RU" sz="2000" dirty="0">
                          <a:effectLst/>
                          <a:latin typeface="Times New Roman" panose="02020603050405020304" pitchFamily="18" charset="0"/>
                          <a:cs typeface="Times New Roman" panose="02020603050405020304" pitchFamily="18" charset="0"/>
                        </a:rPr>
                        <a:t>6,7</a:t>
                      </a:r>
                      <a:endParaRPr lang="ru-RU"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ru-RU" sz="2000" dirty="0">
                          <a:effectLst/>
                          <a:latin typeface="Times New Roman" panose="02020603050405020304" pitchFamily="18" charset="0"/>
                          <a:cs typeface="Times New Roman" panose="02020603050405020304" pitchFamily="18" charset="0"/>
                        </a:rPr>
                        <a:t>0,3</a:t>
                      </a:r>
                      <a:endParaRPr lang="ru-RU"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ru-RU" sz="2000" dirty="0">
                          <a:effectLst/>
                          <a:latin typeface="Times New Roman" panose="02020603050405020304" pitchFamily="18" charset="0"/>
                          <a:cs typeface="Times New Roman" panose="02020603050405020304" pitchFamily="18" charset="0"/>
                        </a:rPr>
                        <a:t>10,0</a:t>
                      </a:r>
                      <a:endParaRPr lang="ru-RU"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19358679"/>
                  </a:ext>
                </a:extLst>
              </a:tr>
            </a:tbl>
          </a:graphicData>
        </a:graphic>
      </p:graphicFrame>
      <p:sp>
        <p:nvSpPr>
          <p:cNvPr id="12" name="Прямоугольник 11"/>
          <p:cNvSpPr/>
          <p:nvPr/>
        </p:nvSpPr>
        <p:spPr>
          <a:xfrm>
            <a:off x="1403648" y="4725145"/>
            <a:ext cx="7344815" cy="1631216"/>
          </a:xfrm>
          <a:prstGeom prst="rect">
            <a:avLst/>
          </a:prstGeom>
        </p:spPr>
        <p:txBody>
          <a:bodyPr wrap="square">
            <a:spAutoFit/>
          </a:bodyPr>
          <a:lstStyle/>
          <a:p>
            <a:pPr algn="just"/>
            <a:r>
              <a:rPr lang="ru-RU" sz="2000" dirty="0">
                <a:latin typeface="Times New Roman" panose="02020603050405020304" pitchFamily="18" charset="0"/>
                <a:ea typeface="Times New Roman" panose="02020603050405020304" pitchFamily="18" charset="0"/>
              </a:rPr>
              <a:t>Благодаря химическому составу молоко служит незаменимой пищей для новорожденных животных и повседневным продуктом питания человека в любом возрасте. В основном молоко получают от </a:t>
            </a:r>
            <a:r>
              <a:rPr lang="ru-RU" sz="2000" dirty="0" smtClean="0">
                <a:latin typeface="Times New Roman" panose="02020603050405020304" pitchFamily="18" charset="0"/>
                <a:ea typeface="Times New Roman" panose="02020603050405020304" pitchFamily="18" charset="0"/>
              </a:rPr>
              <a:t>коров молочного направления продуктивности. </a:t>
            </a:r>
            <a:endParaRPr lang="ru-RU" sz="2000" dirty="0"/>
          </a:p>
        </p:txBody>
      </p:sp>
    </p:spTree>
    <p:extLst>
      <p:ext uri="{BB962C8B-B14F-4D97-AF65-F5344CB8AC3E}">
        <p14:creationId xmlns:p14="http://schemas.microsoft.com/office/powerpoint/2010/main" val="1998199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олнцестояние">
  <a:themeElements>
    <a:clrScheme name="Солнцестояние">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Солнцестояние">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олнцестояние">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1853</TotalTime>
  <Words>2269</Words>
  <Application>Microsoft Office PowerPoint</Application>
  <PresentationFormat>Экран (4:3)</PresentationFormat>
  <Paragraphs>174</Paragraphs>
  <Slides>36</Slides>
  <Notes>4</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36</vt:i4>
      </vt:variant>
    </vt:vector>
  </HeadingPairs>
  <TitlesOfParts>
    <vt:vector size="45" baseType="lpstr">
      <vt:lpstr>Arial</vt:lpstr>
      <vt:lpstr>Arial Unicode MS</vt:lpstr>
      <vt:lpstr>Calibri</vt:lpstr>
      <vt:lpstr>Corbel</vt:lpstr>
      <vt:lpstr>Gill Sans MT</vt:lpstr>
      <vt:lpstr>Times New Roman</vt:lpstr>
      <vt:lpstr>Verdana</vt:lpstr>
      <vt:lpstr>Wingdings 2</vt:lpstr>
      <vt:lpstr>Солнцестояние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PAVLOVA</dc:creator>
  <cp:lastModifiedBy>Пользователь</cp:lastModifiedBy>
  <cp:revision>136</cp:revision>
  <dcterms:created xsi:type="dcterms:W3CDTF">2014-02-20T18:00:29Z</dcterms:created>
  <dcterms:modified xsi:type="dcterms:W3CDTF">2023-11-13T04:08:14Z</dcterms:modified>
</cp:coreProperties>
</file>