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80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88" r:id="rId19"/>
    <p:sldId id="286" r:id="rId20"/>
    <p:sldId id="287" r:id="rId21"/>
    <p:sldId id="289" r:id="rId22"/>
    <p:sldId id="281" r:id="rId23"/>
    <p:sldId id="282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A465-AFF6-415F-AC6B-95C26DA9E7F6}" type="datetimeFigureOut">
              <a:rPr lang="ru-RU" smtClean="0"/>
              <a:pPr/>
              <a:t>19.10.2022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7582A-588F-492C-B425-BF95E9F465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0523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21803B-49E6-4E7E-9402-7B8993933B82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AE65CD-8129-42BD-829A-4CA364A5C89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391BF8-613C-4A4C-A4D3-E144657BF94E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AE65CD-8129-42BD-829A-4CA364A5C8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218DD2-373B-458B-9177-A5F7A1B1FB88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AE65CD-8129-42BD-829A-4CA364A5C8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41AD0-0DCD-497F-9014-AD64048182CD}" type="datetime1">
              <a:rPr lang="ru-RU" smtClean="0"/>
              <a:pPr>
                <a:defRPr/>
              </a:pPr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19C45-0F56-4184-AD17-CD262DC1B3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945522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1FF2B-70F4-4780-94A7-9E21162E6B14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AE65CD-8129-42BD-829A-4CA364A5C8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ECADE-3BD1-4CD3-96C7-6184EDF658D2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AE65CD-8129-42BD-829A-4CA364A5C89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4F9BA7-10B6-4F62-B940-CC0F0E848D66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AE65CD-8129-42BD-829A-4CA364A5C8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6E13B-DE0F-45E1-9B18-4531ACB5FF14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AE65CD-8129-42BD-829A-4CA364A5C8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D28D63-1955-4868-8C7B-6674AB6B1A5F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AE65CD-8129-42BD-829A-4CA364A5C8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724A72-7C18-403D-8B51-E43F4F0AFC0A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AE65CD-8129-42BD-829A-4CA364A5C89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C30B8F-8DD7-4893-8692-6112B69C0C58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AE65CD-8129-42BD-829A-4CA364A5C8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1746DC-C4A2-4295-B21D-0B9C11800886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AE65CD-8129-42BD-829A-4CA364A5C89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326FB2D-F5F9-4BE8-8A2A-75EF01A63781}" type="datetime1">
              <a:rPr lang="ru-RU" smtClean="0"/>
              <a:pPr/>
              <a:t>19.10.2022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FAE65CD-8129-42BD-829A-4CA364A5C89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7584" y="836712"/>
            <a:ext cx="831641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180340" algn="ctr">
              <a:spcAft>
                <a:spcPts val="0"/>
              </a:spcAft>
            </a:pPr>
            <a:r>
              <a:rPr lang="ru-RU" sz="6000" b="1" dirty="0" smtClean="0">
                <a:latin typeface="Times New Roman"/>
                <a:ea typeface="Times New Roman"/>
              </a:rPr>
              <a:t>Подбор</a:t>
            </a:r>
            <a:r>
              <a:rPr lang="ru-RU" sz="6000" b="1" dirty="0" smtClean="0">
                <a:effectLst/>
                <a:latin typeface="Times New Roman"/>
                <a:ea typeface="Times New Roman"/>
              </a:rPr>
              <a:t> </a:t>
            </a:r>
            <a:r>
              <a:rPr lang="ru-RU" sz="6000" b="1" dirty="0" smtClean="0">
                <a:effectLst/>
                <a:latin typeface="Times New Roman"/>
                <a:ea typeface="Times New Roman"/>
              </a:rPr>
              <a:t>сельскохозяйственных животных</a:t>
            </a:r>
            <a:endParaRPr lang="ru-RU" sz="4000" dirty="0" smtClean="0">
              <a:effectLst/>
              <a:latin typeface="Times New Roman"/>
              <a:ea typeface="Times New Roman"/>
            </a:endParaRPr>
          </a:p>
          <a:p>
            <a:pPr marL="228600" indent="180340" algn="ctr">
              <a:spcAft>
                <a:spcPts val="0"/>
              </a:spcAft>
            </a:pPr>
            <a:r>
              <a:rPr lang="ru-RU" sz="6000" b="1" dirty="0" smtClean="0">
                <a:effectLst/>
                <a:latin typeface="Times New Roman"/>
                <a:ea typeface="Times New Roman"/>
              </a:rPr>
              <a:t> </a:t>
            </a:r>
            <a:endParaRPr lang="ru-RU" sz="4000" dirty="0" smtClean="0">
              <a:effectLst/>
              <a:latin typeface="Times New Roman"/>
              <a:ea typeface="Times New Roman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63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1043608" y="174055"/>
            <a:ext cx="777686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Формы подбора: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Индивидуальный – когда за каждой маткой закрепляется отдельный производитель (племенные хозяйства).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Групповой – за группой животных закрепляется отдельный производитель (товарные хозяйства).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Индивидуально-групповой – маточное стадо делится на группы в зависимости от уровня продуктивности, и за каждой из групп закрепляется отдельный производитель (племенные и товарные хозяйства).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Семейно-групповой – используется в птицеводстве, когда к группе курочек подсаживают двух братьев-петухов.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88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425387" y="3244334"/>
            <a:ext cx="4293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/>
            <a:r>
              <a:rPr lang="ru-RU" sz="28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3</a:t>
            </a:r>
            <a:r>
              <a:rPr lang="ru-RU" sz="12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.  </a:t>
            </a:r>
            <a:r>
              <a:rPr lang="ru-RU" sz="28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Понятие об инбридинге</a:t>
            </a:r>
            <a:endParaRPr lang="ru-RU" sz="1200" b="1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27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1115616" y="305473"/>
            <a:ext cx="7776864" cy="56323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Спаривание животных, находящихся между собой в родстве, называют родственным спариванием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или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инбридингом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Спаривание животных, не находящихся между собой в родстве называют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аутбридингом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Различают инбридинг простой, когда в родословной животного повторяется один предок и сложный или комплексный – когда в родословной одного и того животного имеются два и более повторяющихся предков. Применяя инбридинг, селекционеры накапливают и закрепляют в потомстве ценные качества выдающегося предка.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Топкросс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– подбор инбредных самцов к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аутбредным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маткам.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Боттомкросс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спаривание инбредных маток с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аутбредными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самцами.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 родословным можно легко установить, родственны ли между собой родительские формы животных или нет и какова степень этого родства.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Для быстрого нахождения повторяющихся кличек (предков) в родословной их отмечают одним и тем же знаком ( *, Δ, 0,  и др.) или же подчеркивают цветным карандашом одного цвета.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6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1115616" y="-25549"/>
            <a:ext cx="7632848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практике разведения животных встречаются разные степени инбридинга, которые имеют совершенно различные биологические последствия: мать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х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сын; дочь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х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отец; сестра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х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брат; бабка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х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внук; тетка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х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племянник и т.п.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Чтобы в родственных подборах легче было ориентироваться и привести их в систему, немецкий ученый А.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Шапоруж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предложил следующий способ учета инбридинга: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а) все ряды предков в родословной обозначают римскими цифрами в порядке нарастания от родителей пробанда к более отдаленным предкам (т.е.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ряд родителей;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ряд бабок и дедов и т. д.);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б) записывают римскими цифрами те ряды предков, в которых   встречается один тот же предок (то же животное). При записи инбридинга на этого предка первой пишут римскую цифру, обозначающую ряд предков, в котором он встречается в материнской (левой) половине родословной. Затем ставят знак тире, означающий линию, которая делит родословную на левую материнскую и правую отцовскую половины. После тире пишут римскую цифру, указывающую ряд, в котором этот же предок находится в отцовской половине родословной.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41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3" y="227687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ланд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3332243"/>
            <a:ext cx="21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Украинская степная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1115616" y="375882"/>
            <a:ext cx="748883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Например, запись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II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III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означает, что общий предок встречается в материнской половине родословной во втором ряду предков, а в отцовской - в третьем.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Если общий предок в материнской или отцовской половине родословной встречается несколько раз, то пишут разделенные запятой римские цифры, обозначающие ряды, в которых он встречается в материнской половине родословной, а затем (после тире) и римские цифры, означающие ряды, в которых он же встречается в отцовской половине родословной.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Так, запись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III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III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IV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свидетельствует о том, что у пробанда общий предок встречается в материнской половине родословной дважды в третьем ряду, а в отцовской - в четвертом и пятом рядах.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265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8184" y="83671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мангал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1115616" y="640223"/>
            <a:ext cx="777686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Используя способ записи инбридинга по рядам предков, можно определить и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степень инбридинга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по классификации, предложенной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Пушем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В зависимости от ряда родословной, где встречается общий предок, по этой классификации различают следующие степени инбридинга: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Тесный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I-II; II-I; II-II;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Близкий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I-III; III-I; II-III; III-II; III-III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Умеренный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III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IV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IV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III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IV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IV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Отдаленный: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IV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IV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и т.д.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66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05634" y="3244334"/>
            <a:ext cx="6732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/>
            <a:r>
              <a:rPr lang="ru-RU" sz="2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4</a:t>
            </a:r>
            <a:r>
              <a:rPr lang="ru-RU" sz="105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.  </a:t>
            </a:r>
            <a:r>
              <a:rPr lang="ru-RU" sz="2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Понятие </a:t>
            </a:r>
            <a:r>
              <a:rPr lang="ru-RU" sz="2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о инбредной депрессии и меры ее устранения</a:t>
            </a:r>
            <a:endParaRPr lang="ru-RU" sz="1050" b="1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44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99992" y="764704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 smtClean="0">
                <a:solidFill>
                  <a:prstClr val="white"/>
                </a:solidFill>
              </a:rPr>
              <a:t>мини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1043608" y="187229"/>
            <a:ext cx="784887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Однако, применение инбридинга может сопровождаться рядом нежелательных последствий, проявляющихся ухудшением жизнеспособности, ослаблением конституции и снижением продуктивности. Совокупность вредных последствий инбридинга называют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инбредной депрессией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Жебровский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Л.С.). Основная причина инбредной депрессии – повышение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гомозиготности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по рецессивным летальным и полулетальным генам.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Особенно опасен неконтролируемый, стихийный инбридинг. Угроза родственного подбора возрастает многократно в условиях широкого применения искусственного осеменения. Учитывая опасность последствий инбридинга при разведении животных, следует контролировать вероятность его появления путем анализа родословных подбираемых животных на наличие родственных связей.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41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022350" y="1139794"/>
            <a:ext cx="8121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ru-RU" sz="2000" dirty="0">
                <a:latin typeface="Times New Roman" pitchFamily="18" charset="0"/>
              </a:rPr>
              <a:t>	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036079" y="2348880"/>
            <a:ext cx="8107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444500" algn="just"/>
            <a:r>
              <a:rPr lang="ru-RU" sz="2000" dirty="0">
                <a:latin typeface="Times New Roman" pitchFamily="18" charset="0"/>
              </a:rPr>
              <a:t>	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022350" y="3740121"/>
            <a:ext cx="77517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ru-RU" sz="2000" dirty="0">
                <a:latin typeface="Times New Roman" pitchFamily="18" charset="0"/>
              </a:rPr>
              <a:t>	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022350" y="5413345"/>
            <a:ext cx="75803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ru-RU" sz="2000" dirty="0">
                <a:latin typeface="Times New Roman" pitchFamily="18" charset="0"/>
              </a:rPr>
              <a:t>	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1115616" y="594230"/>
            <a:ext cx="741682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Инбредная депрессия проявляется в следующем: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Снижение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оплодотворяемости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и плодовитости животного.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Снижение жизнеспособности – высокая смертность, ослабление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резистентности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организма.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Ослабление конституции, проявляющееся в ослаблении костяка, снижении энергии роста, отсутствии волосяного покрова.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Карликовость потомства.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Вырождение (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мертворожденность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аборты, уродства, бесплодие).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Повышение изменчивости и, как следствие, появление мутаций.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35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1115616" y="262029"/>
            <a:ext cx="7488832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Для уменьшения действия инбредной депрессии необходимо соблюдать следующие условия: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Допускать использование инбридинга только на выдающихся предках.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Использовать метод «освежение крови», который сводится к спариванию животных, обнаруженных в результате родственного разведения с признаками вырождения, с животными той же породы, но не состоящими с ними в родстве. «Освежение крови» способствует улучшению приспособительных возможностей животных и ведет к получению более крепкого, жизнеспособного и продуктивного потомства.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Животные, используемые для родственного спаривания должны быть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конституционально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крепкими. При этом важно, чтобы они не имели сходных недостатков, так как эти недостатки усиливаются в потомстве.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Не следует постоянно использовать родственное спаривание: его необходимо чередовать с аутбридингом.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товарных хозяйствах использовать инбридинг категорически запрещено.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55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15616" y="908720"/>
            <a:ext cx="78488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180340" algn="ctr"/>
            <a:r>
              <a:rPr lang="ru-RU" sz="2800" b="1" dirty="0">
                <a:solidFill>
                  <a:prstClr val="black"/>
                </a:solidFill>
                <a:latin typeface="Times New Roman"/>
                <a:ea typeface="Times New Roman"/>
              </a:rPr>
              <a:t>План лекции</a:t>
            </a:r>
            <a:endParaRPr lang="ru-RU" sz="16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lvl="0" indent="180340"/>
            <a:r>
              <a:rPr lang="ru-RU" sz="2800" b="1" dirty="0">
                <a:solidFill>
                  <a:prstClr val="black"/>
                </a:solidFill>
                <a:latin typeface="Times New Roman"/>
                <a:ea typeface="Times New Roman"/>
              </a:rPr>
              <a:t> </a:t>
            </a:r>
            <a:endParaRPr lang="ru-RU" sz="16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800" i="1" dirty="0">
                <a:solidFill>
                  <a:prstClr val="black"/>
                </a:solidFill>
                <a:latin typeface="Times New Roman"/>
                <a:ea typeface="Times New Roman"/>
              </a:rPr>
              <a:t>Понятие </a:t>
            </a:r>
            <a:r>
              <a:rPr lang="ru-RU" sz="2800" i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о </a:t>
            </a:r>
            <a:r>
              <a:rPr lang="ru-RU" sz="2800" i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подборе</a:t>
            </a:r>
            <a:r>
              <a:rPr lang="ru-RU" sz="2800" i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. </a:t>
            </a:r>
            <a:endParaRPr lang="ru-RU" sz="16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800" i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Принципы и формы подбора.</a:t>
            </a:r>
            <a:endParaRPr lang="ru-RU" sz="16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800" i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Понятие об инбридинге</a:t>
            </a:r>
            <a:r>
              <a:rPr lang="ru-RU" sz="2800" dirty="0" smtClean="0">
                <a:solidFill>
                  <a:prstClr val="black"/>
                </a:solidFill>
                <a:latin typeface="Times New Roman"/>
                <a:ea typeface="Times New Roman"/>
              </a:rPr>
              <a:t>.</a:t>
            </a:r>
            <a:endParaRPr lang="ru-RU" sz="16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800" i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Понятие о инбредной депрессии и меры ее устранения.</a:t>
            </a:r>
            <a:endParaRPr lang="ru-RU" sz="16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800" i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Понятие о гетерозисе, формы гетерозиса, методы получения гетерозиса.</a:t>
            </a:r>
            <a:r>
              <a:rPr lang="ru-RU" sz="2800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endParaRPr lang="ru-RU" sz="16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ru-RU" sz="16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lvl="0" algn="just"/>
            <a:r>
              <a:rPr lang="ru-RU" sz="2800" dirty="0">
                <a:solidFill>
                  <a:prstClr val="black"/>
                </a:solidFill>
                <a:latin typeface="Times New Roman"/>
                <a:ea typeface="Times New Roman"/>
              </a:rPr>
              <a:t> </a:t>
            </a:r>
            <a:endParaRPr lang="ru-RU" sz="16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136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310583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/>
            <a:r>
              <a:rPr lang="ru-RU" sz="28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5.  </a:t>
            </a:r>
            <a:r>
              <a:rPr lang="ru-RU" sz="28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Понятие о </a:t>
            </a:r>
            <a:r>
              <a:rPr lang="ru-RU" sz="28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гетерозисе</a:t>
            </a:r>
            <a:endParaRPr lang="ru-RU" sz="2800" b="1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86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319C45-0F56-4184-AD17-CD262DC1B3F3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15616" y="47133"/>
            <a:ext cx="7488832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Как при внутрипородном, так и при межпородном и межвидовом подборе часто наблюдается явление гетерозиса, то есть усиление мощности развития потомства. Гетерозис может проявляться по многим хозяйственно полезным признакам (по комплексу их), а также только по одному или двум, что зависит от генетических особенностей подбираемых животных, линий и пород. Получение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гетерозисного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потомства, отличающегося повышенной жизнеспособностью и продуктивностью, обусловлено сочетаемостью, или комбинационной способностью, как отдельных животных, так и целых их групп. Для выявления комбинационной способности осуществляется подбор между собой животных, принадлежащих к разным линиям или породам, а полученное от них потомство подвергается соответствующей оценке (по живой массе, молочности и т. д.).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Гетерозис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свойство животных превосходить лучшую из родительских форм по жизнеспособности, энергии роста, плодовитости, конституциональной крепости, устойчивости к заболеваниям. Впервые в зоотехнию термин «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гетерозис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» ввёл Г. Шелл (1914 г).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9278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95599" y="1052736"/>
            <a:ext cx="7560840" cy="5558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Формы гетерозиса в зависимости от продуктивных качеств животных: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Общий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превосходство помесей над средними арифметическими обоих родителей.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Специфический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превосходство помесей над лучшей родительской формой.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Соматический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превосходство помесей над родителями по живой массе и жизнеспособности.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Репродуктивный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превосходство помесей над родителями по многоплодию и жизнеспособности.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Адаптивный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превосходство помесей над родителями по конституциональной крепости, долголетию, физической работоспособности при полной или частичной утере плодовитости.</a:t>
            </a:r>
          </a:p>
          <a:p>
            <a:pPr indent="180340" algn="just">
              <a:lnSpc>
                <a:spcPct val="102000"/>
              </a:lnSpc>
              <a:spcAft>
                <a:spcPts val="0"/>
              </a:spcAft>
            </a:pPr>
            <a:endParaRPr lang="ru-RU" sz="2000" dirty="0">
              <a:effectLst/>
              <a:latin typeface="Times New Roman" pitchFamily="18" charset="0"/>
              <a:ea typeface="Times New Roman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15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03648" y="197346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effectLst/>
                <a:latin typeface="Times New Roman"/>
                <a:ea typeface="Times New Roman"/>
              </a:rPr>
              <a:t> 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1187624" y="332819"/>
            <a:ext cx="741682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Методы получения гетерозиса в животноводстве: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Межвидовые скрещивания.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Межпородные скрещивания.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Внутрипородные спаривания при гетерогенном подборе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Межлинейные внутрипородные кроссы.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Кроссы специально создаваемых инбредных линий.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Спаривание животных, выращенных в различных условиях.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38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79712" y="2852936"/>
            <a:ext cx="61926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44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Понятие </a:t>
            </a:r>
            <a:r>
              <a:rPr lang="ru-RU" sz="44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о подборе </a:t>
            </a:r>
            <a:endParaRPr lang="ru-RU" sz="2800" b="1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128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1187624" y="353306"/>
            <a:ext cx="7272808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Подбор – это, наряду с отбором, основной зоотехнический прием. Отбор и подбор между собой так тесно связаны, что их нельзя отрывать один от другого и противопоставлять. Каждый из этих зоотехнических методов нуждается в подкреплении другим, но заменить один другого не может. Отбор не только предшествует подбору, но и завершает его. Подбор без отбора неполноценен, но и отбор без подбора недостаточно эффективен.</a:t>
            </a:r>
          </a:p>
          <a:p>
            <a:pPr indent="450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Подбор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это наиболее целесообразное составление из отобранных животных родительских пар с целью получения от них потомства с желательными качествами.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4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72705" name="Rectangle 1"/>
          <p:cNvSpPr>
            <a:spLocks noChangeArrowheads="1"/>
          </p:cNvSpPr>
          <p:nvPr/>
        </p:nvSpPr>
        <p:spPr bwMode="auto">
          <a:xfrm>
            <a:off x="1115616" y="245331"/>
            <a:ext cx="7776864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Племенная работа не исчерпывается правильным выращиванием и умелым отбором животных. Третье существенное звено ее – обоснованный племенной подбор, то есть составлению родительских пар с целью получить от них потомство желательного качества. Подбор – наиболее сложный этап племенной работы, результаты его не всегда можно предвидеть, так как в основе его лежит различная сочетаемость подобранных родителей. Он может проводиться при чистопородном разведении (внутрипородный подбор, внутрилинейный, межлинейный), при скрещивании (межпородный подбор) и при межвидовом разведении.</a:t>
            </a:r>
          </a:p>
          <a:p>
            <a:pPr indent="45085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 основным формам подбора, выработанным животноводческой практикой, относятся однородный (гомогенный) и разнородный (гетерогенный) подбор. Подбор может быть то более однородным, то более разнородным, в зависимости от сходства или различия подбираемых животных по происхождению, конституции, продуктивности, возрасту, сходству или различию в условиях выращивания животных.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8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1043608" y="-41823"/>
            <a:ext cx="7704856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Гомогенный подбор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при его осуществлении для подбора выбирают животных со сходными показателями продуктивности, одного возраста. Его цель – сохранить в потомстве наследственные качества родителей. Принципы: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 Подобное с подобным даёт подобное.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 Лучшее с лучшим даёт лучшее.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Крайним вариантом гомогенного подбора является инбридинг – родственное спаривание.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Гетерогенный подбор.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Его суть состоит в том, что спариваемые животные заведомо различаются по своим продуктивным качествам. Его цель – коренным образом изменить направление племенного разведения животных, добиться появления у них новых качеств, которые в дальнейшем могут быть закреплены гомогенным подбором. Принцип: худшее с лучшим улучшается.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Крайним вариантом гетерогенного подбора является межпородное скрещивание.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85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1640" y="260649"/>
            <a:ext cx="74888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Гетерогенный подбор дает возможность объединить в потомстве лучшие качества обоих родителей. После получения достаточного количества животных желательного типа переходят к гомогенному подбору, чтобы сохранить и усилить эти качества. Гетерогенный подбор приводит к получению более гетерозиготных животных, довольно однородных по фенотипу.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дальнейшем подбор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фенотипически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сходных, но более гетерозиготных животных обуславливает повышенную генотипическую и фенотипическую изменчивость потомства, среди которого для сохранения желательного типа необходимо проводить тщательный отбор и продолжать гомогенный подбор.</a:t>
            </a:r>
          </a:p>
          <a:p>
            <a:pPr algn="just"/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129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96461" y="3244334"/>
            <a:ext cx="51510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/>
            <a:r>
              <a:rPr lang="ru-RU" sz="28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2</a:t>
            </a:r>
            <a:r>
              <a:rPr lang="ru-RU" sz="12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. </a:t>
            </a:r>
            <a:r>
              <a:rPr lang="ru-RU" sz="28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Принципы и формы подбора</a:t>
            </a:r>
            <a:endParaRPr lang="ru-RU" sz="1200" b="1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23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7507" y="188640"/>
            <a:ext cx="8064896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Принципы подбора: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Целеустремленность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целенаправленность.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Превосходство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производителей над матками, с которыми он спаривается.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Максимальное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использование производителей.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Сохранение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усиление в потомстве достоинств родителей гомогенным подбором.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5. Получение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 приплода желательных изменений гетерогенным подбором.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6. Нахождение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использование наилучших сочетаний родительских пар.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7. Нахождение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регулирование родства между спариваемыми животными.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8. Преемственность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подбора в поколениях.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9. Производитель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 своим племенным и продуктивным качествам должен быть хотя бы на 1 класс выше маток, к которым его подбирают.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10. Разведение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 линиям и семействам.</a:t>
            </a:r>
          </a:p>
          <a:p>
            <a:r>
              <a:rPr lang="ru-RU" sz="3200" dirty="0" smtClean="0">
                <a:effectLst/>
                <a:latin typeface="Times New Roman"/>
                <a:ea typeface="Times New Roman"/>
              </a:rPr>
              <a:t> 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65CD-8129-42BD-829A-4CA364A5C893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599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739</TotalTime>
  <Words>1763</Words>
  <Application>Microsoft Office PowerPoint</Application>
  <PresentationFormat>Экран (4:3)</PresentationFormat>
  <Paragraphs>124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Солнцестояние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PAVLOVA</dc:creator>
  <cp:lastModifiedBy>Пользователь</cp:lastModifiedBy>
  <cp:revision>43</cp:revision>
  <dcterms:created xsi:type="dcterms:W3CDTF">2014-02-20T18:00:29Z</dcterms:created>
  <dcterms:modified xsi:type="dcterms:W3CDTF">2022-10-19T07:09:31Z</dcterms:modified>
</cp:coreProperties>
</file>