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7"/>
  </p:notesMasterIdLst>
  <p:sldIdLst>
    <p:sldId id="256" r:id="rId3"/>
    <p:sldId id="257" r:id="rId4"/>
    <p:sldId id="258" r:id="rId5"/>
    <p:sldId id="259" r:id="rId6"/>
    <p:sldId id="260" r:id="rId7"/>
    <p:sldId id="261" r:id="rId8"/>
    <p:sldId id="262" r:id="rId9"/>
    <p:sldId id="265" r:id="rId10"/>
    <p:sldId id="266" r:id="rId11"/>
    <p:sldId id="267" r:id="rId12"/>
    <p:sldId id="268" r:id="rId13"/>
    <p:sldId id="309" r:id="rId14"/>
    <p:sldId id="304" r:id="rId15"/>
    <p:sldId id="269" r:id="rId16"/>
    <p:sldId id="270" r:id="rId17"/>
    <p:sldId id="271" r:id="rId18"/>
    <p:sldId id="272" r:id="rId19"/>
    <p:sldId id="273" r:id="rId20"/>
    <p:sldId id="274" r:id="rId21"/>
    <p:sldId id="275" r:id="rId22"/>
    <p:sldId id="276" r:id="rId23"/>
    <p:sldId id="277" r:id="rId24"/>
    <p:sldId id="278" r:id="rId25"/>
    <p:sldId id="279" r:id="rId2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90" autoAdjust="0"/>
  </p:normalViewPr>
  <p:slideViewPr>
    <p:cSldViewPr>
      <p:cViewPr varScale="1">
        <p:scale>
          <a:sx n="85" d="100"/>
          <a:sy n="85" d="100"/>
        </p:scale>
        <p:origin x="-96" y="-46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576342-F457-4707-BF48-59FE678A564F}" type="datetimeFigureOut">
              <a:rPr lang="ru-RU" smtClean="0"/>
              <a:pPr/>
              <a:t>19.10.2023</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60CAED-7E4C-402C-BFAE-6B218C48E894}" type="slidenum">
              <a:rPr lang="ru-RU" smtClean="0"/>
              <a:pPr/>
              <a:t>‹#›</a:t>
            </a:fld>
            <a:endParaRPr lang="ru-RU"/>
          </a:p>
        </p:txBody>
      </p:sp>
    </p:spTree>
    <p:extLst>
      <p:ext uri="{BB962C8B-B14F-4D97-AF65-F5344CB8AC3E}">
        <p14:creationId xmlns:p14="http://schemas.microsoft.com/office/powerpoint/2010/main" xmlns="" val="1114716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22D95B91-786E-4339-9354-C7E2935CC82A}" type="datetime1">
              <a:rPr lang="ru-RU" smtClean="0"/>
              <a:pPr/>
              <a:t>19.10.2023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CC43011-184F-4269-A5BD-46F453E35385}" type="slidenum">
              <a:rPr lang="ru-RU" smtClean="0"/>
              <a:pPr/>
              <a:t>‹#›</a:t>
            </a:fld>
            <a:endParaRPr lang="ru-RU"/>
          </a:p>
        </p:txBody>
      </p:sp>
    </p:spTree>
    <p:extLst>
      <p:ext uri="{BB962C8B-B14F-4D97-AF65-F5344CB8AC3E}">
        <p14:creationId xmlns:p14="http://schemas.microsoft.com/office/powerpoint/2010/main" xmlns="" val="2888069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954EC23-AD3C-48E0-8540-2D564B34AF9D}" type="datetime1">
              <a:rPr lang="ru-RU" smtClean="0"/>
              <a:pPr/>
              <a:t>19.10.2023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CC43011-184F-4269-A5BD-46F453E35385}" type="slidenum">
              <a:rPr lang="ru-RU" smtClean="0"/>
              <a:pPr/>
              <a:t>‹#›</a:t>
            </a:fld>
            <a:endParaRPr lang="ru-RU"/>
          </a:p>
        </p:txBody>
      </p:sp>
    </p:spTree>
    <p:extLst>
      <p:ext uri="{BB962C8B-B14F-4D97-AF65-F5344CB8AC3E}">
        <p14:creationId xmlns:p14="http://schemas.microsoft.com/office/powerpoint/2010/main" xmlns="" val="3331752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86528B0-E781-4367-83C1-423825A8A6A4}" type="datetime1">
              <a:rPr lang="ru-RU" smtClean="0"/>
              <a:pPr/>
              <a:t>19.10.2023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CC43011-184F-4269-A5BD-46F453E35385}" type="slidenum">
              <a:rPr lang="ru-RU" smtClean="0"/>
              <a:pPr/>
              <a:t>‹#›</a:t>
            </a:fld>
            <a:endParaRPr lang="ru-RU"/>
          </a:p>
        </p:txBody>
      </p:sp>
    </p:spTree>
    <p:extLst>
      <p:ext uri="{BB962C8B-B14F-4D97-AF65-F5344CB8AC3E}">
        <p14:creationId xmlns:p14="http://schemas.microsoft.com/office/powerpoint/2010/main" xmlns="" val="3957549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DEE07901-CA78-41B9-BEFD-13E6A3516254}" type="datetimeFigureOut">
              <a:rPr lang="ru-RU" smtClean="0">
                <a:solidFill>
                  <a:prstClr val="black">
                    <a:tint val="75000"/>
                  </a:prstClr>
                </a:solidFill>
              </a:rPr>
              <a:pPr/>
              <a:t>19.10.2023</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p>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p>
            <a:fld id="{02805B3C-8E3F-4169-B98D-A53A38EA31A2}"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xmlns="" val="2365471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EE07901-CA78-41B9-BEFD-13E6A3516254}" type="datetimeFigureOut">
              <a:rPr lang="ru-RU" smtClean="0">
                <a:solidFill>
                  <a:prstClr val="black">
                    <a:tint val="75000"/>
                  </a:prstClr>
                </a:solidFill>
              </a:rPr>
              <a:pPr/>
              <a:t>19.10.2023</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p>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p>
            <a:fld id="{02805B3C-8E3F-4169-B98D-A53A38EA31A2}"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xmlns="" val="180539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DEE07901-CA78-41B9-BEFD-13E6A3516254}" type="datetimeFigureOut">
              <a:rPr lang="ru-RU" smtClean="0">
                <a:solidFill>
                  <a:prstClr val="black">
                    <a:tint val="75000"/>
                  </a:prstClr>
                </a:solidFill>
              </a:rPr>
              <a:pPr/>
              <a:t>19.10.2023</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p>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p>
            <a:fld id="{02805B3C-8E3F-4169-B98D-A53A38EA31A2}"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xmlns="" val="35989357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DEE07901-CA78-41B9-BEFD-13E6A3516254}" type="datetimeFigureOut">
              <a:rPr lang="ru-RU" smtClean="0">
                <a:solidFill>
                  <a:prstClr val="black">
                    <a:tint val="75000"/>
                  </a:prstClr>
                </a:solidFill>
              </a:rPr>
              <a:pPr/>
              <a:t>19.10.2023</a:t>
            </a:fld>
            <a:endParaRPr lang="ru-RU">
              <a:solidFill>
                <a:prstClr val="black">
                  <a:tint val="75000"/>
                </a:prstClr>
              </a:solidFill>
            </a:endParaRPr>
          </a:p>
        </p:txBody>
      </p:sp>
      <p:sp>
        <p:nvSpPr>
          <p:cNvPr id="6" name="Нижний колонтитул 5"/>
          <p:cNvSpPr>
            <a:spLocks noGrp="1"/>
          </p:cNvSpPr>
          <p:nvPr>
            <p:ph type="ftr" sz="quarter" idx="11"/>
          </p:nvPr>
        </p:nvSpPr>
        <p:spPr/>
        <p:txBody>
          <a:bodyPr/>
          <a:lstStyle/>
          <a:p>
            <a:endParaRPr lang="ru-RU">
              <a:solidFill>
                <a:prstClr val="black">
                  <a:tint val="75000"/>
                </a:prstClr>
              </a:solidFill>
            </a:endParaRPr>
          </a:p>
        </p:txBody>
      </p:sp>
      <p:sp>
        <p:nvSpPr>
          <p:cNvPr id="7" name="Номер слайда 6"/>
          <p:cNvSpPr>
            <a:spLocks noGrp="1"/>
          </p:cNvSpPr>
          <p:nvPr>
            <p:ph type="sldNum" sz="quarter" idx="12"/>
          </p:nvPr>
        </p:nvSpPr>
        <p:spPr/>
        <p:txBody>
          <a:bodyPr/>
          <a:lstStyle/>
          <a:p>
            <a:fld id="{02805B3C-8E3F-4169-B98D-A53A38EA31A2}"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xmlns="" val="2250553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DEE07901-CA78-41B9-BEFD-13E6A3516254}" type="datetimeFigureOut">
              <a:rPr lang="ru-RU" smtClean="0">
                <a:solidFill>
                  <a:prstClr val="black">
                    <a:tint val="75000"/>
                  </a:prstClr>
                </a:solidFill>
              </a:rPr>
              <a:pPr/>
              <a:t>19.10.2023</a:t>
            </a:fld>
            <a:endParaRPr lang="ru-RU">
              <a:solidFill>
                <a:prstClr val="black">
                  <a:tint val="75000"/>
                </a:prstClr>
              </a:solidFill>
            </a:endParaRPr>
          </a:p>
        </p:txBody>
      </p:sp>
      <p:sp>
        <p:nvSpPr>
          <p:cNvPr id="8" name="Нижний колонтитул 7"/>
          <p:cNvSpPr>
            <a:spLocks noGrp="1"/>
          </p:cNvSpPr>
          <p:nvPr>
            <p:ph type="ftr" sz="quarter" idx="11"/>
          </p:nvPr>
        </p:nvSpPr>
        <p:spPr/>
        <p:txBody>
          <a:bodyPr/>
          <a:lstStyle/>
          <a:p>
            <a:endParaRPr lang="ru-RU">
              <a:solidFill>
                <a:prstClr val="black">
                  <a:tint val="75000"/>
                </a:prstClr>
              </a:solidFill>
            </a:endParaRPr>
          </a:p>
        </p:txBody>
      </p:sp>
      <p:sp>
        <p:nvSpPr>
          <p:cNvPr id="9" name="Номер слайда 8"/>
          <p:cNvSpPr>
            <a:spLocks noGrp="1"/>
          </p:cNvSpPr>
          <p:nvPr>
            <p:ph type="sldNum" sz="quarter" idx="12"/>
          </p:nvPr>
        </p:nvSpPr>
        <p:spPr/>
        <p:txBody>
          <a:bodyPr/>
          <a:lstStyle/>
          <a:p>
            <a:fld id="{02805B3C-8E3F-4169-B98D-A53A38EA31A2}"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xmlns="" val="4007359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DEE07901-CA78-41B9-BEFD-13E6A3516254}" type="datetimeFigureOut">
              <a:rPr lang="ru-RU" smtClean="0">
                <a:solidFill>
                  <a:prstClr val="black">
                    <a:tint val="75000"/>
                  </a:prstClr>
                </a:solidFill>
              </a:rPr>
              <a:pPr/>
              <a:t>19.10.2023</a:t>
            </a:fld>
            <a:endParaRPr lang="ru-RU">
              <a:solidFill>
                <a:prstClr val="black">
                  <a:tint val="75000"/>
                </a:prstClr>
              </a:solidFill>
            </a:endParaRPr>
          </a:p>
        </p:txBody>
      </p:sp>
      <p:sp>
        <p:nvSpPr>
          <p:cNvPr id="4" name="Нижний колонтитул 3"/>
          <p:cNvSpPr>
            <a:spLocks noGrp="1"/>
          </p:cNvSpPr>
          <p:nvPr>
            <p:ph type="ftr" sz="quarter" idx="11"/>
          </p:nvPr>
        </p:nvSpPr>
        <p:spPr/>
        <p:txBody>
          <a:bodyPr/>
          <a:lstStyle/>
          <a:p>
            <a:endParaRPr lang="ru-RU">
              <a:solidFill>
                <a:prstClr val="black">
                  <a:tint val="75000"/>
                </a:prstClr>
              </a:solidFill>
            </a:endParaRPr>
          </a:p>
        </p:txBody>
      </p:sp>
      <p:sp>
        <p:nvSpPr>
          <p:cNvPr id="5" name="Номер слайда 4"/>
          <p:cNvSpPr>
            <a:spLocks noGrp="1"/>
          </p:cNvSpPr>
          <p:nvPr>
            <p:ph type="sldNum" sz="quarter" idx="12"/>
          </p:nvPr>
        </p:nvSpPr>
        <p:spPr/>
        <p:txBody>
          <a:bodyPr/>
          <a:lstStyle/>
          <a:p>
            <a:fld id="{02805B3C-8E3F-4169-B98D-A53A38EA31A2}"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xmlns="" val="1622801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EE07901-CA78-41B9-BEFD-13E6A3516254}" type="datetimeFigureOut">
              <a:rPr lang="ru-RU" smtClean="0">
                <a:solidFill>
                  <a:prstClr val="black">
                    <a:tint val="75000"/>
                  </a:prstClr>
                </a:solidFill>
              </a:rPr>
              <a:pPr/>
              <a:t>19.10.2023</a:t>
            </a:fld>
            <a:endParaRPr lang="ru-RU">
              <a:solidFill>
                <a:prstClr val="black">
                  <a:tint val="75000"/>
                </a:prstClr>
              </a:solidFill>
            </a:endParaRPr>
          </a:p>
        </p:txBody>
      </p:sp>
      <p:sp>
        <p:nvSpPr>
          <p:cNvPr id="3" name="Нижний колонтитул 2"/>
          <p:cNvSpPr>
            <a:spLocks noGrp="1"/>
          </p:cNvSpPr>
          <p:nvPr>
            <p:ph type="ftr" sz="quarter" idx="11"/>
          </p:nvPr>
        </p:nvSpPr>
        <p:spPr/>
        <p:txBody>
          <a:bodyPr/>
          <a:lstStyle/>
          <a:p>
            <a:endParaRPr lang="ru-RU">
              <a:solidFill>
                <a:prstClr val="black">
                  <a:tint val="75000"/>
                </a:prstClr>
              </a:solidFill>
            </a:endParaRPr>
          </a:p>
        </p:txBody>
      </p:sp>
      <p:sp>
        <p:nvSpPr>
          <p:cNvPr id="4" name="Номер слайда 3"/>
          <p:cNvSpPr>
            <a:spLocks noGrp="1"/>
          </p:cNvSpPr>
          <p:nvPr>
            <p:ph type="sldNum" sz="quarter" idx="12"/>
          </p:nvPr>
        </p:nvSpPr>
        <p:spPr/>
        <p:txBody>
          <a:bodyPr/>
          <a:lstStyle/>
          <a:p>
            <a:fld id="{02805B3C-8E3F-4169-B98D-A53A38EA31A2}"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xmlns="" val="40888946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DEE07901-CA78-41B9-BEFD-13E6A3516254}" type="datetimeFigureOut">
              <a:rPr lang="ru-RU" smtClean="0">
                <a:solidFill>
                  <a:prstClr val="black">
                    <a:tint val="75000"/>
                  </a:prstClr>
                </a:solidFill>
              </a:rPr>
              <a:pPr/>
              <a:t>19.10.2023</a:t>
            </a:fld>
            <a:endParaRPr lang="ru-RU">
              <a:solidFill>
                <a:prstClr val="black">
                  <a:tint val="75000"/>
                </a:prstClr>
              </a:solidFill>
            </a:endParaRPr>
          </a:p>
        </p:txBody>
      </p:sp>
      <p:sp>
        <p:nvSpPr>
          <p:cNvPr id="6" name="Нижний колонтитул 5"/>
          <p:cNvSpPr>
            <a:spLocks noGrp="1"/>
          </p:cNvSpPr>
          <p:nvPr>
            <p:ph type="ftr" sz="quarter" idx="11"/>
          </p:nvPr>
        </p:nvSpPr>
        <p:spPr/>
        <p:txBody>
          <a:bodyPr/>
          <a:lstStyle/>
          <a:p>
            <a:endParaRPr lang="ru-RU">
              <a:solidFill>
                <a:prstClr val="black">
                  <a:tint val="75000"/>
                </a:prstClr>
              </a:solidFill>
            </a:endParaRPr>
          </a:p>
        </p:txBody>
      </p:sp>
      <p:sp>
        <p:nvSpPr>
          <p:cNvPr id="7" name="Номер слайда 6"/>
          <p:cNvSpPr>
            <a:spLocks noGrp="1"/>
          </p:cNvSpPr>
          <p:nvPr>
            <p:ph type="sldNum" sz="quarter" idx="12"/>
          </p:nvPr>
        </p:nvSpPr>
        <p:spPr/>
        <p:txBody>
          <a:bodyPr/>
          <a:lstStyle/>
          <a:p>
            <a:fld id="{02805B3C-8E3F-4169-B98D-A53A38EA31A2}"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xmlns="" val="2048148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B9EC7CD-88B9-401C-A2E0-AEDAD2963012}" type="datetime1">
              <a:rPr lang="ru-RU" smtClean="0"/>
              <a:pPr/>
              <a:t>19.10.2023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CC43011-184F-4269-A5BD-46F453E35385}" type="slidenum">
              <a:rPr lang="ru-RU" smtClean="0"/>
              <a:pPr/>
              <a:t>‹#›</a:t>
            </a:fld>
            <a:endParaRPr lang="ru-RU"/>
          </a:p>
        </p:txBody>
      </p:sp>
    </p:spTree>
    <p:extLst>
      <p:ext uri="{BB962C8B-B14F-4D97-AF65-F5344CB8AC3E}">
        <p14:creationId xmlns:p14="http://schemas.microsoft.com/office/powerpoint/2010/main" xmlns="" val="11899387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DEE07901-CA78-41B9-BEFD-13E6A3516254}" type="datetimeFigureOut">
              <a:rPr lang="ru-RU" smtClean="0">
                <a:solidFill>
                  <a:prstClr val="black">
                    <a:tint val="75000"/>
                  </a:prstClr>
                </a:solidFill>
              </a:rPr>
              <a:pPr/>
              <a:t>19.10.2023</a:t>
            </a:fld>
            <a:endParaRPr lang="ru-RU">
              <a:solidFill>
                <a:prstClr val="black">
                  <a:tint val="75000"/>
                </a:prstClr>
              </a:solidFill>
            </a:endParaRPr>
          </a:p>
        </p:txBody>
      </p:sp>
      <p:sp>
        <p:nvSpPr>
          <p:cNvPr id="6" name="Нижний колонтитул 5"/>
          <p:cNvSpPr>
            <a:spLocks noGrp="1"/>
          </p:cNvSpPr>
          <p:nvPr>
            <p:ph type="ftr" sz="quarter" idx="11"/>
          </p:nvPr>
        </p:nvSpPr>
        <p:spPr/>
        <p:txBody>
          <a:bodyPr/>
          <a:lstStyle/>
          <a:p>
            <a:endParaRPr lang="ru-RU">
              <a:solidFill>
                <a:prstClr val="black">
                  <a:tint val="75000"/>
                </a:prstClr>
              </a:solidFill>
            </a:endParaRPr>
          </a:p>
        </p:txBody>
      </p:sp>
      <p:sp>
        <p:nvSpPr>
          <p:cNvPr id="7" name="Номер слайда 6"/>
          <p:cNvSpPr>
            <a:spLocks noGrp="1"/>
          </p:cNvSpPr>
          <p:nvPr>
            <p:ph type="sldNum" sz="quarter" idx="12"/>
          </p:nvPr>
        </p:nvSpPr>
        <p:spPr/>
        <p:txBody>
          <a:bodyPr/>
          <a:lstStyle/>
          <a:p>
            <a:fld id="{02805B3C-8E3F-4169-B98D-A53A38EA31A2}"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xmlns="" val="409530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EE07901-CA78-41B9-BEFD-13E6A3516254}" type="datetimeFigureOut">
              <a:rPr lang="ru-RU" smtClean="0">
                <a:solidFill>
                  <a:prstClr val="black">
                    <a:tint val="75000"/>
                  </a:prstClr>
                </a:solidFill>
              </a:rPr>
              <a:pPr/>
              <a:t>19.10.2023</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p>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p>
            <a:fld id="{02805B3C-8E3F-4169-B98D-A53A38EA31A2}"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xmlns="" val="28474828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EE07901-CA78-41B9-BEFD-13E6A3516254}" type="datetimeFigureOut">
              <a:rPr lang="ru-RU" smtClean="0">
                <a:solidFill>
                  <a:prstClr val="black">
                    <a:tint val="75000"/>
                  </a:prstClr>
                </a:solidFill>
              </a:rPr>
              <a:pPr/>
              <a:t>19.10.2023</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p>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p>
            <a:fld id="{02805B3C-8E3F-4169-B98D-A53A38EA31A2}"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xmlns="" val="2758033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70C67C79-88F3-4E9B-A7B4-80F92610755E}" type="datetime1">
              <a:rPr lang="ru-RU" smtClean="0"/>
              <a:pPr/>
              <a:t>19.10.2023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CC43011-184F-4269-A5BD-46F453E35385}" type="slidenum">
              <a:rPr lang="ru-RU" smtClean="0"/>
              <a:pPr/>
              <a:t>‹#›</a:t>
            </a:fld>
            <a:endParaRPr lang="ru-RU"/>
          </a:p>
        </p:txBody>
      </p:sp>
    </p:spTree>
    <p:extLst>
      <p:ext uri="{BB962C8B-B14F-4D97-AF65-F5344CB8AC3E}">
        <p14:creationId xmlns:p14="http://schemas.microsoft.com/office/powerpoint/2010/main" xmlns="" val="3235214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60D2E80-183F-40F5-8CF7-8EA0A1AB2B57}" type="datetime1">
              <a:rPr lang="ru-RU" smtClean="0"/>
              <a:pPr/>
              <a:t>19.10.2023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CC43011-184F-4269-A5BD-46F453E35385}" type="slidenum">
              <a:rPr lang="ru-RU" smtClean="0"/>
              <a:pPr/>
              <a:t>‹#›</a:t>
            </a:fld>
            <a:endParaRPr lang="ru-RU"/>
          </a:p>
        </p:txBody>
      </p:sp>
    </p:spTree>
    <p:extLst>
      <p:ext uri="{BB962C8B-B14F-4D97-AF65-F5344CB8AC3E}">
        <p14:creationId xmlns:p14="http://schemas.microsoft.com/office/powerpoint/2010/main" xmlns="" val="1892150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C47EF07-CDB8-4B85-8900-1775935FC899}" type="datetime1">
              <a:rPr lang="ru-RU" smtClean="0"/>
              <a:pPr/>
              <a:t>19.10.2023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CC43011-184F-4269-A5BD-46F453E35385}" type="slidenum">
              <a:rPr lang="ru-RU" smtClean="0"/>
              <a:pPr/>
              <a:t>‹#›</a:t>
            </a:fld>
            <a:endParaRPr lang="ru-RU"/>
          </a:p>
        </p:txBody>
      </p:sp>
    </p:spTree>
    <p:extLst>
      <p:ext uri="{BB962C8B-B14F-4D97-AF65-F5344CB8AC3E}">
        <p14:creationId xmlns:p14="http://schemas.microsoft.com/office/powerpoint/2010/main" xmlns="" val="743422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7C3F036D-84FB-48CB-AB38-4DF2A1062723}" type="datetime1">
              <a:rPr lang="ru-RU" smtClean="0"/>
              <a:pPr/>
              <a:t>19.10.2023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2CC43011-184F-4269-A5BD-46F453E35385}" type="slidenum">
              <a:rPr lang="ru-RU" smtClean="0"/>
              <a:pPr/>
              <a:t>‹#›</a:t>
            </a:fld>
            <a:endParaRPr lang="ru-RU"/>
          </a:p>
        </p:txBody>
      </p:sp>
    </p:spTree>
    <p:extLst>
      <p:ext uri="{BB962C8B-B14F-4D97-AF65-F5344CB8AC3E}">
        <p14:creationId xmlns:p14="http://schemas.microsoft.com/office/powerpoint/2010/main" xmlns="" val="613808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8B55EF4-F206-4F53-BDE6-D3CE6BF6B49F}" type="datetime1">
              <a:rPr lang="ru-RU" smtClean="0"/>
              <a:pPr/>
              <a:t>19.10.2023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CC43011-184F-4269-A5BD-46F453E35385}" type="slidenum">
              <a:rPr lang="ru-RU" smtClean="0"/>
              <a:pPr/>
              <a:t>‹#›</a:t>
            </a:fld>
            <a:endParaRPr lang="ru-RU"/>
          </a:p>
        </p:txBody>
      </p:sp>
    </p:spTree>
    <p:extLst>
      <p:ext uri="{BB962C8B-B14F-4D97-AF65-F5344CB8AC3E}">
        <p14:creationId xmlns:p14="http://schemas.microsoft.com/office/powerpoint/2010/main" xmlns="" val="290170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748E6F40-ED62-4144-8FC0-E31FE9811D91}" type="datetime1">
              <a:rPr lang="ru-RU" smtClean="0"/>
              <a:pPr/>
              <a:t>19.10.2023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CC43011-184F-4269-A5BD-46F453E35385}" type="slidenum">
              <a:rPr lang="ru-RU" smtClean="0"/>
              <a:pPr/>
              <a:t>‹#›</a:t>
            </a:fld>
            <a:endParaRPr lang="ru-RU"/>
          </a:p>
        </p:txBody>
      </p:sp>
    </p:spTree>
    <p:extLst>
      <p:ext uri="{BB962C8B-B14F-4D97-AF65-F5344CB8AC3E}">
        <p14:creationId xmlns:p14="http://schemas.microsoft.com/office/powerpoint/2010/main" xmlns="" val="1545614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A743D543-060E-4333-A8AB-4F29C3645B7D}" type="datetime1">
              <a:rPr lang="ru-RU" smtClean="0"/>
              <a:pPr/>
              <a:t>19.10.2023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CC43011-184F-4269-A5BD-46F453E35385}" type="slidenum">
              <a:rPr lang="ru-RU" smtClean="0"/>
              <a:pPr/>
              <a:t>‹#›</a:t>
            </a:fld>
            <a:endParaRPr lang="ru-RU"/>
          </a:p>
        </p:txBody>
      </p:sp>
    </p:spTree>
    <p:extLst>
      <p:ext uri="{BB962C8B-B14F-4D97-AF65-F5344CB8AC3E}">
        <p14:creationId xmlns:p14="http://schemas.microsoft.com/office/powerpoint/2010/main" xmlns="" val="3386094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3B8740-5471-4AD5-B3A0-F0FD4EDE2202}" type="datetime1">
              <a:rPr lang="ru-RU" smtClean="0"/>
              <a:pPr/>
              <a:t>19.10.2023</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43011-184F-4269-A5BD-46F453E35385}" type="slidenum">
              <a:rPr lang="ru-RU" smtClean="0"/>
              <a:pPr/>
              <a:t>‹#›</a:t>
            </a:fld>
            <a:endParaRPr lang="ru-RU"/>
          </a:p>
        </p:txBody>
      </p:sp>
    </p:spTree>
    <p:extLst>
      <p:ext uri="{BB962C8B-B14F-4D97-AF65-F5344CB8AC3E}">
        <p14:creationId xmlns:p14="http://schemas.microsoft.com/office/powerpoint/2010/main" xmlns="" val="580279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E07901-CA78-41B9-BEFD-13E6A3516254}" type="datetimeFigureOut">
              <a:rPr lang="ru-RU" smtClean="0">
                <a:solidFill>
                  <a:prstClr val="black">
                    <a:tint val="75000"/>
                  </a:prstClr>
                </a:solidFill>
              </a:rPr>
              <a:pPr/>
              <a:t>19.10.2023</a:t>
            </a:fld>
            <a:endParaRPr lang="ru-RU">
              <a:solidFill>
                <a:prstClr val="black">
                  <a:tint val="75000"/>
                </a:prstClr>
              </a:solidFill>
            </a:endParaRPr>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solidFill>
                <a:prstClr val="black">
                  <a:tint val="75000"/>
                </a:prstClr>
              </a:solidFill>
            </a:endParaRPr>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805B3C-8E3F-4169-B98D-A53A38EA31A2}"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xmlns="" val="35708551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39552" y="1105176"/>
            <a:ext cx="8352928" cy="3170099"/>
          </a:xfrm>
          <a:prstGeom prst="rect">
            <a:avLst/>
          </a:prstGeom>
        </p:spPr>
        <p:txBody>
          <a:bodyPr wrap="square">
            <a:spAutoFit/>
          </a:bodyPr>
          <a:lstStyle/>
          <a:p>
            <a:pPr marL="25400" indent="180340" algn="ctr">
              <a:lnSpc>
                <a:spcPct val="125000"/>
              </a:lnSpc>
              <a:spcAft>
                <a:spcPts val="0"/>
              </a:spcAft>
            </a:pPr>
            <a:r>
              <a:rPr lang="ru-RU" sz="4000" b="1" dirty="0" smtClean="0">
                <a:effectLst/>
                <a:latin typeface="Times New Roman"/>
                <a:ea typeface="Times New Roman"/>
              </a:rPr>
              <a:t>МЕТОДЫ РАЗВЕДЕНИЯ </a:t>
            </a:r>
            <a:endParaRPr lang="ru-RU" sz="4000" dirty="0" smtClean="0">
              <a:effectLst/>
              <a:latin typeface="Times New Roman"/>
              <a:ea typeface="Times New Roman"/>
            </a:endParaRPr>
          </a:p>
          <a:p>
            <a:pPr marL="25400" indent="180340" algn="ctr">
              <a:lnSpc>
                <a:spcPct val="125000"/>
              </a:lnSpc>
              <a:spcAft>
                <a:spcPts val="0"/>
              </a:spcAft>
            </a:pPr>
            <a:r>
              <a:rPr lang="ru-RU" sz="4000" b="1" dirty="0" smtClean="0">
                <a:effectLst/>
                <a:latin typeface="Times New Roman"/>
                <a:ea typeface="Times New Roman"/>
              </a:rPr>
              <a:t>СЕЛЬСКОХОЗЯЙСТВЕННЫХ ЖИВОТНЫХ</a:t>
            </a:r>
            <a:endParaRPr lang="ru-RU" sz="4000" dirty="0" smtClean="0">
              <a:effectLst/>
              <a:latin typeface="Times New Roman"/>
              <a:ea typeface="Times New Roman"/>
            </a:endParaRPr>
          </a:p>
          <a:p>
            <a:pPr marL="25400" indent="180340" algn="ctr">
              <a:lnSpc>
                <a:spcPct val="125000"/>
              </a:lnSpc>
              <a:spcAft>
                <a:spcPts val="0"/>
              </a:spcAft>
            </a:pPr>
            <a:r>
              <a:rPr lang="ru-RU" sz="4000" b="1" dirty="0" smtClean="0">
                <a:effectLst/>
                <a:latin typeface="Times New Roman"/>
                <a:ea typeface="Times New Roman"/>
              </a:rPr>
              <a:t> </a:t>
            </a:r>
            <a:endParaRPr lang="ru-RU" sz="4000" dirty="0">
              <a:effectLst/>
              <a:latin typeface="Times New Roman"/>
              <a:ea typeface="Times New Roman"/>
            </a:endParaRPr>
          </a:p>
        </p:txBody>
      </p:sp>
      <p:sp>
        <p:nvSpPr>
          <p:cNvPr id="2" name="Номер слайда 1"/>
          <p:cNvSpPr>
            <a:spLocks noGrp="1"/>
          </p:cNvSpPr>
          <p:nvPr>
            <p:ph type="sldNum" sz="quarter" idx="12"/>
          </p:nvPr>
        </p:nvSpPr>
        <p:spPr/>
        <p:txBody>
          <a:bodyPr/>
          <a:lstStyle/>
          <a:p>
            <a:fld id="{2CC43011-184F-4269-A5BD-46F453E35385}" type="slidenum">
              <a:rPr lang="ru-RU" smtClean="0"/>
              <a:pPr/>
              <a:t>1</a:t>
            </a:fld>
            <a:endParaRPr lang="ru-RU"/>
          </a:p>
        </p:txBody>
      </p:sp>
    </p:spTree>
    <p:extLst>
      <p:ext uri="{BB962C8B-B14F-4D97-AF65-F5344CB8AC3E}">
        <p14:creationId xmlns:p14="http://schemas.microsoft.com/office/powerpoint/2010/main" xmlns="" val="2089722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39552" y="171057"/>
            <a:ext cx="8136904" cy="6348789"/>
          </a:xfrm>
          <a:prstGeom prst="rect">
            <a:avLst/>
          </a:prstGeom>
        </p:spPr>
        <p:txBody>
          <a:bodyPr wrap="square">
            <a:spAutoFit/>
          </a:bodyPr>
          <a:lstStyle/>
          <a:p>
            <a:pPr marL="25400" indent="180340" algn="just">
              <a:lnSpc>
                <a:spcPct val="125000"/>
              </a:lnSpc>
              <a:spcAft>
                <a:spcPts val="0"/>
              </a:spcAft>
            </a:pPr>
            <a:r>
              <a:rPr lang="ru-RU" sz="2400" b="1" dirty="0">
                <a:latin typeface="Times New Roman"/>
                <a:ea typeface="Times New Roman"/>
              </a:rPr>
              <a:t>К важнейшим условиям, обеспечивающим успешное решение задач чистопородного разведения относятся:</a:t>
            </a:r>
            <a:endParaRPr lang="ru-RU" sz="2400" dirty="0">
              <a:latin typeface="Times New Roman"/>
              <a:ea typeface="Times New Roman"/>
            </a:endParaRPr>
          </a:p>
          <a:p>
            <a:pPr marL="25400" indent="180340" algn="just">
              <a:lnSpc>
                <a:spcPct val="125000"/>
              </a:lnSpc>
              <a:spcAft>
                <a:spcPts val="0"/>
              </a:spcAft>
            </a:pPr>
            <a:r>
              <a:rPr lang="ru-RU" sz="2400" dirty="0">
                <a:latin typeface="Times New Roman"/>
                <a:ea typeface="Times New Roman"/>
              </a:rPr>
              <a:t>- направленное выращивание ремонтного молодняка и создание для животных максимально благоприятных условий кормления и содержания;</a:t>
            </a:r>
          </a:p>
          <a:p>
            <a:pPr marL="25400" indent="180340" algn="just">
              <a:lnSpc>
                <a:spcPct val="125000"/>
              </a:lnSpc>
              <a:spcAft>
                <a:spcPts val="0"/>
              </a:spcAft>
            </a:pPr>
            <a:r>
              <a:rPr lang="ru-RU" sz="2400" dirty="0">
                <a:latin typeface="Times New Roman"/>
                <a:ea typeface="Times New Roman"/>
              </a:rPr>
              <a:t>- правильная оценка племенной ценности особей при выборе их на племя;</a:t>
            </a:r>
          </a:p>
          <a:p>
            <a:pPr marL="25400" indent="180340" algn="just">
              <a:lnSpc>
                <a:spcPct val="125000"/>
              </a:lnSpc>
              <a:spcAft>
                <a:spcPts val="0"/>
              </a:spcAft>
            </a:pPr>
            <a:r>
              <a:rPr lang="ru-RU" sz="2400" dirty="0">
                <a:latin typeface="Times New Roman"/>
                <a:ea typeface="Times New Roman"/>
              </a:rPr>
              <a:t>-  целенаправленный методический отбор и подбор;</a:t>
            </a:r>
          </a:p>
          <a:p>
            <a:pPr marL="25400" indent="180340" algn="just">
              <a:lnSpc>
                <a:spcPct val="125000"/>
              </a:lnSpc>
              <a:spcAft>
                <a:spcPts val="0"/>
              </a:spcAft>
            </a:pPr>
            <a:r>
              <a:rPr lang="ru-RU" sz="2400" dirty="0">
                <a:latin typeface="Times New Roman"/>
                <a:ea typeface="Times New Roman"/>
              </a:rPr>
              <a:t>- существование в породе разнокачественных структурных элементов (линии, типы, семейства и др.);</a:t>
            </a:r>
          </a:p>
          <a:p>
            <a:pPr marL="25400" indent="180340" algn="just">
              <a:lnSpc>
                <a:spcPct val="125000"/>
              </a:lnSpc>
              <a:spcAft>
                <a:spcPts val="0"/>
              </a:spcAft>
            </a:pPr>
            <a:r>
              <a:rPr lang="ru-RU" sz="2400" dirty="0">
                <a:latin typeface="Times New Roman"/>
                <a:ea typeface="Times New Roman"/>
              </a:rPr>
              <a:t>- достаточно большая численность породы и широкий ареал;</a:t>
            </a:r>
          </a:p>
          <a:p>
            <a:pPr marL="25400" indent="180340" algn="just">
              <a:lnSpc>
                <a:spcPct val="97000"/>
              </a:lnSpc>
              <a:spcAft>
                <a:spcPts val="0"/>
              </a:spcAft>
            </a:pPr>
            <a:r>
              <a:rPr lang="ru-RU" sz="2400" dirty="0">
                <a:latin typeface="Times New Roman"/>
                <a:ea typeface="Times New Roman"/>
              </a:rPr>
              <a:t>- высокий уровень культуры ведения зоотехнической работы.</a:t>
            </a:r>
            <a:endParaRPr lang="ru-RU" sz="2400" dirty="0">
              <a:effectLst/>
              <a:latin typeface="Times New Roman"/>
              <a:ea typeface="Times New Roman"/>
            </a:endParaRPr>
          </a:p>
        </p:txBody>
      </p:sp>
      <p:sp>
        <p:nvSpPr>
          <p:cNvPr id="3" name="Номер слайда 2"/>
          <p:cNvSpPr>
            <a:spLocks noGrp="1"/>
          </p:cNvSpPr>
          <p:nvPr>
            <p:ph type="sldNum" sz="quarter" idx="12"/>
          </p:nvPr>
        </p:nvSpPr>
        <p:spPr/>
        <p:txBody>
          <a:bodyPr/>
          <a:lstStyle/>
          <a:p>
            <a:fld id="{2CC43011-184F-4269-A5BD-46F453E35385}" type="slidenum">
              <a:rPr lang="ru-RU" smtClean="0"/>
              <a:pPr/>
              <a:t>10</a:t>
            </a:fld>
            <a:endParaRPr lang="ru-RU"/>
          </a:p>
        </p:txBody>
      </p:sp>
    </p:spTree>
    <p:extLst>
      <p:ext uri="{BB962C8B-B14F-4D97-AF65-F5344CB8AC3E}">
        <p14:creationId xmlns:p14="http://schemas.microsoft.com/office/powerpoint/2010/main" xmlns="" val="4220698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87969" y="1484784"/>
            <a:ext cx="8568952" cy="3970318"/>
          </a:xfrm>
          <a:prstGeom prst="rect">
            <a:avLst/>
          </a:prstGeom>
        </p:spPr>
        <p:txBody>
          <a:bodyPr wrap="square">
            <a:spAutoFit/>
          </a:bodyPr>
          <a:lstStyle/>
          <a:p>
            <a:pPr algn="just"/>
            <a:r>
              <a:rPr lang="ru-RU" sz="3600" b="1" dirty="0">
                <a:latin typeface="Times New Roman"/>
                <a:ea typeface="Times New Roman"/>
              </a:rPr>
              <a:t>Чистопородное разведение является основным методом разведения сельскохозяйственных животных,</a:t>
            </a:r>
            <a:r>
              <a:rPr lang="ru-RU" sz="3600" dirty="0">
                <a:latin typeface="Times New Roman"/>
                <a:ea typeface="Times New Roman"/>
              </a:rPr>
              <a:t> на котором базируется межпородное разведение, т.е. без чистопородного разведения кроссы пород и товарная гибридизация существовать не могут</a:t>
            </a:r>
            <a:endParaRPr lang="ru-RU" sz="3600" dirty="0"/>
          </a:p>
        </p:txBody>
      </p:sp>
      <p:sp>
        <p:nvSpPr>
          <p:cNvPr id="3" name="Номер слайда 2"/>
          <p:cNvSpPr>
            <a:spLocks noGrp="1"/>
          </p:cNvSpPr>
          <p:nvPr>
            <p:ph type="sldNum" sz="quarter" idx="12"/>
          </p:nvPr>
        </p:nvSpPr>
        <p:spPr/>
        <p:txBody>
          <a:bodyPr/>
          <a:lstStyle/>
          <a:p>
            <a:fld id="{2CC43011-184F-4269-A5BD-46F453E35385}" type="slidenum">
              <a:rPr lang="ru-RU" smtClean="0"/>
              <a:pPr/>
              <a:t>11</a:t>
            </a:fld>
            <a:endParaRPr lang="ru-RU"/>
          </a:p>
        </p:txBody>
      </p:sp>
    </p:spTree>
    <p:extLst>
      <p:ext uri="{BB962C8B-B14F-4D97-AF65-F5344CB8AC3E}">
        <p14:creationId xmlns:p14="http://schemas.microsoft.com/office/powerpoint/2010/main" xmlns="" val="158746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27584" y="1028343"/>
            <a:ext cx="8064896" cy="4524315"/>
          </a:xfrm>
          <a:prstGeom prst="rect">
            <a:avLst/>
          </a:prstGeom>
        </p:spPr>
        <p:txBody>
          <a:bodyPr wrap="square">
            <a:spAutoFit/>
          </a:bodyPr>
          <a:lstStyle/>
          <a:p>
            <a:pPr indent="450215" algn="just">
              <a:spcAft>
                <a:spcPts val="0"/>
              </a:spcAft>
            </a:pPr>
            <a:r>
              <a:rPr lang="ru-RU" sz="2400" b="1" i="1" dirty="0">
                <a:latin typeface="Times New Roman"/>
                <a:ea typeface="Times New Roman"/>
              </a:rPr>
              <a:t>В высокоразвитых странах главным методом селекции считается чистопородное разведение</a:t>
            </a:r>
            <a:r>
              <a:rPr lang="ru-RU" sz="2400" b="1" dirty="0">
                <a:latin typeface="Times New Roman"/>
                <a:ea typeface="Times New Roman"/>
              </a:rPr>
              <a:t>,</a:t>
            </a:r>
            <a:r>
              <a:rPr lang="ru-RU" sz="2400" dirty="0">
                <a:latin typeface="Times New Roman"/>
                <a:ea typeface="Times New Roman"/>
              </a:rPr>
              <a:t> так как лишь чистопородные животные содержат наиболее надежные комплексы определенных хозяйственно полезных признаков. В передовых странах селекционеры отказались от одного из основных постулатов зоотехнической науки 60 – 80 – х годов, что результативность отбора прямо пропорциональна корню квадратному из количества учитываемых признаков. Из данного подхода ученые того времени делали как будто логичный вывод про учет при отборе в первую очередь уровня надоя матерей быков, а большинство других важных признаков игнорировались.</a:t>
            </a:r>
            <a:endParaRPr lang="ru-RU" sz="2000" dirty="0">
              <a:effectLst/>
              <a:latin typeface="Times New Roman"/>
              <a:ea typeface="Times New Roman"/>
            </a:endParaRPr>
          </a:p>
        </p:txBody>
      </p:sp>
    </p:spTree>
    <p:extLst>
      <p:ext uri="{BB962C8B-B14F-4D97-AF65-F5344CB8AC3E}">
        <p14:creationId xmlns:p14="http://schemas.microsoft.com/office/powerpoint/2010/main" xmlns="" val="413322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img0.liveinternet.ru/images/attach/c/2/72/305/72305704_1300600242_Verhovaya.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59632" y="548680"/>
            <a:ext cx="6624736" cy="567834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2843808" y="6318612"/>
            <a:ext cx="3266856" cy="369332"/>
          </a:xfrm>
          <a:prstGeom prst="rect">
            <a:avLst/>
          </a:prstGeom>
          <a:noFill/>
        </p:spPr>
        <p:txBody>
          <a:bodyPr wrap="none" rtlCol="0">
            <a:spAutoFit/>
          </a:bodyPr>
          <a:lstStyle/>
          <a:p>
            <a:r>
              <a:rPr lang="ru-RU" dirty="0" smtClean="0">
                <a:solidFill>
                  <a:prstClr val="black"/>
                </a:solidFill>
              </a:rPr>
              <a:t>Чистокровная верховая порода</a:t>
            </a:r>
            <a:endParaRPr lang="ru-RU" dirty="0">
              <a:solidFill>
                <a:prstClr val="black"/>
              </a:solidFill>
            </a:endParaRPr>
          </a:p>
        </p:txBody>
      </p:sp>
    </p:spTree>
    <p:extLst>
      <p:ext uri="{BB962C8B-B14F-4D97-AF65-F5344CB8AC3E}">
        <p14:creationId xmlns:p14="http://schemas.microsoft.com/office/powerpoint/2010/main" xmlns="" val="2584432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3528" y="404664"/>
            <a:ext cx="8568952" cy="5646930"/>
          </a:xfrm>
          <a:prstGeom prst="rect">
            <a:avLst/>
          </a:prstGeom>
        </p:spPr>
        <p:txBody>
          <a:bodyPr wrap="square">
            <a:spAutoFit/>
          </a:bodyPr>
          <a:lstStyle/>
          <a:p>
            <a:pPr marL="25400" indent="180340" algn="just">
              <a:lnSpc>
                <a:spcPct val="94000"/>
              </a:lnSpc>
              <a:spcAft>
                <a:spcPts val="0"/>
              </a:spcAft>
            </a:pPr>
            <a:r>
              <a:rPr lang="ru-RU" sz="3200" b="1" dirty="0">
                <a:latin typeface="Times New Roman"/>
                <a:ea typeface="Times New Roman"/>
              </a:rPr>
              <a:t>Разведение по линиям - </a:t>
            </a:r>
            <a:r>
              <a:rPr lang="ru-RU" sz="3200" i="1" dirty="0">
                <a:latin typeface="Times New Roman"/>
                <a:ea typeface="Times New Roman"/>
              </a:rPr>
              <a:t>метод внутрипородного разведения с целью поддержания высокого сходства с выдающимся родоначальником путем умеренного инбридинга и целенаправленного отбора.</a:t>
            </a:r>
            <a:r>
              <a:rPr lang="ru-RU" sz="3200" dirty="0">
                <a:latin typeface="Times New Roman"/>
                <a:ea typeface="Times New Roman"/>
              </a:rPr>
              <a:t> </a:t>
            </a:r>
            <a:endParaRPr lang="ru-RU" sz="3200" dirty="0" smtClean="0">
              <a:latin typeface="Times New Roman"/>
              <a:ea typeface="Times New Roman"/>
            </a:endParaRPr>
          </a:p>
          <a:p>
            <a:pPr marL="25400" indent="180340" algn="just">
              <a:lnSpc>
                <a:spcPct val="94000"/>
              </a:lnSpc>
              <a:spcAft>
                <a:spcPts val="0"/>
              </a:spcAft>
            </a:pPr>
            <a:r>
              <a:rPr lang="ru-RU" sz="3200" dirty="0" smtClean="0">
                <a:latin typeface="Times New Roman"/>
                <a:ea typeface="Times New Roman"/>
              </a:rPr>
              <a:t>Главное </a:t>
            </a:r>
            <a:r>
              <a:rPr lang="ru-RU" sz="3200" dirty="0">
                <a:latin typeface="Times New Roman"/>
                <a:ea typeface="Times New Roman"/>
              </a:rPr>
              <a:t>в линейном разведении – высокое генетическое сходство животных в пределах генеалогической группы (родственные группы) с родоначальником. </a:t>
            </a:r>
            <a:r>
              <a:rPr lang="ru-RU" sz="3200" i="1" dirty="0">
                <a:latin typeface="Times New Roman"/>
                <a:ea typeface="Times New Roman"/>
              </a:rPr>
              <a:t>К линейному разведению следует также отнести получение кроссов и гибридов (линейных).</a:t>
            </a:r>
            <a:endParaRPr lang="ru-RU" sz="3200" dirty="0">
              <a:effectLst/>
              <a:latin typeface="Times New Roman"/>
              <a:ea typeface="Times New Roman"/>
            </a:endParaRPr>
          </a:p>
        </p:txBody>
      </p:sp>
      <p:sp>
        <p:nvSpPr>
          <p:cNvPr id="3" name="Номер слайда 2"/>
          <p:cNvSpPr>
            <a:spLocks noGrp="1"/>
          </p:cNvSpPr>
          <p:nvPr>
            <p:ph type="sldNum" sz="quarter" idx="12"/>
          </p:nvPr>
        </p:nvSpPr>
        <p:spPr/>
        <p:txBody>
          <a:bodyPr/>
          <a:lstStyle/>
          <a:p>
            <a:fld id="{2CC43011-184F-4269-A5BD-46F453E35385}" type="slidenum">
              <a:rPr lang="ru-RU" smtClean="0"/>
              <a:pPr/>
              <a:t>14</a:t>
            </a:fld>
            <a:endParaRPr lang="ru-RU"/>
          </a:p>
        </p:txBody>
      </p:sp>
    </p:spTree>
    <p:extLst>
      <p:ext uri="{BB962C8B-B14F-4D97-AF65-F5344CB8AC3E}">
        <p14:creationId xmlns:p14="http://schemas.microsoft.com/office/powerpoint/2010/main" xmlns="" val="890310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78614" y="404664"/>
            <a:ext cx="8064896" cy="5760551"/>
          </a:xfrm>
          <a:prstGeom prst="rect">
            <a:avLst/>
          </a:prstGeom>
        </p:spPr>
        <p:txBody>
          <a:bodyPr wrap="square">
            <a:spAutoFit/>
          </a:bodyPr>
          <a:lstStyle/>
          <a:p>
            <a:pPr indent="180340" algn="just">
              <a:lnSpc>
                <a:spcPct val="100000"/>
              </a:lnSpc>
              <a:spcAft>
                <a:spcPts val="0"/>
              </a:spcAft>
            </a:pPr>
            <a:r>
              <a:rPr lang="ru-RU" sz="2400" dirty="0" smtClean="0">
                <a:latin typeface="Times New Roman"/>
                <a:ea typeface="Times New Roman"/>
              </a:rPr>
              <a:t>Линия </a:t>
            </a:r>
            <a:r>
              <a:rPr lang="ru-RU" sz="2400" dirty="0">
                <a:latin typeface="Times New Roman"/>
                <a:ea typeface="Times New Roman"/>
              </a:rPr>
              <a:t>в породе может возникнуть случайно, без целенаправленной работы специалиста. </a:t>
            </a:r>
            <a:r>
              <a:rPr lang="ru-RU" sz="2400" dirty="0" smtClean="0">
                <a:latin typeface="Times New Roman"/>
                <a:ea typeface="Times New Roman"/>
              </a:rPr>
              <a:t>Однако </a:t>
            </a:r>
            <a:r>
              <a:rPr lang="ru-RU" sz="2400" dirty="0">
                <a:latin typeface="Times New Roman"/>
                <a:ea typeface="Times New Roman"/>
              </a:rPr>
              <a:t>такая линия быстро элиминируется, так как сходство с ним в результате расщепления уменьшается вдвое. При этом происходит следующее распределение генов “родоначальника” по поколениям потомков:</a:t>
            </a:r>
            <a:endParaRPr lang="ru-RU" sz="1400" dirty="0">
              <a:latin typeface="Times New Roman"/>
              <a:ea typeface="Times New Roman"/>
            </a:endParaRPr>
          </a:p>
          <a:p>
            <a:pPr indent="180340" algn="just">
              <a:lnSpc>
                <a:spcPct val="100000"/>
              </a:lnSpc>
              <a:spcAft>
                <a:spcPts val="0"/>
              </a:spcAft>
            </a:pPr>
            <a:r>
              <a:rPr lang="ru-RU" sz="2400" dirty="0">
                <a:latin typeface="Times New Roman"/>
                <a:ea typeface="Times New Roman"/>
              </a:rPr>
              <a:t> </a:t>
            </a:r>
            <a:endParaRPr lang="ru-RU" sz="1400" dirty="0">
              <a:latin typeface="Times New Roman"/>
              <a:ea typeface="Times New Roman"/>
            </a:endParaRPr>
          </a:p>
          <a:p>
            <a:pPr indent="180340" algn="ctr">
              <a:lnSpc>
                <a:spcPct val="100000"/>
              </a:lnSpc>
              <a:spcAft>
                <a:spcPts val="0"/>
              </a:spcAft>
            </a:pPr>
            <a:r>
              <a:rPr lang="ru-RU" sz="2400" dirty="0">
                <a:latin typeface="Times New Roman"/>
                <a:ea typeface="Times New Roman"/>
                <a:cs typeface="Times New Roman"/>
              </a:rPr>
              <a:t>Поколения потомков                   Доля </a:t>
            </a:r>
            <a:r>
              <a:rPr lang="ru-RU" sz="2400" dirty="0" smtClean="0">
                <a:latin typeface="Times New Roman"/>
                <a:ea typeface="Times New Roman"/>
                <a:cs typeface="Times New Roman"/>
              </a:rPr>
              <a:t>генов</a:t>
            </a:r>
          </a:p>
          <a:p>
            <a:pPr indent="5108575">
              <a:lnSpc>
                <a:spcPct val="100000"/>
              </a:lnSpc>
              <a:spcAft>
                <a:spcPts val="0"/>
              </a:spcAft>
            </a:pPr>
            <a:r>
              <a:rPr lang="ru-RU" sz="2400" dirty="0" smtClean="0">
                <a:latin typeface="Times New Roman"/>
                <a:ea typeface="Times New Roman"/>
                <a:cs typeface="Times New Roman"/>
              </a:rPr>
              <a:t>родоначальника</a:t>
            </a:r>
            <a:endParaRPr lang="ru-RU" sz="2000" dirty="0">
              <a:latin typeface="Courier New"/>
              <a:ea typeface="Times New Roman"/>
              <a:cs typeface="Times New Roman"/>
            </a:endParaRPr>
          </a:p>
          <a:p>
            <a:pPr indent="2066925">
              <a:lnSpc>
                <a:spcPct val="100000"/>
              </a:lnSpc>
              <a:spcBef>
                <a:spcPts val="200"/>
              </a:spcBef>
              <a:spcAft>
                <a:spcPts val="0"/>
              </a:spcAft>
            </a:pPr>
            <a:r>
              <a:rPr lang="ru-RU" sz="2400" dirty="0" smtClean="0">
                <a:latin typeface="Times New Roman"/>
                <a:ea typeface="Times New Roman"/>
                <a:cs typeface="Times New Roman"/>
              </a:rPr>
              <a:t>I                                                </a:t>
            </a:r>
            <a:r>
              <a:rPr lang="ru-RU" sz="2400" dirty="0">
                <a:latin typeface="Times New Roman"/>
                <a:ea typeface="Times New Roman"/>
                <a:cs typeface="Times New Roman"/>
              </a:rPr>
              <a:t>50% (1/2)</a:t>
            </a:r>
            <a:endParaRPr lang="ru-RU" sz="2000" dirty="0">
              <a:latin typeface="Courier New"/>
              <a:ea typeface="Times New Roman"/>
              <a:cs typeface="Times New Roman"/>
            </a:endParaRPr>
          </a:p>
          <a:p>
            <a:pPr indent="180340">
              <a:lnSpc>
                <a:spcPct val="100000"/>
              </a:lnSpc>
              <a:spcAft>
                <a:spcPts val="0"/>
              </a:spcAft>
            </a:pPr>
            <a:r>
              <a:rPr lang="ru-RU" sz="2400" dirty="0">
                <a:latin typeface="Times New Roman"/>
                <a:ea typeface="Times New Roman"/>
                <a:cs typeface="Times New Roman"/>
              </a:rPr>
              <a:t>                         II                                               25% (1/4)</a:t>
            </a:r>
            <a:endParaRPr lang="ru-RU" sz="2000" dirty="0">
              <a:latin typeface="Courier New"/>
              <a:ea typeface="Times New Roman"/>
              <a:cs typeface="Times New Roman"/>
            </a:endParaRPr>
          </a:p>
          <a:p>
            <a:pPr indent="180340">
              <a:lnSpc>
                <a:spcPct val="100000"/>
              </a:lnSpc>
              <a:spcAft>
                <a:spcPts val="0"/>
              </a:spcAft>
            </a:pPr>
            <a:r>
              <a:rPr lang="ru-RU" sz="2400" dirty="0">
                <a:latin typeface="Times New Roman"/>
                <a:ea typeface="Times New Roman"/>
                <a:cs typeface="Times New Roman"/>
              </a:rPr>
              <a:t>                         </a:t>
            </a:r>
            <a:r>
              <a:rPr lang="en-US" sz="2400" dirty="0">
                <a:latin typeface="Times New Roman"/>
                <a:ea typeface="Times New Roman"/>
                <a:cs typeface="Times New Roman"/>
              </a:rPr>
              <a:t>III</a:t>
            </a:r>
            <a:r>
              <a:rPr lang="ru-RU" sz="2400" dirty="0">
                <a:latin typeface="Times New Roman"/>
                <a:ea typeface="Times New Roman"/>
                <a:cs typeface="Times New Roman"/>
              </a:rPr>
              <a:t>                                             12,5% (1/8)</a:t>
            </a:r>
            <a:endParaRPr lang="ru-RU" sz="2000" dirty="0">
              <a:latin typeface="Courier New"/>
              <a:ea typeface="Times New Roman"/>
              <a:cs typeface="Times New Roman"/>
            </a:endParaRPr>
          </a:p>
          <a:p>
            <a:pPr indent="180340">
              <a:lnSpc>
                <a:spcPct val="100000"/>
              </a:lnSpc>
              <a:spcBef>
                <a:spcPts val="200"/>
              </a:spcBef>
              <a:spcAft>
                <a:spcPts val="0"/>
              </a:spcAft>
            </a:pPr>
            <a:r>
              <a:rPr lang="ru-RU" sz="2400" dirty="0">
                <a:latin typeface="Times New Roman"/>
                <a:ea typeface="Times New Roman"/>
                <a:cs typeface="Times New Roman"/>
              </a:rPr>
              <a:t>                         IV                                             6,25% (1/16)</a:t>
            </a:r>
            <a:endParaRPr lang="ru-RU" sz="2000" dirty="0">
              <a:latin typeface="Courier New"/>
              <a:ea typeface="Times New Roman"/>
              <a:cs typeface="Times New Roman"/>
            </a:endParaRPr>
          </a:p>
          <a:p>
            <a:pPr indent="180340">
              <a:lnSpc>
                <a:spcPct val="100000"/>
              </a:lnSpc>
              <a:spcBef>
                <a:spcPts val="300"/>
              </a:spcBef>
              <a:spcAft>
                <a:spcPts val="0"/>
              </a:spcAft>
            </a:pPr>
            <a:r>
              <a:rPr lang="ru-RU" sz="2400" dirty="0">
                <a:latin typeface="Times New Roman"/>
                <a:ea typeface="Times New Roman"/>
                <a:cs typeface="Times New Roman"/>
              </a:rPr>
              <a:t>                         V                                             3,125% (1/32)</a:t>
            </a:r>
            <a:endParaRPr lang="ru-RU" sz="2000" dirty="0">
              <a:latin typeface="Courier New"/>
              <a:ea typeface="Times New Roman"/>
              <a:cs typeface="Times New Roman"/>
            </a:endParaRPr>
          </a:p>
          <a:p>
            <a:pPr indent="180340">
              <a:lnSpc>
                <a:spcPct val="100000"/>
              </a:lnSpc>
              <a:spcBef>
                <a:spcPts val="300"/>
              </a:spcBef>
              <a:spcAft>
                <a:spcPts val="0"/>
              </a:spcAft>
            </a:pPr>
            <a:r>
              <a:rPr lang="ru-RU" sz="2400" dirty="0">
                <a:latin typeface="Times New Roman"/>
                <a:ea typeface="Times New Roman"/>
                <a:cs typeface="Times New Roman"/>
              </a:rPr>
              <a:t> </a:t>
            </a:r>
            <a:endParaRPr lang="ru-RU" sz="2000" dirty="0">
              <a:effectLst/>
              <a:latin typeface="Courier New"/>
              <a:ea typeface="Times New Roman"/>
              <a:cs typeface="Times New Roman"/>
            </a:endParaRPr>
          </a:p>
        </p:txBody>
      </p:sp>
      <p:sp>
        <p:nvSpPr>
          <p:cNvPr id="3" name="Номер слайда 2"/>
          <p:cNvSpPr>
            <a:spLocks noGrp="1"/>
          </p:cNvSpPr>
          <p:nvPr>
            <p:ph type="sldNum" sz="quarter" idx="12"/>
          </p:nvPr>
        </p:nvSpPr>
        <p:spPr/>
        <p:txBody>
          <a:bodyPr/>
          <a:lstStyle/>
          <a:p>
            <a:fld id="{2CC43011-184F-4269-A5BD-46F453E35385}" type="slidenum">
              <a:rPr lang="ru-RU" smtClean="0"/>
              <a:pPr/>
              <a:t>15</a:t>
            </a:fld>
            <a:endParaRPr lang="ru-RU"/>
          </a:p>
        </p:txBody>
      </p:sp>
    </p:spTree>
    <p:extLst>
      <p:ext uri="{BB962C8B-B14F-4D97-AF65-F5344CB8AC3E}">
        <p14:creationId xmlns:p14="http://schemas.microsoft.com/office/powerpoint/2010/main" xmlns="" val="3556691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8754" y="47518"/>
            <a:ext cx="8707742" cy="6955750"/>
          </a:xfrm>
          <a:prstGeom prst="rect">
            <a:avLst/>
          </a:prstGeom>
        </p:spPr>
        <p:txBody>
          <a:bodyPr wrap="square">
            <a:spAutoFit/>
          </a:bodyPr>
          <a:lstStyle/>
          <a:p>
            <a:pPr indent="180340" algn="just">
              <a:spcAft>
                <a:spcPts val="0"/>
              </a:spcAft>
            </a:pPr>
            <a:r>
              <a:rPr lang="ru-RU" sz="2400" dirty="0" smtClean="0">
                <a:latin typeface="Times New Roman"/>
                <a:ea typeface="Times New Roman"/>
              </a:rPr>
              <a:t>Метод разведения по линиям позволяет сохранить на определенном уровне генетическое сходство с родоначальником и тем самым воспрепятствовать потере линии.</a:t>
            </a:r>
            <a:r>
              <a:rPr lang="ru-RU" sz="1400" dirty="0">
                <a:latin typeface="Times New Roman"/>
                <a:ea typeface="Times New Roman"/>
              </a:rPr>
              <a:t> </a:t>
            </a:r>
            <a:endParaRPr lang="ru-RU" sz="1400" dirty="0" smtClean="0">
              <a:latin typeface="Times New Roman"/>
              <a:ea typeface="Times New Roman"/>
            </a:endParaRPr>
          </a:p>
          <a:p>
            <a:pPr indent="180340" algn="just">
              <a:spcAft>
                <a:spcPts val="0"/>
              </a:spcAft>
            </a:pPr>
            <a:r>
              <a:rPr lang="ru-RU" sz="2400" dirty="0" smtClean="0">
                <a:latin typeface="Times New Roman"/>
                <a:ea typeface="Times New Roman"/>
              </a:rPr>
              <a:t>Классическая </a:t>
            </a:r>
            <a:r>
              <a:rPr lang="ru-RU" sz="2400" dirty="0">
                <a:latin typeface="Times New Roman"/>
                <a:ea typeface="Times New Roman"/>
              </a:rPr>
              <a:t>схема разведения по линиям состоит из следующих этапов: </a:t>
            </a:r>
            <a:endParaRPr lang="ru-RU" sz="1400" dirty="0">
              <a:latin typeface="Times New Roman"/>
              <a:ea typeface="Times New Roman"/>
            </a:endParaRPr>
          </a:p>
          <a:p>
            <a:pPr indent="180340" algn="just">
              <a:spcAft>
                <a:spcPts val="0"/>
              </a:spcAft>
            </a:pPr>
            <a:r>
              <a:rPr lang="ru-RU" sz="2400" dirty="0">
                <a:latin typeface="Times New Roman"/>
                <a:ea typeface="Times New Roman"/>
              </a:rPr>
              <a:t>1 – выделение или выведение родоначальника (высокоценного производителя); </a:t>
            </a:r>
            <a:endParaRPr lang="ru-RU" sz="1400" dirty="0">
              <a:latin typeface="Times New Roman"/>
              <a:ea typeface="Times New Roman"/>
            </a:endParaRPr>
          </a:p>
          <a:p>
            <a:pPr indent="180340" algn="just">
              <a:spcAft>
                <a:spcPts val="0"/>
              </a:spcAft>
            </a:pPr>
            <a:r>
              <a:rPr lang="ru-RU" sz="2400" dirty="0">
                <a:latin typeface="Times New Roman"/>
                <a:ea typeface="Times New Roman"/>
              </a:rPr>
              <a:t>2 – подбор маток и размножение потомства родоначальника; создание однородной родственной группы с использованием инбридинга;</a:t>
            </a:r>
            <a:endParaRPr lang="ru-RU" sz="1400" dirty="0">
              <a:latin typeface="Times New Roman"/>
              <a:ea typeface="Times New Roman"/>
            </a:endParaRPr>
          </a:p>
          <a:p>
            <a:pPr indent="180340" algn="just">
              <a:spcAft>
                <a:spcPts val="0"/>
              </a:spcAft>
            </a:pPr>
            <a:r>
              <a:rPr lang="ru-RU" sz="2400" dirty="0">
                <a:latin typeface="Times New Roman"/>
                <a:ea typeface="Times New Roman"/>
              </a:rPr>
              <a:t> </a:t>
            </a:r>
            <a:r>
              <a:rPr lang="ru-RU" sz="2400" dirty="0" smtClean="0">
                <a:latin typeface="Times New Roman"/>
                <a:ea typeface="Times New Roman"/>
              </a:rPr>
              <a:t>3 </a:t>
            </a:r>
            <a:r>
              <a:rPr lang="ru-RU" sz="2400" dirty="0">
                <a:latin typeface="Times New Roman"/>
                <a:ea typeface="Times New Roman"/>
              </a:rPr>
              <a:t>– определение модели желательного типа и стандарта линии;</a:t>
            </a:r>
            <a:endParaRPr lang="ru-RU" sz="1400" dirty="0">
              <a:latin typeface="Times New Roman"/>
              <a:ea typeface="Times New Roman"/>
            </a:endParaRPr>
          </a:p>
          <a:p>
            <a:pPr indent="180340" algn="just">
              <a:spcAft>
                <a:spcPts val="0"/>
              </a:spcAft>
            </a:pPr>
            <a:r>
              <a:rPr lang="ru-RU" sz="2400" dirty="0">
                <a:latin typeface="Times New Roman"/>
                <a:ea typeface="Times New Roman"/>
              </a:rPr>
              <a:t>4 – закрепление типа путем внутрилинейного подбора;</a:t>
            </a:r>
            <a:endParaRPr lang="ru-RU" sz="1400" dirty="0">
              <a:latin typeface="Times New Roman"/>
              <a:ea typeface="Times New Roman"/>
            </a:endParaRPr>
          </a:p>
          <a:p>
            <a:pPr lvl="0" indent="176213" algn="just">
              <a:spcAft>
                <a:spcPts val="0"/>
              </a:spcAft>
              <a:tabLst>
                <a:tab pos="270510" algn="l"/>
                <a:tab pos="450215" algn="l"/>
              </a:tabLst>
            </a:pPr>
            <a:r>
              <a:rPr lang="ru-RU" sz="2400" dirty="0" smtClean="0">
                <a:latin typeface="Times New Roman"/>
                <a:ea typeface="Times New Roman"/>
              </a:rPr>
              <a:t>5 – </a:t>
            </a:r>
            <a:r>
              <a:rPr lang="ru-RU" sz="2400" dirty="0">
                <a:latin typeface="Times New Roman"/>
                <a:ea typeface="Times New Roman"/>
              </a:rPr>
              <a:t>ветвление линии;</a:t>
            </a:r>
            <a:endParaRPr lang="ru-RU" sz="1400" dirty="0">
              <a:latin typeface="Times New Roman"/>
              <a:ea typeface="Times New Roman"/>
            </a:endParaRPr>
          </a:p>
          <a:p>
            <a:pPr lvl="0" indent="176213" algn="just">
              <a:spcAft>
                <a:spcPts val="0"/>
              </a:spcAft>
              <a:tabLst>
                <a:tab pos="270510" algn="l"/>
              </a:tabLst>
            </a:pPr>
            <a:r>
              <a:rPr lang="ru-RU" sz="2400" dirty="0" smtClean="0">
                <a:latin typeface="Times New Roman"/>
                <a:ea typeface="Times New Roman"/>
              </a:rPr>
              <a:t>6 – </a:t>
            </a:r>
            <a:r>
              <a:rPr lang="ru-RU" sz="2400" dirty="0">
                <a:latin typeface="Times New Roman"/>
                <a:ea typeface="Times New Roman"/>
              </a:rPr>
              <a:t>обогащение линии путем использования животных других линий (кроссов).</a:t>
            </a:r>
            <a:endParaRPr lang="ru-RU" sz="1400" dirty="0">
              <a:latin typeface="Times New Roman"/>
              <a:ea typeface="Times New Roman"/>
            </a:endParaRPr>
          </a:p>
          <a:p>
            <a:pPr indent="180340" algn="just">
              <a:spcAft>
                <a:spcPts val="0"/>
              </a:spcAft>
            </a:pPr>
            <a:r>
              <a:rPr lang="ru-RU" sz="2400" dirty="0" smtClean="0">
                <a:latin typeface="Times New Roman"/>
                <a:ea typeface="Times New Roman"/>
              </a:rPr>
              <a:t>Организация </a:t>
            </a:r>
            <a:r>
              <a:rPr lang="ru-RU" sz="2400" dirty="0">
                <a:latin typeface="Times New Roman"/>
                <a:ea typeface="Times New Roman"/>
              </a:rPr>
              <a:t>разведения по линиям может быть условно разделена на более общие этапы: закладка линии; ведение линии; межлинейный кросс</a:t>
            </a:r>
            <a:r>
              <a:rPr lang="ru-RU" sz="2400" dirty="0" smtClean="0">
                <a:latin typeface="Times New Roman"/>
                <a:ea typeface="Times New Roman"/>
              </a:rPr>
              <a:t>.</a:t>
            </a:r>
            <a:endParaRPr lang="ru-RU" sz="1400" dirty="0">
              <a:effectLst/>
              <a:latin typeface="Times New Roman"/>
              <a:ea typeface="Times New Roman"/>
            </a:endParaRPr>
          </a:p>
        </p:txBody>
      </p:sp>
      <p:sp>
        <p:nvSpPr>
          <p:cNvPr id="3" name="Номер слайда 2"/>
          <p:cNvSpPr>
            <a:spLocks noGrp="1"/>
          </p:cNvSpPr>
          <p:nvPr>
            <p:ph type="sldNum" sz="quarter" idx="12"/>
          </p:nvPr>
        </p:nvSpPr>
        <p:spPr/>
        <p:txBody>
          <a:bodyPr/>
          <a:lstStyle/>
          <a:p>
            <a:fld id="{2CC43011-184F-4269-A5BD-46F453E35385}" type="slidenum">
              <a:rPr lang="ru-RU" smtClean="0"/>
              <a:pPr/>
              <a:t>16</a:t>
            </a:fld>
            <a:endParaRPr lang="ru-RU"/>
          </a:p>
        </p:txBody>
      </p:sp>
    </p:spTree>
    <p:extLst>
      <p:ext uri="{BB962C8B-B14F-4D97-AF65-F5344CB8AC3E}">
        <p14:creationId xmlns:p14="http://schemas.microsoft.com/office/powerpoint/2010/main" xmlns="" val="1957067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40722" y="332656"/>
            <a:ext cx="8712968" cy="5971891"/>
          </a:xfrm>
          <a:prstGeom prst="rect">
            <a:avLst/>
          </a:prstGeom>
        </p:spPr>
        <p:txBody>
          <a:bodyPr wrap="square">
            <a:spAutoFit/>
          </a:bodyPr>
          <a:lstStyle/>
          <a:p>
            <a:pPr indent="180340" algn="just">
              <a:lnSpc>
                <a:spcPct val="99000"/>
              </a:lnSpc>
              <a:spcAft>
                <a:spcPts val="0"/>
              </a:spcAft>
            </a:pPr>
            <a:r>
              <a:rPr lang="ru-RU" sz="2400" b="1" dirty="0" smtClean="0">
                <a:latin typeface="Times New Roman"/>
                <a:ea typeface="Times New Roman"/>
              </a:rPr>
              <a:t>Закладка </a:t>
            </a:r>
            <a:r>
              <a:rPr lang="ru-RU" sz="2400" b="1" dirty="0">
                <a:latin typeface="Times New Roman"/>
                <a:ea typeface="Times New Roman"/>
              </a:rPr>
              <a:t>линии. </a:t>
            </a:r>
            <a:r>
              <a:rPr lang="ru-RU" sz="2400" i="1" dirty="0">
                <a:latin typeface="Times New Roman"/>
                <a:ea typeface="Times New Roman"/>
              </a:rPr>
              <a:t>Перед закладкой линии прежде всего необходимо определить цели и задачи, а также приемы и план работы.</a:t>
            </a:r>
            <a:r>
              <a:rPr lang="ru-RU" sz="2400" dirty="0">
                <a:latin typeface="Times New Roman"/>
                <a:ea typeface="Times New Roman"/>
              </a:rPr>
              <a:t> Создание линии может производиться как при создании новой породы, так и при совершенствовании существующей.</a:t>
            </a:r>
            <a:endParaRPr lang="ru-RU" sz="1400" dirty="0">
              <a:latin typeface="Times New Roman"/>
              <a:ea typeface="Times New Roman"/>
            </a:endParaRPr>
          </a:p>
          <a:p>
            <a:pPr indent="176213" algn="just">
              <a:lnSpc>
                <a:spcPct val="99000"/>
              </a:lnSpc>
              <a:spcAft>
                <a:spcPts val="0"/>
              </a:spcAft>
            </a:pPr>
            <a:r>
              <a:rPr lang="ru-RU" sz="2400" i="1" dirty="0">
                <a:latin typeface="Times New Roman"/>
                <a:ea typeface="Times New Roman"/>
              </a:rPr>
              <a:t>Для выведения линии должен быть выделен или специально получен на основе всесторонней оценки по происхождению, собственным качествам и оценки по потомству выдающийся производитель-родоначальник.</a:t>
            </a:r>
            <a:endParaRPr lang="ru-RU" sz="1400" dirty="0">
              <a:latin typeface="Times New Roman"/>
              <a:ea typeface="Times New Roman"/>
            </a:endParaRPr>
          </a:p>
          <a:p>
            <a:pPr indent="176213" algn="just"/>
            <a:r>
              <a:rPr lang="ru-RU" sz="2400" dirty="0">
                <a:latin typeface="Times New Roman"/>
                <a:ea typeface="Times New Roman"/>
              </a:rPr>
              <a:t>Самый простой и распространенный путь образования новой линии – это выделение ее как ветви из старой, когда появляются отдельные животные со значительно более высокими достоинствами, чем остальные представители линии. При выборе потенциального родоначальника линии требуется, чтобы он не только сам обладал комплексом желательных признаков и свойств, но и давал бы однородное высокоценное потомство, т.е. был бы </a:t>
            </a:r>
            <a:r>
              <a:rPr lang="ru-RU" sz="2400" dirty="0" err="1">
                <a:latin typeface="Times New Roman"/>
                <a:ea typeface="Times New Roman"/>
              </a:rPr>
              <a:t>препотентным</a:t>
            </a:r>
            <a:r>
              <a:rPr lang="ru-RU" sz="2400" dirty="0">
                <a:latin typeface="Times New Roman"/>
                <a:ea typeface="Times New Roman"/>
              </a:rPr>
              <a:t> </a:t>
            </a:r>
            <a:r>
              <a:rPr lang="ru-RU" sz="2400" dirty="0" err="1">
                <a:latin typeface="Times New Roman"/>
                <a:ea typeface="Times New Roman"/>
              </a:rPr>
              <a:t>улучшателем</a:t>
            </a:r>
            <a:r>
              <a:rPr lang="ru-RU" sz="1400" dirty="0">
                <a:latin typeface="Times New Roman"/>
                <a:ea typeface="Times New Roman"/>
              </a:rPr>
              <a:t>. </a:t>
            </a:r>
            <a:endParaRPr lang="ru-RU" sz="1400" dirty="0">
              <a:effectLst/>
              <a:latin typeface="Times New Roman"/>
              <a:ea typeface="Times New Roman"/>
            </a:endParaRPr>
          </a:p>
        </p:txBody>
      </p:sp>
      <p:sp>
        <p:nvSpPr>
          <p:cNvPr id="3" name="Номер слайда 2"/>
          <p:cNvSpPr>
            <a:spLocks noGrp="1"/>
          </p:cNvSpPr>
          <p:nvPr>
            <p:ph type="sldNum" sz="quarter" idx="12"/>
          </p:nvPr>
        </p:nvSpPr>
        <p:spPr/>
        <p:txBody>
          <a:bodyPr/>
          <a:lstStyle/>
          <a:p>
            <a:fld id="{2CC43011-184F-4269-A5BD-46F453E35385}" type="slidenum">
              <a:rPr lang="ru-RU" smtClean="0"/>
              <a:pPr/>
              <a:t>17</a:t>
            </a:fld>
            <a:endParaRPr lang="ru-RU"/>
          </a:p>
        </p:txBody>
      </p:sp>
    </p:spTree>
    <p:extLst>
      <p:ext uri="{BB962C8B-B14F-4D97-AF65-F5344CB8AC3E}">
        <p14:creationId xmlns:p14="http://schemas.microsoft.com/office/powerpoint/2010/main" xmlns="" val="3887850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16632"/>
            <a:ext cx="8784976" cy="6516977"/>
          </a:xfrm>
          <a:prstGeom prst="rect">
            <a:avLst/>
          </a:prstGeom>
        </p:spPr>
        <p:txBody>
          <a:bodyPr wrap="square">
            <a:spAutoFit/>
          </a:bodyPr>
          <a:lstStyle/>
          <a:p>
            <a:pPr indent="180340" algn="just">
              <a:lnSpc>
                <a:spcPct val="99000"/>
              </a:lnSpc>
              <a:spcAft>
                <a:spcPts val="0"/>
              </a:spcAft>
            </a:pPr>
            <a:r>
              <a:rPr lang="ru-RU" sz="2800" i="1" dirty="0">
                <a:latin typeface="Times New Roman"/>
                <a:ea typeface="Times New Roman"/>
              </a:rPr>
              <a:t>После выбора производителя-родоначальника стоит задача сохранения и закрепления в потомстве его достоинств.</a:t>
            </a:r>
            <a:r>
              <a:rPr lang="ru-RU" sz="2800" dirty="0">
                <a:latin typeface="Times New Roman"/>
                <a:ea typeface="Times New Roman"/>
              </a:rPr>
              <a:t> На этом этапе закладки линии к родоначальнику подбирают ценных маток, наиболее сходных по характеру, уровню продуктивности и всем другим особенностям с потомством производителя. Подбор не родственных, но ценных маток уже на этом этапе работы с линией способствует обогащению ее новыми желательными наследственными качествами.</a:t>
            </a:r>
            <a:endParaRPr lang="ru-RU" sz="1600" dirty="0">
              <a:latin typeface="Times New Roman"/>
              <a:ea typeface="Times New Roman"/>
            </a:endParaRPr>
          </a:p>
          <a:p>
            <a:pPr algn="just"/>
            <a:r>
              <a:rPr lang="ru-RU" sz="2800" dirty="0">
                <a:latin typeface="Times New Roman"/>
                <a:ea typeface="Times New Roman"/>
              </a:rPr>
              <a:t>Кроме неродственного гомогенного подбора, для спаривания с родоначальником выделяют некоторую часть его лучших дочерей и внучек, чтобы получить животных, </a:t>
            </a:r>
            <a:r>
              <a:rPr lang="ru-RU" sz="2800" dirty="0" err="1">
                <a:latin typeface="Times New Roman"/>
                <a:ea typeface="Times New Roman"/>
              </a:rPr>
              <a:t>инбредированных</a:t>
            </a:r>
            <a:r>
              <a:rPr lang="ru-RU" sz="2800" dirty="0">
                <a:latin typeface="Times New Roman"/>
                <a:ea typeface="Times New Roman"/>
              </a:rPr>
              <a:t> на выдающегося родоначальника, и иметь возможность использовать их для продолжения линии. </a:t>
            </a:r>
            <a:endParaRPr lang="ru-RU" sz="2800" dirty="0"/>
          </a:p>
        </p:txBody>
      </p:sp>
      <p:sp>
        <p:nvSpPr>
          <p:cNvPr id="3" name="Номер слайда 2"/>
          <p:cNvSpPr>
            <a:spLocks noGrp="1"/>
          </p:cNvSpPr>
          <p:nvPr>
            <p:ph type="sldNum" sz="quarter" idx="12"/>
          </p:nvPr>
        </p:nvSpPr>
        <p:spPr/>
        <p:txBody>
          <a:bodyPr/>
          <a:lstStyle/>
          <a:p>
            <a:fld id="{2CC43011-184F-4269-A5BD-46F453E35385}" type="slidenum">
              <a:rPr lang="ru-RU" smtClean="0"/>
              <a:pPr/>
              <a:t>18</a:t>
            </a:fld>
            <a:endParaRPr lang="ru-RU"/>
          </a:p>
        </p:txBody>
      </p:sp>
    </p:spTree>
    <p:extLst>
      <p:ext uri="{BB962C8B-B14F-4D97-AF65-F5344CB8AC3E}">
        <p14:creationId xmlns:p14="http://schemas.microsoft.com/office/powerpoint/2010/main" xmlns="" val="2124721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38327" y="188640"/>
            <a:ext cx="8568952" cy="5982279"/>
          </a:xfrm>
          <a:prstGeom prst="rect">
            <a:avLst/>
          </a:prstGeom>
        </p:spPr>
        <p:txBody>
          <a:bodyPr wrap="square">
            <a:spAutoFit/>
          </a:bodyPr>
          <a:lstStyle/>
          <a:p>
            <a:pPr indent="180340" algn="just">
              <a:lnSpc>
                <a:spcPct val="97000"/>
              </a:lnSpc>
              <a:spcAft>
                <a:spcPts val="0"/>
              </a:spcAft>
            </a:pPr>
            <a:r>
              <a:rPr lang="ru-RU" sz="2800" b="1" dirty="0">
                <a:latin typeface="Times New Roman"/>
                <a:ea typeface="Times New Roman"/>
              </a:rPr>
              <a:t>Ведение линий</a:t>
            </a:r>
            <a:r>
              <a:rPr lang="ru-RU" sz="2800" b="1" spc="200" dirty="0">
                <a:latin typeface="Times New Roman"/>
                <a:ea typeface="Times New Roman"/>
              </a:rPr>
              <a:t>. </a:t>
            </a:r>
            <a:r>
              <a:rPr lang="ru-RU" sz="2800" dirty="0">
                <a:latin typeface="Times New Roman"/>
                <a:ea typeface="Times New Roman"/>
              </a:rPr>
              <a:t>В работе по размножению, консолидированию и дальнейшему совершенствованию линии важно правильно выбрать ее продолжателей. Ими могут быть лучшие сыновья родоначальника, затем внуки, правнуки и т.д.</a:t>
            </a:r>
            <a:endParaRPr lang="ru-RU" sz="1600" dirty="0">
              <a:latin typeface="Times New Roman"/>
              <a:ea typeface="Times New Roman"/>
            </a:endParaRPr>
          </a:p>
          <a:p>
            <a:pPr indent="180340" algn="just">
              <a:lnSpc>
                <a:spcPct val="97000"/>
              </a:lnSpc>
              <a:spcAft>
                <a:spcPts val="0"/>
              </a:spcAft>
            </a:pPr>
            <a:r>
              <a:rPr lang="ru-RU" sz="2800" dirty="0">
                <a:latin typeface="Times New Roman"/>
                <a:ea typeface="Times New Roman"/>
              </a:rPr>
              <a:t>В целях консолидации заложенной линии работа ведется главным образом гомогенным внутрилинейным подбором с использованием различных степеней инбридинга, что позволяет быстрее накопить и усилить качества ценного родоначальника. </a:t>
            </a:r>
            <a:endParaRPr lang="ru-RU" sz="1600" dirty="0">
              <a:latin typeface="Times New Roman"/>
              <a:ea typeface="Times New Roman"/>
            </a:endParaRPr>
          </a:p>
          <a:p>
            <a:r>
              <a:rPr lang="ru-RU" sz="2800" b="1" dirty="0">
                <a:latin typeface="Times New Roman"/>
                <a:ea typeface="Times New Roman"/>
              </a:rPr>
              <a:t>в пределах каждой линии у животных должно быть выражено сходство по характерным для нее особенностям.</a:t>
            </a:r>
            <a:r>
              <a:rPr lang="ru-RU" sz="2800" dirty="0">
                <a:latin typeface="Times New Roman"/>
                <a:ea typeface="Times New Roman"/>
              </a:rPr>
              <a:t> </a:t>
            </a:r>
            <a:endParaRPr lang="ru-RU" sz="2800" dirty="0"/>
          </a:p>
        </p:txBody>
      </p:sp>
      <p:sp>
        <p:nvSpPr>
          <p:cNvPr id="3" name="Номер слайда 2"/>
          <p:cNvSpPr>
            <a:spLocks noGrp="1"/>
          </p:cNvSpPr>
          <p:nvPr>
            <p:ph type="sldNum" sz="quarter" idx="12"/>
          </p:nvPr>
        </p:nvSpPr>
        <p:spPr/>
        <p:txBody>
          <a:bodyPr/>
          <a:lstStyle/>
          <a:p>
            <a:fld id="{2CC43011-184F-4269-A5BD-46F453E35385}" type="slidenum">
              <a:rPr lang="ru-RU" smtClean="0"/>
              <a:pPr/>
              <a:t>19</a:t>
            </a:fld>
            <a:endParaRPr lang="ru-RU"/>
          </a:p>
        </p:txBody>
      </p:sp>
    </p:spTree>
    <p:extLst>
      <p:ext uri="{BB962C8B-B14F-4D97-AF65-F5344CB8AC3E}">
        <p14:creationId xmlns:p14="http://schemas.microsoft.com/office/powerpoint/2010/main" xmlns="" val="2816855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683568" y="764704"/>
            <a:ext cx="7920880" cy="4345036"/>
          </a:xfrm>
          <a:prstGeom prst="rect">
            <a:avLst/>
          </a:prstGeom>
        </p:spPr>
        <p:txBody>
          <a:bodyPr wrap="square">
            <a:spAutoFit/>
          </a:bodyPr>
          <a:lstStyle/>
          <a:p>
            <a:pPr marL="25400" indent="180340" algn="ctr">
              <a:lnSpc>
                <a:spcPct val="125000"/>
              </a:lnSpc>
              <a:spcAft>
                <a:spcPts val="0"/>
              </a:spcAft>
            </a:pPr>
            <a:r>
              <a:rPr lang="ru-RU" sz="2800" b="1" dirty="0" smtClean="0">
                <a:effectLst/>
                <a:latin typeface="Times New Roman"/>
                <a:ea typeface="Times New Roman"/>
              </a:rPr>
              <a:t>План лекции</a:t>
            </a:r>
            <a:endParaRPr lang="ru-RU" sz="2800" dirty="0" smtClean="0">
              <a:effectLst/>
              <a:latin typeface="Times New Roman"/>
              <a:ea typeface="Times New Roman"/>
            </a:endParaRPr>
          </a:p>
          <a:p>
            <a:pPr marL="25400" indent="180340" algn="ctr">
              <a:lnSpc>
                <a:spcPct val="125000"/>
              </a:lnSpc>
              <a:spcAft>
                <a:spcPts val="0"/>
              </a:spcAft>
            </a:pPr>
            <a:r>
              <a:rPr lang="ru-RU" sz="2800" b="1" dirty="0" smtClean="0">
                <a:effectLst/>
                <a:latin typeface="Times New Roman"/>
                <a:ea typeface="Times New Roman"/>
              </a:rPr>
              <a:t> </a:t>
            </a:r>
            <a:endParaRPr lang="ru-RU" sz="2800" dirty="0" smtClean="0">
              <a:effectLst/>
              <a:latin typeface="Times New Roman"/>
              <a:ea typeface="Times New Roman"/>
            </a:endParaRPr>
          </a:p>
          <a:p>
            <a:pPr marL="25400" indent="450215" algn="just">
              <a:lnSpc>
                <a:spcPct val="125000"/>
              </a:lnSpc>
              <a:spcAft>
                <a:spcPts val="0"/>
              </a:spcAft>
            </a:pPr>
            <a:r>
              <a:rPr lang="ru-RU" sz="2800" dirty="0" smtClean="0">
                <a:effectLst/>
                <a:latin typeface="Times New Roman"/>
                <a:ea typeface="Times New Roman"/>
              </a:rPr>
              <a:t>1. Классификация методов разведения</a:t>
            </a:r>
          </a:p>
          <a:p>
            <a:pPr marL="25400" indent="450215" algn="just">
              <a:lnSpc>
                <a:spcPct val="102000"/>
              </a:lnSpc>
              <a:spcAft>
                <a:spcPts val="0"/>
              </a:spcAft>
            </a:pPr>
            <a:r>
              <a:rPr lang="ru-RU" sz="2800" dirty="0" smtClean="0">
                <a:effectLst/>
                <a:latin typeface="Times New Roman"/>
                <a:ea typeface="Times New Roman"/>
              </a:rPr>
              <a:t>2. Внутрипородное разведение: чистопородное, линейное, кросс, близкая гибридизация.</a:t>
            </a:r>
          </a:p>
          <a:p>
            <a:pPr marL="25400" indent="450215" algn="just">
              <a:lnSpc>
                <a:spcPct val="102000"/>
              </a:lnSpc>
              <a:spcAft>
                <a:spcPts val="0"/>
              </a:spcAft>
            </a:pPr>
            <a:r>
              <a:rPr lang="ru-RU" sz="2800" dirty="0" smtClean="0">
                <a:effectLst/>
                <a:latin typeface="Times New Roman"/>
                <a:ea typeface="Times New Roman"/>
              </a:rPr>
              <a:t>3. Межпородное разведение: поглотительное, воспроизводительное, вводное, промышленное, межпородная (умеренная) гибридизация.</a:t>
            </a:r>
          </a:p>
          <a:p>
            <a:pPr marL="25400" indent="450215" algn="just">
              <a:lnSpc>
                <a:spcPct val="102000"/>
              </a:lnSpc>
              <a:spcAft>
                <a:spcPts val="0"/>
              </a:spcAft>
            </a:pPr>
            <a:r>
              <a:rPr lang="ru-RU" sz="2800" dirty="0" smtClean="0">
                <a:effectLst/>
                <a:latin typeface="Times New Roman"/>
                <a:ea typeface="Times New Roman"/>
              </a:rPr>
              <a:t>4. Межвидовое разведение</a:t>
            </a:r>
            <a:endParaRPr lang="ru-RU" sz="2800" dirty="0">
              <a:effectLst/>
              <a:latin typeface="Times New Roman"/>
              <a:ea typeface="Times New Roman"/>
            </a:endParaRPr>
          </a:p>
        </p:txBody>
      </p:sp>
      <p:sp>
        <p:nvSpPr>
          <p:cNvPr id="2" name="Номер слайда 1"/>
          <p:cNvSpPr>
            <a:spLocks noGrp="1"/>
          </p:cNvSpPr>
          <p:nvPr>
            <p:ph type="sldNum" sz="quarter" idx="12"/>
          </p:nvPr>
        </p:nvSpPr>
        <p:spPr/>
        <p:txBody>
          <a:bodyPr/>
          <a:lstStyle/>
          <a:p>
            <a:fld id="{2CC43011-184F-4269-A5BD-46F453E35385}" type="slidenum">
              <a:rPr lang="ru-RU" smtClean="0"/>
              <a:pPr/>
              <a:t>2</a:t>
            </a:fld>
            <a:endParaRPr lang="ru-RU"/>
          </a:p>
        </p:txBody>
      </p:sp>
    </p:spTree>
    <p:extLst>
      <p:ext uri="{BB962C8B-B14F-4D97-AF65-F5344CB8AC3E}">
        <p14:creationId xmlns:p14="http://schemas.microsoft.com/office/powerpoint/2010/main" xmlns="" val="2140071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08611" y="476672"/>
            <a:ext cx="8640960" cy="5771195"/>
          </a:xfrm>
          <a:prstGeom prst="rect">
            <a:avLst/>
          </a:prstGeom>
        </p:spPr>
        <p:txBody>
          <a:bodyPr wrap="square">
            <a:spAutoFit/>
          </a:bodyPr>
          <a:lstStyle/>
          <a:p>
            <a:pPr indent="180340" algn="just">
              <a:spcAft>
                <a:spcPts val="0"/>
              </a:spcAft>
            </a:pPr>
            <a:r>
              <a:rPr lang="ru-RU" sz="2800" b="1" dirty="0">
                <a:latin typeface="Times New Roman"/>
                <a:ea typeface="Times New Roman"/>
              </a:rPr>
              <a:t>Ветвление</a:t>
            </a:r>
            <a:r>
              <a:rPr lang="ru-RU" sz="2800" dirty="0">
                <a:latin typeface="Times New Roman"/>
                <a:ea typeface="Times New Roman"/>
              </a:rPr>
              <a:t> – одна из важных особенностей работы с линией. Оно связано с прогрессированием линии. Для эффективной работы с линией в ней должно быть </a:t>
            </a:r>
            <a:r>
              <a:rPr lang="ru-RU" sz="2800" i="1" dirty="0">
                <a:latin typeface="Times New Roman"/>
                <a:ea typeface="Times New Roman"/>
              </a:rPr>
              <a:t>не менее трех ветвей</a:t>
            </a:r>
            <a:r>
              <a:rPr lang="ru-RU" sz="2800" dirty="0">
                <a:latin typeface="Times New Roman"/>
                <a:ea typeface="Times New Roman"/>
              </a:rPr>
              <a:t>.</a:t>
            </a:r>
            <a:endParaRPr lang="ru-RU" sz="1600" dirty="0">
              <a:latin typeface="Times New Roman"/>
              <a:ea typeface="Times New Roman"/>
            </a:endParaRPr>
          </a:p>
          <a:p>
            <a:pPr indent="180340" algn="just">
              <a:lnSpc>
                <a:spcPct val="102000"/>
              </a:lnSpc>
              <a:spcAft>
                <a:spcPts val="0"/>
              </a:spcAft>
            </a:pPr>
            <a:r>
              <a:rPr lang="ru-RU" sz="2800" dirty="0">
                <a:latin typeface="Times New Roman"/>
                <a:ea typeface="Times New Roman"/>
              </a:rPr>
              <a:t>В зависимости от уровня племенной работы с линиями они могут быть </a:t>
            </a:r>
            <a:r>
              <a:rPr lang="ru-RU" sz="2800" i="1" dirty="0">
                <a:latin typeface="Times New Roman"/>
                <a:ea typeface="Times New Roman"/>
              </a:rPr>
              <a:t>прогрессирующими</a:t>
            </a:r>
            <a:r>
              <a:rPr lang="ru-RU" sz="2800" dirty="0">
                <a:latin typeface="Times New Roman"/>
                <a:ea typeface="Times New Roman"/>
              </a:rPr>
              <a:t>, стабильными и </a:t>
            </a:r>
            <a:r>
              <a:rPr lang="ru-RU" sz="2800" i="1" dirty="0">
                <a:latin typeface="Times New Roman"/>
                <a:ea typeface="Times New Roman"/>
              </a:rPr>
              <a:t>деградирующими</a:t>
            </a:r>
            <a:r>
              <a:rPr lang="ru-RU" sz="2800" dirty="0">
                <a:latin typeface="Times New Roman"/>
                <a:ea typeface="Times New Roman"/>
              </a:rPr>
              <a:t>. В прогрессирующих линиях животные отдельных ее ветвей и в среднем каждое последующее ее поколение лучше предыдущего. Такие линии быстро распространяются, более интенсивно используются, вытесняя менее ценные, утратившие свое значение линии, что оказывает улучшающее влияние на породу.</a:t>
            </a:r>
            <a:endParaRPr lang="ru-RU" sz="1600" dirty="0">
              <a:effectLst/>
              <a:latin typeface="Times New Roman"/>
              <a:ea typeface="Times New Roman"/>
            </a:endParaRPr>
          </a:p>
        </p:txBody>
      </p:sp>
      <p:sp>
        <p:nvSpPr>
          <p:cNvPr id="3" name="Номер слайда 2"/>
          <p:cNvSpPr>
            <a:spLocks noGrp="1"/>
          </p:cNvSpPr>
          <p:nvPr>
            <p:ph type="sldNum" sz="quarter" idx="12"/>
          </p:nvPr>
        </p:nvSpPr>
        <p:spPr/>
        <p:txBody>
          <a:bodyPr/>
          <a:lstStyle/>
          <a:p>
            <a:fld id="{2CC43011-184F-4269-A5BD-46F453E35385}" type="slidenum">
              <a:rPr lang="ru-RU" smtClean="0"/>
              <a:pPr/>
              <a:t>20</a:t>
            </a:fld>
            <a:endParaRPr lang="ru-RU"/>
          </a:p>
        </p:txBody>
      </p:sp>
    </p:spTree>
    <p:extLst>
      <p:ext uri="{BB962C8B-B14F-4D97-AF65-F5344CB8AC3E}">
        <p14:creationId xmlns:p14="http://schemas.microsoft.com/office/powerpoint/2010/main" xmlns="" val="1195951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43227" y="188640"/>
            <a:ext cx="8424936" cy="6481583"/>
          </a:xfrm>
          <a:prstGeom prst="rect">
            <a:avLst/>
          </a:prstGeom>
        </p:spPr>
        <p:txBody>
          <a:bodyPr wrap="square">
            <a:spAutoFit/>
          </a:bodyPr>
          <a:lstStyle/>
          <a:p>
            <a:pPr indent="180340" algn="just">
              <a:lnSpc>
                <a:spcPct val="102000"/>
              </a:lnSpc>
              <a:spcAft>
                <a:spcPts val="0"/>
              </a:spcAft>
            </a:pPr>
            <a:r>
              <a:rPr lang="ru-RU" sz="2400" b="1" dirty="0">
                <a:latin typeface="Times New Roman"/>
                <a:ea typeface="Times New Roman"/>
                <a:cs typeface="Times New Roman"/>
              </a:rPr>
              <a:t>Кроссы линий</a:t>
            </a:r>
            <a:r>
              <a:rPr lang="ru-RU" sz="2400" i="1" dirty="0">
                <a:latin typeface="Times New Roman"/>
                <a:ea typeface="Times New Roman"/>
                <a:cs typeface="Times New Roman"/>
              </a:rPr>
              <a:t> – это подбор между собой животных, принадлежащих к разным линиям, т.е. производится разнородный, неродственный подбор самца одной линии к самке, происходящей из другой линии</a:t>
            </a:r>
            <a:r>
              <a:rPr lang="ru-RU" sz="2400" dirty="0">
                <a:latin typeface="Times New Roman"/>
                <a:ea typeface="Times New Roman"/>
                <a:cs typeface="Times New Roman"/>
              </a:rPr>
              <a:t>. Целью межлинейного подбора является получение животных, сочетающих выдающиеся признаки обеих линий. </a:t>
            </a:r>
            <a:endParaRPr lang="ru-RU" sz="2400" dirty="0" smtClean="0">
              <a:latin typeface="Times New Roman"/>
              <a:ea typeface="Times New Roman"/>
              <a:cs typeface="Times New Roman"/>
            </a:endParaRPr>
          </a:p>
          <a:p>
            <a:pPr indent="180340" algn="just">
              <a:lnSpc>
                <a:spcPct val="102000"/>
              </a:lnSpc>
              <a:spcAft>
                <a:spcPts val="0"/>
              </a:spcAft>
            </a:pPr>
            <a:r>
              <a:rPr lang="ru-RU" sz="2400" dirty="0" smtClean="0">
                <a:latin typeface="Times New Roman"/>
                <a:ea typeface="Times New Roman"/>
                <a:cs typeface="Times New Roman"/>
              </a:rPr>
              <a:t>Кроссы </a:t>
            </a:r>
            <a:r>
              <a:rPr lang="ru-RU" sz="2400" dirty="0">
                <a:latin typeface="Times New Roman"/>
                <a:ea typeface="Times New Roman"/>
                <a:cs typeface="Times New Roman"/>
              </a:rPr>
              <a:t>линий должны широко использоваться в товарных хозяйствах, так как они открывают возможность использования внутрипородного гетерозиса при чистопородном разведении. </a:t>
            </a:r>
            <a:endParaRPr lang="ru-RU" sz="2000" dirty="0">
              <a:latin typeface="Courier New"/>
              <a:ea typeface="Times New Roman"/>
              <a:cs typeface="Times New Roman"/>
            </a:endParaRPr>
          </a:p>
          <a:p>
            <a:pPr marL="25400" indent="180340" algn="just">
              <a:lnSpc>
                <a:spcPct val="102000"/>
              </a:lnSpc>
              <a:spcAft>
                <a:spcPts val="0"/>
              </a:spcAft>
            </a:pPr>
            <a:r>
              <a:rPr lang="ru-RU" sz="2400" i="1" dirty="0">
                <a:latin typeface="Times New Roman"/>
                <a:ea typeface="Times New Roman"/>
                <a:cs typeface="Times New Roman"/>
              </a:rPr>
              <a:t>Таким образом, в кроссах ценные качества одной линии, дополняя качества другой, обогащают в своем сочетании наследственность потомства. В этом отношении кроссы линий являются  синтезом того, что накоплено в каждой линии</a:t>
            </a:r>
            <a:r>
              <a:rPr lang="ru-RU" sz="2400" dirty="0">
                <a:latin typeface="Times New Roman"/>
                <a:ea typeface="Times New Roman"/>
                <a:cs typeface="Times New Roman"/>
              </a:rPr>
              <a:t>.</a:t>
            </a:r>
            <a:endParaRPr lang="ru-RU" sz="2000" dirty="0">
              <a:latin typeface="Courier New"/>
              <a:ea typeface="Times New Roman"/>
              <a:cs typeface="Times New Roman"/>
            </a:endParaRPr>
          </a:p>
          <a:p>
            <a:r>
              <a:rPr lang="ru-RU" sz="2400" dirty="0">
                <a:latin typeface="Times New Roman"/>
                <a:ea typeface="Times New Roman"/>
              </a:rPr>
              <a:t>При кроссах не все линии одинаково </a:t>
            </a:r>
            <a:r>
              <a:rPr lang="en-US" sz="2400" dirty="0" err="1">
                <a:latin typeface="Times New Roman"/>
                <a:ea typeface="Times New Roman"/>
              </a:rPr>
              <a:t>xopo</a:t>
            </a:r>
            <a:r>
              <a:rPr lang="ru-RU" sz="2400" dirty="0">
                <a:latin typeface="Times New Roman"/>
                <a:ea typeface="Times New Roman"/>
              </a:rPr>
              <a:t>ш</a:t>
            </a:r>
            <a:r>
              <a:rPr lang="en-US" sz="2400" dirty="0">
                <a:latin typeface="Times New Roman"/>
                <a:ea typeface="Times New Roman"/>
              </a:rPr>
              <a:t>o</a:t>
            </a:r>
            <a:r>
              <a:rPr lang="ru-RU" sz="2400" dirty="0">
                <a:latin typeface="Times New Roman"/>
                <a:ea typeface="Times New Roman"/>
              </a:rPr>
              <a:t> сочетаются друг с другом. </a:t>
            </a:r>
            <a:endParaRPr lang="ru-RU" sz="2400" dirty="0"/>
          </a:p>
        </p:txBody>
      </p:sp>
      <p:sp>
        <p:nvSpPr>
          <p:cNvPr id="3" name="Номер слайда 2"/>
          <p:cNvSpPr>
            <a:spLocks noGrp="1"/>
          </p:cNvSpPr>
          <p:nvPr>
            <p:ph type="sldNum" sz="quarter" idx="12"/>
          </p:nvPr>
        </p:nvSpPr>
        <p:spPr/>
        <p:txBody>
          <a:bodyPr/>
          <a:lstStyle/>
          <a:p>
            <a:fld id="{2CC43011-184F-4269-A5BD-46F453E35385}" type="slidenum">
              <a:rPr lang="ru-RU" smtClean="0"/>
              <a:pPr/>
              <a:t>21</a:t>
            </a:fld>
            <a:endParaRPr lang="ru-RU"/>
          </a:p>
        </p:txBody>
      </p:sp>
    </p:spTree>
    <p:extLst>
      <p:ext uri="{BB962C8B-B14F-4D97-AF65-F5344CB8AC3E}">
        <p14:creationId xmlns:p14="http://schemas.microsoft.com/office/powerpoint/2010/main" xmlns="" val="2503889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260648"/>
            <a:ext cx="8784976" cy="5427448"/>
          </a:xfrm>
          <a:prstGeom prst="rect">
            <a:avLst/>
          </a:prstGeom>
        </p:spPr>
        <p:txBody>
          <a:bodyPr wrap="square">
            <a:spAutoFit/>
          </a:bodyPr>
          <a:lstStyle/>
          <a:p>
            <a:pPr indent="180340" algn="just">
              <a:lnSpc>
                <a:spcPct val="125000"/>
              </a:lnSpc>
              <a:spcAft>
                <a:spcPts val="0"/>
              </a:spcAft>
            </a:pPr>
            <a:r>
              <a:rPr lang="ru-RU" sz="2800" b="1" dirty="0">
                <a:latin typeface="Times New Roman"/>
                <a:ea typeface="Times New Roman"/>
                <a:cs typeface="Times New Roman"/>
              </a:rPr>
              <a:t>Внутрипородной (близкой) гибридизацией</a:t>
            </a:r>
            <a:r>
              <a:rPr lang="ru-RU" sz="2800" dirty="0">
                <a:latin typeface="Times New Roman"/>
                <a:ea typeface="Times New Roman"/>
                <a:cs typeface="Times New Roman"/>
              </a:rPr>
              <a:t> </a:t>
            </a:r>
            <a:r>
              <a:rPr lang="ru-RU" sz="2800" i="1" dirty="0">
                <a:latin typeface="Times New Roman"/>
                <a:ea typeface="Times New Roman"/>
                <a:cs typeface="Times New Roman"/>
              </a:rPr>
              <a:t>называется подбор узкоспециализированных отцовских и материнских линий одной породы на основе дифференцированной селекции животных в племенных хозяйствах по определенным признакам, проверенных на сочетаемость и дающих комплексный гетерозисный эффект</a:t>
            </a:r>
            <a:r>
              <a:rPr lang="ru-RU" sz="2800" dirty="0">
                <a:latin typeface="Times New Roman"/>
                <a:ea typeface="Times New Roman"/>
                <a:cs typeface="Times New Roman"/>
              </a:rPr>
              <a:t>. Иными словами, </a:t>
            </a:r>
            <a:r>
              <a:rPr lang="ru-RU" sz="2800" i="1" dirty="0">
                <a:latin typeface="Times New Roman"/>
                <a:ea typeface="Times New Roman"/>
                <a:cs typeface="Times New Roman"/>
              </a:rPr>
              <a:t>гибридизация есть кросс с прогнозируемым эффектом гетерозиса</a:t>
            </a:r>
            <a:r>
              <a:rPr lang="ru-RU" sz="2800" dirty="0">
                <a:latin typeface="Times New Roman"/>
                <a:ea typeface="Times New Roman"/>
                <a:cs typeface="Times New Roman"/>
              </a:rPr>
              <a:t>. Внутрипородная гибридизация может быть основана и на подборе сочетающихся внутрипородных типов.</a:t>
            </a:r>
            <a:endParaRPr lang="ru-RU" sz="2800" dirty="0">
              <a:effectLst/>
              <a:latin typeface="Arial"/>
              <a:ea typeface="Times New Roman"/>
              <a:cs typeface="Times New Roman"/>
            </a:endParaRPr>
          </a:p>
        </p:txBody>
      </p:sp>
      <p:sp>
        <p:nvSpPr>
          <p:cNvPr id="3" name="Номер слайда 2"/>
          <p:cNvSpPr>
            <a:spLocks noGrp="1"/>
          </p:cNvSpPr>
          <p:nvPr>
            <p:ph type="sldNum" sz="quarter" idx="12"/>
          </p:nvPr>
        </p:nvSpPr>
        <p:spPr/>
        <p:txBody>
          <a:bodyPr/>
          <a:lstStyle/>
          <a:p>
            <a:fld id="{2CC43011-184F-4269-A5BD-46F453E35385}" type="slidenum">
              <a:rPr lang="ru-RU" smtClean="0"/>
              <a:pPr/>
              <a:t>22</a:t>
            </a:fld>
            <a:endParaRPr lang="ru-RU"/>
          </a:p>
        </p:txBody>
      </p:sp>
    </p:spTree>
    <p:extLst>
      <p:ext uri="{BB962C8B-B14F-4D97-AF65-F5344CB8AC3E}">
        <p14:creationId xmlns:p14="http://schemas.microsoft.com/office/powerpoint/2010/main" xmlns="" val="3078780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16795" y="620688"/>
            <a:ext cx="8280920" cy="5096523"/>
          </a:xfrm>
          <a:prstGeom prst="rect">
            <a:avLst/>
          </a:prstGeom>
        </p:spPr>
        <p:txBody>
          <a:bodyPr wrap="square">
            <a:spAutoFit/>
          </a:bodyPr>
          <a:lstStyle/>
          <a:p>
            <a:pPr indent="180340" algn="just">
              <a:lnSpc>
                <a:spcPct val="102000"/>
              </a:lnSpc>
              <a:spcAft>
                <a:spcPts val="0"/>
              </a:spcAft>
            </a:pPr>
            <a:r>
              <a:rPr lang="ru-RU" sz="2000" dirty="0">
                <a:latin typeface="Times New Roman"/>
                <a:ea typeface="Times New Roman"/>
                <a:cs typeface="Times New Roman"/>
              </a:rPr>
              <a:t>В птицеводстве с переводом на промышленную технологию основным методом стало разведение по линиям и на его основе – создание </a:t>
            </a:r>
            <a:r>
              <a:rPr lang="ru-RU" sz="2000" b="1" dirty="0">
                <a:latin typeface="Times New Roman"/>
                <a:ea typeface="Times New Roman"/>
                <a:cs typeface="Times New Roman"/>
              </a:rPr>
              <a:t>синтетических гибридов (кроссов)</a:t>
            </a:r>
            <a:r>
              <a:rPr lang="ru-RU" sz="2000" dirty="0">
                <a:latin typeface="Times New Roman"/>
                <a:ea typeface="Times New Roman"/>
                <a:cs typeface="Times New Roman"/>
              </a:rPr>
              <a:t>. </a:t>
            </a:r>
            <a:endParaRPr lang="ru-RU" sz="2000" dirty="0" smtClean="0">
              <a:latin typeface="Times New Roman"/>
              <a:ea typeface="Times New Roman"/>
              <a:cs typeface="Times New Roman"/>
            </a:endParaRPr>
          </a:p>
          <a:p>
            <a:pPr indent="180340" algn="just">
              <a:lnSpc>
                <a:spcPct val="102000"/>
              </a:lnSpc>
              <a:spcAft>
                <a:spcPts val="0"/>
              </a:spcAft>
            </a:pPr>
            <a:r>
              <a:rPr lang="ru-RU" sz="2000" dirty="0" smtClean="0">
                <a:latin typeface="Times New Roman"/>
                <a:ea typeface="Times New Roman"/>
                <a:cs typeface="Times New Roman"/>
              </a:rPr>
              <a:t>Птица </a:t>
            </a:r>
            <a:r>
              <a:rPr lang="ru-RU" sz="2000" dirty="0">
                <a:latin typeface="Times New Roman"/>
                <a:ea typeface="Times New Roman"/>
                <a:cs typeface="Times New Roman"/>
              </a:rPr>
              <a:t>определенных линий характеризуется большей однородностью и продуктивностью по сравнению со средней по породе. В этих целях выводятся инбредные линии с применением родственного спаривания при очень большой браковке поголовья. При скрещивании таких линий проявляется эффект гетерозиса.</a:t>
            </a:r>
            <a:endParaRPr lang="ru-RU" sz="2000" dirty="0">
              <a:latin typeface="Arial"/>
              <a:ea typeface="Times New Roman"/>
              <a:cs typeface="Times New Roman"/>
            </a:endParaRPr>
          </a:p>
          <a:p>
            <a:pPr indent="180340" algn="just">
              <a:lnSpc>
                <a:spcPct val="102000"/>
              </a:lnSpc>
              <a:spcAft>
                <a:spcPts val="0"/>
              </a:spcAft>
            </a:pPr>
            <a:r>
              <a:rPr lang="ru-RU" sz="2000" dirty="0">
                <a:latin typeface="Times New Roman"/>
                <a:ea typeface="Times New Roman"/>
                <a:cs typeface="Times New Roman"/>
              </a:rPr>
              <a:t>В птицеводстве все реже используется традиционное выведение только инбредных линий внутри породы, вместо этого применяется новый метод создания </a:t>
            </a:r>
            <a:r>
              <a:rPr lang="ru-RU" sz="2000" b="1" dirty="0">
                <a:latin typeface="Times New Roman"/>
                <a:ea typeface="Times New Roman"/>
                <a:cs typeface="Times New Roman"/>
              </a:rPr>
              <a:t>синтетических линий</a:t>
            </a:r>
            <a:r>
              <a:rPr lang="ru-RU" sz="2000" dirty="0">
                <a:latin typeface="Times New Roman"/>
                <a:ea typeface="Times New Roman"/>
                <a:cs typeface="Times New Roman"/>
              </a:rPr>
              <a:t>, формируемых в результате скрещивания </a:t>
            </a:r>
            <a:r>
              <a:rPr lang="ru-RU" sz="2000" dirty="0" err="1">
                <a:latin typeface="Times New Roman"/>
                <a:ea typeface="Times New Roman"/>
                <a:cs typeface="Times New Roman"/>
              </a:rPr>
              <a:t>отселекционированных</a:t>
            </a:r>
            <a:r>
              <a:rPr lang="ru-RU" sz="2000" dirty="0">
                <a:latin typeface="Times New Roman"/>
                <a:ea typeface="Times New Roman"/>
                <a:cs typeface="Times New Roman"/>
              </a:rPr>
              <a:t> по отдельным признакам линий. Потомство получаемой гибридной птицы происходит от скрещивания сочетающихся линий одной или нескольких пород. Так, используя биологический эффект гетерозиса, получают высокопродуктивную двух-, трех- и </a:t>
            </a:r>
            <a:r>
              <a:rPr lang="ru-RU" sz="2000" dirty="0" err="1">
                <a:latin typeface="Times New Roman"/>
                <a:ea typeface="Times New Roman"/>
                <a:cs typeface="Times New Roman"/>
              </a:rPr>
              <a:t>четырехлинейную</a:t>
            </a:r>
            <a:r>
              <a:rPr lang="ru-RU" sz="2000" dirty="0">
                <a:latin typeface="Times New Roman"/>
                <a:ea typeface="Times New Roman"/>
                <a:cs typeface="Times New Roman"/>
              </a:rPr>
              <a:t> гибридную птицу.</a:t>
            </a:r>
            <a:endParaRPr lang="ru-RU" sz="2000" dirty="0">
              <a:effectLst/>
              <a:latin typeface="Arial"/>
              <a:ea typeface="Times New Roman"/>
              <a:cs typeface="Times New Roman"/>
            </a:endParaRPr>
          </a:p>
        </p:txBody>
      </p:sp>
      <p:sp>
        <p:nvSpPr>
          <p:cNvPr id="3" name="Номер слайда 2"/>
          <p:cNvSpPr>
            <a:spLocks noGrp="1"/>
          </p:cNvSpPr>
          <p:nvPr>
            <p:ph type="sldNum" sz="quarter" idx="12"/>
          </p:nvPr>
        </p:nvSpPr>
        <p:spPr/>
        <p:txBody>
          <a:bodyPr/>
          <a:lstStyle/>
          <a:p>
            <a:fld id="{2CC43011-184F-4269-A5BD-46F453E35385}" type="slidenum">
              <a:rPr lang="ru-RU" smtClean="0"/>
              <a:pPr/>
              <a:t>23</a:t>
            </a:fld>
            <a:endParaRPr lang="ru-RU"/>
          </a:p>
        </p:txBody>
      </p:sp>
    </p:spTree>
    <p:extLst>
      <p:ext uri="{BB962C8B-B14F-4D97-AF65-F5344CB8AC3E}">
        <p14:creationId xmlns:p14="http://schemas.microsoft.com/office/powerpoint/2010/main" xmlns="" val="3097646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11560" y="188640"/>
            <a:ext cx="8064896" cy="6242030"/>
          </a:xfrm>
          <a:prstGeom prst="rect">
            <a:avLst/>
          </a:prstGeom>
        </p:spPr>
        <p:txBody>
          <a:bodyPr wrap="square">
            <a:spAutoFit/>
          </a:bodyPr>
          <a:lstStyle/>
          <a:p>
            <a:pPr marL="25400" indent="180340" algn="just">
              <a:lnSpc>
                <a:spcPct val="102000"/>
              </a:lnSpc>
              <a:spcAft>
                <a:spcPts val="0"/>
              </a:spcAft>
            </a:pPr>
            <a:r>
              <a:rPr lang="ru-RU" sz="2800" dirty="0">
                <a:latin typeface="Times New Roman"/>
                <a:ea typeface="Times New Roman"/>
                <a:cs typeface="Times New Roman"/>
              </a:rPr>
              <a:t>В отрасли создаются отцовские и материнские линии, специализированные по группам признаков, при скрещивании которых получают большое количество потомства с повышенной  живой массой и другими ценными продуктивными качествами. </a:t>
            </a:r>
            <a:endParaRPr lang="ru-RU" sz="2800" dirty="0" smtClean="0">
              <a:latin typeface="Times New Roman"/>
              <a:ea typeface="Times New Roman"/>
              <a:cs typeface="Times New Roman"/>
            </a:endParaRPr>
          </a:p>
          <a:p>
            <a:pPr marL="25400" indent="180340" algn="just">
              <a:lnSpc>
                <a:spcPct val="102000"/>
              </a:lnSpc>
              <a:spcAft>
                <a:spcPts val="0"/>
              </a:spcAft>
            </a:pPr>
            <a:r>
              <a:rPr lang="ru-RU" sz="2800" dirty="0" smtClean="0">
                <a:latin typeface="Times New Roman"/>
                <a:ea typeface="Times New Roman"/>
                <a:cs typeface="Times New Roman"/>
              </a:rPr>
              <a:t>При </a:t>
            </a:r>
            <a:r>
              <a:rPr lang="ru-RU" sz="2800" dirty="0">
                <a:latin typeface="Times New Roman"/>
                <a:ea typeface="Times New Roman"/>
                <a:cs typeface="Times New Roman"/>
              </a:rPr>
              <a:t>этом учитывается преимущественное наследование по мужской линии таких основных хозяйственно полезных признаков, как яйценоскость, половая скороспелость, оплодотворяющая способность, развитие грудной мышцы и некоторые другие. По женской линии наследуются преимущественно масса яиц, жизнеспособность и скорость роста молодняка.</a:t>
            </a:r>
            <a:endParaRPr lang="ru-RU" sz="2400" dirty="0">
              <a:effectLst/>
              <a:latin typeface="Courier New"/>
              <a:ea typeface="Times New Roman"/>
              <a:cs typeface="Times New Roman"/>
            </a:endParaRPr>
          </a:p>
        </p:txBody>
      </p:sp>
      <p:sp>
        <p:nvSpPr>
          <p:cNvPr id="3" name="Номер слайда 2"/>
          <p:cNvSpPr>
            <a:spLocks noGrp="1"/>
          </p:cNvSpPr>
          <p:nvPr>
            <p:ph type="sldNum" sz="quarter" idx="12"/>
          </p:nvPr>
        </p:nvSpPr>
        <p:spPr/>
        <p:txBody>
          <a:bodyPr/>
          <a:lstStyle/>
          <a:p>
            <a:fld id="{2CC43011-184F-4269-A5BD-46F453E35385}" type="slidenum">
              <a:rPr lang="ru-RU" smtClean="0"/>
              <a:pPr/>
              <a:t>24</a:t>
            </a:fld>
            <a:endParaRPr lang="ru-RU"/>
          </a:p>
        </p:txBody>
      </p:sp>
    </p:spTree>
    <p:extLst>
      <p:ext uri="{BB962C8B-B14F-4D97-AF65-F5344CB8AC3E}">
        <p14:creationId xmlns:p14="http://schemas.microsoft.com/office/powerpoint/2010/main" xmlns="" val="1954395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95536" y="1412776"/>
            <a:ext cx="8352928" cy="4450642"/>
          </a:xfrm>
          <a:prstGeom prst="rect">
            <a:avLst/>
          </a:prstGeom>
        </p:spPr>
        <p:txBody>
          <a:bodyPr wrap="square">
            <a:spAutoFit/>
          </a:bodyPr>
          <a:lstStyle/>
          <a:p>
            <a:pPr marL="25400" indent="180340" algn="just">
              <a:lnSpc>
                <a:spcPct val="102000"/>
              </a:lnSpc>
              <a:spcAft>
                <a:spcPts val="0"/>
              </a:spcAft>
            </a:pPr>
            <a:r>
              <a:rPr lang="ru-RU" sz="4000" b="1" dirty="0" smtClean="0">
                <a:effectLst/>
                <a:latin typeface="Times New Roman"/>
                <a:ea typeface="Times New Roman"/>
              </a:rPr>
              <a:t>Методы разведения</a:t>
            </a:r>
            <a:r>
              <a:rPr lang="ru-RU" sz="4000" dirty="0" smtClean="0">
                <a:effectLst/>
                <a:latin typeface="Times New Roman"/>
                <a:ea typeface="Times New Roman"/>
              </a:rPr>
              <a:t> – </a:t>
            </a:r>
            <a:r>
              <a:rPr lang="ru-RU" sz="4000" i="1" dirty="0" smtClean="0">
                <a:effectLst/>
                <a:latin typeface="Times New Roman"/>
                <a:ea typeface="Times New Roman"/>
              </a:rPr>
              <a:t>это система подбора животных с учетом</a:t>
            </a:r>
            <a:r>
              <a:rPr lang="ru-RU" sz="4000" b="1" i="1" dirty="0" smtClean="0">
                <a:effectLst/>
                <a:latin typeface="Times New Roman"/>
                <a:ea typeface="Times New Roman"/>
              </a:rPr>
              <a:t> </a:t>
            </a:r>
            <a:r>
              <a:rPr lang="ru-RU" sz="4000" i="1" dirty="0" smtClean="0">
                <a:effectLst/>
                <a:latin typeface="Times New Roman"/>
                <a:ea typeface="Times New Roman"/>
              </a:rPr>
              <a:t>их родственных связей, степени сходства или несходства, породной и видовой принадлежности для решения определенных зоотехнических задач.</a:t>
            </a:r>
            <a:endParaRPr lang="ru-RU" sz="4000" dirty="0">
              <a:effectLst/>
              <a:latin typeface="Times New Roman"/>
              <a:ea typeface="Times New Roman"/>
            </a:endParaRPr>
          </a:p>
        </p:txBody>
      </p:sp>
      <p:sp>
        <p:nvSpPr>
          <p:cNvPr id="3" name="Прямоугольник 2"/>
          <p:cNvSpPr/>
          <p:nvPr/>
        </p:nvSpPr>
        <p:spPr>
          <a:xfrm>
            <a:off x="323528" y="404664"/>
            <a:ext cx="8640960" cy="719877"/>
          </a:xfrm>
          <a:prstGeom prst="rect">
            <a:avLst/>
          </a:prstGeom>
        </p:spPr>
        <p:txBody>
          <a:bodyPr wrap="square">
            <a:spAutoFit/>
          </a:bodyPr>
          <a:lstStyle/>
          <a:p>
            <a:pPr marL="25400" lvl="0" indent="450215" algn="just">
              <a:lnSpc>
                <a:spcPct val="125000"/>
              </a:lnSpc>
            </a:pPr>
            <a:r>
              <a:rPr lang="ru-RU" sz="3600" b="1" dirty="0">
                <a:solidFill>
                  <a:prstClr val="black"/>
                </a:solidFill>
                <a:latin typeface="Times New Roman"/>
                <a:ea typeface="Times New Roman"/>
              </a:rPr>
              <a:t>1. Классификация методов разведения</a:t>
            </a:r>
          </a:p>
        </p:txBody>
      </p:sp>
      <p:sp>
        <p:nvSpPr>
          <p:cNvPr id="4" name="Номер слайда 3"/>
          <p:cNvSpPr>
            <a:spLocks noGrp="1"/>
          </p:cNvSpPr>
          <p:nvPr>
            <p:ph type="sldNum" sz="quarter" idx="12"/>
          </p:nvPr>
        </p:nvSpPr>
        <p:spPr/>
        <p:txBody>
          <a:bodyPr/>
          <a:lstStyle/>
          <a:p>
            <a:fld id="{2CC43011-184F-4269-A5BD-46F453E35385}" type="slidenum">
              <a:rPr lang="ru-RU" smtClean="0"/>
              <a:pPr/>
              <a:t>3</a:t>
            </a:fld>
            <a:endParaRPr lang="ru-RU"/>
          </a:p>
        </p:txBody>
      </p:sp>
    </p:spTree>
    <p:extLst>
      <p:ext uri="{BB962C8B-B14F-4D97-AF65-F5344CB8AC3E}">
        <p14:creationId xmlns:p14="http://schemas.microsoft.com/office/powerpoint/2010/main" xmlns="" val="4262743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95536" y="1124744"/>
            <a:ext cx="8352928" cy="4461414"/>
          </a:xfrm>
          <a:prstGeom prst="rect">
            <a:avLst/>
          </a:prstGeom>
        </p:spPr>
        <p:txBody>
          <a:bodyPr wrap="square">
            <a:spAutoFit/>
          </a:bodyPr>
          <a:lstStyle/>
          <a:p>
            <a:pPr marL="25400" indent="180340" algn="just">
              <a:lnSpc>
                <a:spcPct val="102000"/>
              </a:lnSpc>
              <a:spcAft>
                <a:spcPts val="0"/>
              </a:spcAft>
            </a:pPr>
            <a:r>
              <a:rPr lang="ru-RU" sz="2800" i="1" dirty="0" smtClean="0">
                <a:effectLst/>
                <a:latin typeface="Times New Roman"/>
                <a:ea typeface="Times New Roman"/>
              </a:rPr>
              <a:t>Методы разведения различаются как по цели и форме, так и по результатам их применения. Разведение используется для получения племенных или </a:t>
            </a:r>
            <a:r>
              <a:rPr lang="ru-RU" sz="2800" i="1" dirty="0" err="1" smtClean="0">
                <a:effectLst/>
                <a:latin typeface="Times New Roman"/>
                <a:ea typeface="Times New Roman"/>
              </a:rPr>
              <a:t>пользовательных</a:t>
            </a:r>
            <a:r>
              <a:rPr lang="ru-RU" sz="2800" i="1" dirty="0" smtClean="0">
                <a:effectLst/>
                <a:latin typeface="Times New Roman"/>
                <a:ea typeface="Times New Roman"/>
              </a:rPr>
              <a:t> животных. Племенные животные используются для воспроизводства и ремонта основного стада и получения племенной продукции. </a:t>
            </a:r>
            <a:r>
              <a:rPr lang="ru-RU" sz="2800" i="1" dirty="0" err="1" smtClean="0">
                <a:effectLst/>
                <a:latin typeface="Times New Roman"/>
                <a:ea typeface="Times New Roman"/>
              </a:rPr>
              <a:t>Пользовательные</a:t>
            </a:r>
            <a:r>
              <a:rPr lang="ru-RU" sz="2800" i="1" dirty="0" smtClean="0">
                <a:effectLst/>
                <a:latin typeface="Times New Roman"/>
                <a:ea typeface="Times New Roman"/>
              </a:rPr>
              <a:t> животные предназначаются для получения различных видов животноводческой продукции и для дальнейшего разведения не используются.</a:t>
            </a:r>
            <a:endParaRPr lang="ru-RU" sz="2800" dirty="0">
              <a:effectLst/>
              <a:latin typeface="Times New Roman"/>
              <a:ea typeface="Times New Roman"/>
            </a:endParaRPr>
          </a:p>
        </p:txBody>
      </p:sp>
      <p:sp>
        <p:nvSpPr>
          <p:cNvPr id="3" name="Номер слайда 2"/>
          <p:cNvSpPr>
            <a:spLocks noGrp="1"/>
          </p:cNvSpPr>
          <p:nvPr>
            <p:ph type="sldNum" sz="quarter" idx="12"/>
          </p:nvPr>
        </p:nvSpPr>
        <p:spPr/>
        <p:txBody>
          <a:bodyPr/>
          <a:lstStyle/>
          <a:p>
            <a:fld id="{2CC43011-184F-4269-A5BD-46F453E35385}" type="slidenum">
              <a:rPr lang="ru-RU" smtClean="0"/>
              <a:pPr/>
              <a:t>4</a:t>
            </a:fld>
            <a:endParaRPr lang="ru-RU"/>
          </a:p>
        </p:txBody>
      </p:sp>
    </p:spTree>
    <p:extLst>
      <p:ext uri="{BB962C8B-B14F-4D97-AF65-F5344CB8AC3E}">
        <p14:creationId xmlns:p14="http://schemas.microsoft.com/office/powerpoint/2010/main" xmlns="" val="31134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43608" y="332656"/>
            <a:ext cx="6768752" cy="6167714"/>
          </a:xfrm>
          <a:prstGeom prst="rect">
            <a:avLst/>
          </a:prstGeom>
        </p:spPr>
        <p:txBody>
          <a:bodyPr wrap="square">
            <a:spAutoFit/>
          </a:bodyPr>
          <a:lstStyle/>
          <a:p>
            <a:pPr marL="25400" indent="180340" algn="just">
              <a:lnSpc>
                <a:spcPct val="125000"/>
              </a:lnSpc>
              <a:spcAft>
                <a:spcPts val="0"/>
              </a:spcAft>
            </a:pPr>
            <a:r>
              <a:rPr lang="ru-RU" sz="2400" b="1" dirty="0" smtClean="0">
                <a:effectLst/>
                <a:latin typeface="Times New Roman"/>
                <a:ea typeface="Times New Roman"/>
              </a:rPr>
              <a:t>Внутрипородное разведение:</a:t>
            </a:r>
            <a:endParaRPr lang="ru-RU" sz="2400" dirty="0" smtClean="0">
              <a:effectLst/>
              <a:latin typeface="Times New Roman"/>
              <a:ea typeface="Times New Roman"/>
            </a:endParaRPr>
          </a:p>
          <a:p>
            <a:pPr marL="25400" indent="180340" algn="just">
              <a:lnSpc>
                <a:spcPct val="125000"/>
              </a:lnSpc>
              <a:spcAft>
                <a:spcPts val="0"/>
              </a:spcAft>
            </a:pPr>
            <a:r>
              <a:rPr lang="ru-RU" sz="2400" dirty="0" smtClean="0">
                <a:effectLst/>
                <a:latin typeface="Times New Roman"/>
                <a:ea typeface="Times New Roman"/>
              </a:rPr>
              <a:t>1) чистопородное;</a:t>
            </a:r>
          </a:p>
          <a:p>
            <a:pPr marL="25400" indent="180340" algn="just">
              <a:lnSpc>
                <a:spcPct val="125000"/>
              </a:lnSpc>
              <a:spcAft>
                <a:spcPts val="0"/>
              </a:spcAft>
            </a:pPr>
            <a:r>
              <a:rPr lang="ru-RU" sz="2400" dirty="0" smtClean="0">
                <a:effectLst/>
                <a:latin typeface="Times New Roman"/>
                <a:ea typeface="Times New Roman"/>
              </a:rPr>
              <a:t>2) линейное;</a:t>
            </a:r>
          </a:p>
          <a:p>
            <a:pPr marL="25400" indent="180340" algn="just">
              <a:lnSpc>
                <a:spcPct val="125000"/>
              </a:lnSpc>
              <a:spcAft>
                <a:spcPts val="0"/>
              </a:spcAft>
            </a:pPr>
            <a:r>
              <a:rPr lang="ru-RU" sz="2400" dirty="0" smtClean="0">
                <a:effectLst/>
                <a:latin typeface="Times New Roman"/>
                <a:ea typeface="Times New Roman"/>
              </a:rPr>
              <a:t>3) близкая гибридизация.</a:t>
            </a:r>
          </a:p>
          <a:p>
            <a:pPr marL="25400" indent="180340" algn="just">
              <a:lnSpc>
                <a:spcPct val="125000"/>
              </a:lnSpc>
              <a:spcAft>
                <a:spcPts val="0"/>
              </a:spcAft>
            </a:pPr>
            <a:r>
              <a:rPr lang="ru-RU" sz="2400" dirty="0" smtClean="0">
                <a:effectLst/>
                <a:latin typeface="Times New Roman"/>
                <a:ea typeface="Times New Roman"/>
              </a:rPr>
              <a:t> </a:t>
            </a:r>
          </a:p>
          <a:p>
            <a:pPr marL="25400" indent="180340" algn="just">
              <a:lnSpc>
                <a:spcPct val="102000"/>
              </a:lnSpc>
              <a:spcAft>
                <a:spcPts val="0"/>
              </a:spcAft>
            </a:pPr>
            <a:r>
              <a:rPr lang="ru-RU" sz="2400" b="1" dirty="0" smtClean="0">
                <a:effectLst/>
                <a:latin typeface="Times New Roman"/>
                <a:ea typeface="Times New Roman"/>
              </a:rPr>
              <a:t>Межпородное разведение:</a:t>
            </a:r>
            <a:endParaRPr lang="ru-RU" sz="2400" dirty="0" smtClean="0">
              <a:effectLst/>
              <a:latin typeface="Times New Roman"/>
              <a:ea typeface="Times New Roman"/>
            </a:endParaRPr>
          </a:p>
          <a:p>
            <a:pPr marL="25400" indent="180340" algn="just">
              <a:lnSpc>
                <a:spcPct val="102000"/>
              </a:lnSpc>
              <a:spcAft>
                <a:spcPts val="0"/>
              </a:spcAft>
            </a:pPr>
            <a:r>
              <a:rPr lang="ru-RU" sz="2400" dirty="0" smtClean="0">
                <a:effectLst/>
                <a:latin typeface="Times New Roman"/>
                <a:ea typeface="Times New Roman"/>
              </a:rPr>
              <a:t>1) поглотительное;</a:t>
            </a:r>
          </a:p>
          <a:p>
            <a:pPr marL="25400" indent="180340" algn="just">
              <a:lnSpc>
                <a:spcPct val="102000"/>
              </a:lnSpc>
              <a:spcAft>
                <a:spcPts val="0"/>
              </a:spcAft>
            </a:pPr>
            <a:r>
              <a:rPr lang="ru-RU" sz="2400" dirty="0" smtClean="0">
                <a:effectLst/>
                <a:latin typeface="Times New Roman"/>
                <a:ea typeface="Times New Roman"/>
              </a:rPr>
              <a:t>2) вводное;</a:t>
            </a:r>
          </a:p>
          <a:p>
            <a:pPr marL="25400" indent="180340" algn="just">
              <a:lnSpc>
                <a:spcPct val="102000"/>
              </a:lnSpc>
              <a:spcAft>
                <a:spcPts val="0"/>
              </a:spcAft>
            </a:pPr>
            <a:r>
              <a:rPr lang="ru-RU" sz="2400" dirty="0" smtClean="0">
                <a:effectLst/>
                <a:latin typeface="Times New Roman"/>
                <a:ea typeface="Times New Roman"/>
              </a:rPr>
              <a:t>3) воспроизводительное;</a:t>
            </a:r>
          </a:p>
          <a:p>
            <a:pPr marL="25400" indent="180340" algn="just">
              <a:lnSpc>
                <a:spcPct val="102000"/>
              </a:lnSpc>
              <a:spcAft>
                <a:spcPts val="0"/>
              </a:spcAft>
            </a:pPr>
            <a:r>
              <a:rPr lang="ru-RU" sz="2400" dirty="0" smtClean="0">
                <a:effectLst/>
                <a:latin typeface="Times New Roman"/>
                <a:ea typeface="Times New Roman"/>
              </a:rPr>
              <a:t>4) промышленное (простое и сложное);</a:t>
            </a:r>
          </a:p>
          <a:p>
            <a:pPr marL="25400" indent="180340" algn="just">
              <a:lnSpc>
                <a:spcPct val="102000"/>
              </a:lnSpc>
              <a:spcAft>
                <a:spcPts val="0"/>
              </a:spcAft>
            </a:pPr>
            <a:r>
              <a:rPr lang="ru-RU" sz="2400" dirty="0" smtClean="0">
                <a:effectLst/>
                <a:latin typeface="Times New Roman"/>
                <a:ea typeface="Times New Roman"/>
              </a:rPr>
              <a:t>5) умеренная гибридизация.</a:t>
            </a:r>
          </a:p>
          <a:p>
            <a:pPr marL="25400" indent="180340" algn="just">
              <a:lnSpc>
                <a:spcPct val="102000"/>
              </a:lnSpc>
              <a:spcAft>
                <a:spcPts val="0"/>
              </a:spcAft>
            </a:pPr>
            <a:r>
              <a:rPr lang="ru-RU" sz="2400" dirty="0" smtClean="0">
                <a:effectLst/>
                <a:latin typeface="Times New Roman"/>
                <a:ea typeface="Times New Roman"/>
              </a:rPr>
              <a:t> </a:t>
            </a:r>
          </a:p>
          <a:p>
            <a:pPr marL="25400" indent="180340" algn="just">
              <a:lnSpc>
                <a:spcPct val="102000"/>
              </a:lnSpc>
              <a:spcAft>
                <a:spcPts val="0"/>
              </a:spcAft>
            </a:pPr>
            <a:r>
              <a:rPr lang="ru-RU" sz="2400" b="1" dirty="0" smtClean="0">
                <a:effectLst/>
                <a:latin typeface="Times New Roman"/>
                <a:ea typeface="Times New Roman"/>
              </a:rPr>
              <a:t>Межвидовое разведение:</a:t>
            </a:r>
            <a:endParaRPr lang="ru-RU" sz="2400" dirty="0" smtClean="0">
              <a:effectLst/>
              <a:latin typeface="Times New Roman"/>
              <a:ea typeface="Times New Roman"/>
            </a:endParaRPr>
          </a:p>
          <a:p>
            <a:pPr marL="25400" indent="180340" algn="just">
              <a:lnSpc>
                <a:spcPct val="102000"/>
              </a:lnSpc>
              <a:spcAft>
                <a:spcPts val="0"/>
              </a:spcAft>
            </a:pPr>
            <a:r>
              <a:rPr lang="ru-RU" sz="2400" dirty="0" smtClean="0">
                <a:effectLst/>
                <a:latin typeface="Times New Roman"/>
                <a:ea typeface="Times New Roman"/>
              </a:rPr>
              <a:t>1) племенное;</a:t>
            </a:r>
          </a:p>
          <a:p>
            <a:pPr marL="25400" indent="180340" algn="just">
              <a:lnSpc>
                <a:spcPct val="102000"/>
              </a:lnSpc>
              <a:spcAft>
                <a:spcPts val="0"/>
              </a:spcAft>
            </a:pPr>
            <a:r>
              <a:rPr lang="ru-RU" sz="2400" dirty="0" smtClean="0">
                <a:effectLst/>
                <a:latin typeface="Times New Roman"/>
                <a:ea typeface="Times New Roman"/>
              </a:rPr>
              <a:t>2) отдаленная гибридизация.</a:t>
            </a:r>
            <a:endParaRPr lang="ru-RU" sz="2400" dirty="0">
              <a:effectLst/>
              <a:latin typeface="Times New Roman"/>
              <a:ea typeface="Times New Roman"/>
            </a:endParaRPr>
          </a:p>
        </p:txBody>
      </p:sp>
      <p:sp>
        <p:nvSpPr>
          <p:cNvPr id="3" name="Номер слайда 2"/>
          <p:cNvSpPr>
            <a:spLocks noGrp="1"/>
          </p:cNvSpPr>
          <p:nvPr>
            <p:ph type="sldNum" sz="quarter" idx="12"/>
          </p:nvPr>
        </p:nvSpPr>
        <p:spPr/>
        <p:txBody>
          <a:bodyPr/>
          <a:lstStyle/>
          <a:p>
            <a:fld id="{2CC43011-184F-4269-A5BD-46F453E35385}" type="slidenum">
              <a:rPr lang="ru-RU" smtClean="0"/>
              <a:pPr/>
              <a:t>5</a:t>
            </a:fld>
            <a:endParaRPr lang="ru-RU"/>
          </a:p>
        </p:txBody>
      </p:sp>
    </p:spTree>
    <p:extLst>
      <p:ext uri="{BB962C8B-B14F-4D97-AF65-F5344CB8AC3E}">
        <p14:creationId xmlns:p14="http://schemas.microsoft.com/office/powerpoint/2010/main" xmlns="" val="3471144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11560" y="1412776"/>
            <a:ext cx="8208912" cy="1975926"/>
          </a:xfrm>
          <a:prstGeom prst="rect">
            <a:avLst/>
          </a:prstGeom>
        </p:spPr>
        <p:txBody>
          <a:bodyPr wrap="square">
            <a:spAutoFit/>
          </a:bodyPr>
          <a:lstStyle/>
          <a:p>
            <a:pPr marL="25400" indent="180340" algn="ctr">
              <a:lnSpc>
                <a:spcPct val="102000"/>
              </a:lnSpc>
              <a:spcAft>
                <a:spcPts val="0"/>
              </a:spcAft>
            </a:pPr>
            <a:r>
              <a:rPr lang="ru-RU" sz="4000" b="1" dirty="0" smtClean="0">
                <a:effectLst/>
                <a:latin typeface="Times New Roman"/>
                <a:ea typeface="Times New Roman"/>
              </a:rPr>
              <a:t>2. Внутрипородное разведение: чистопородное, линейное, кросс, близкая гибридизация</a:t>
            </a:r>
            <a:endParaRPr lang="ru-RU" sz="4000" dirty="0">
              <a:effectLst/>
              <a:latin typeface="Times New Roman"/>
              <a:ea typeface="Times New Roman"/>
            </a:endParaRPr>
          </a:p>
        </p:txBody>
      </p:sp>
      <p:sp>
        <p:nvSpPr>
          <p:cNvPr id="3" name="Номер слайда 2"/>
          <p:cNvSpPr>
            <a:spLocks noGrp="1"/>
          </p:cNvSpPr>
          <p:nvPr>
            <p:ph type="sldNum" sz="quarter" idx="12"/>
          </p:nvPr>
        </p:nvSpPr>
        <p:spPr/>
        <p:txBody>
          <a:bodyPr/>
          <a:lstStyle/>
          <a:p>
            <a:fld id="{2CC43011-184F-4269-A5BD-46F453E35385}" type="slidenum">
              <a:rPr lang="ru-RU" smtClean="0"/>
              <a:pPr/>
              <a:t>6</a:t>
            </a:fld>
            <a:endParaRPr lang="ru-RU"/>
          </a:p>
        </p:txBody>
      </p:sp>
    </p:spTree>
    <p:extLst>
      <p:ext uri="{BB962C8B-B14F-4D97-AF65-F5344CB8AC3E}">
        <p14:creationId xmlns:p14="http://schemas.microsoft.com/office/powerpoint/2010/main" xmlns="" val="3757280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1520" y="116632"/>
            <a:ext cx="8640960" cy="6119752"/>
          </a:xfrm>
          <a:prstGeom prst="rect">
            <a:avLst/>
          </a:prstGeom>
        </p:spPr>
        <p:txBody>
          <a:bodyPr wrap="square">
            <a:spAutoFit/>
          </a:bodyPr>
          <a:lstStyle/>
          <a:p>
            <a:pPr marL="25400" indent="180340" algn="just">
              <a:lnSpc>
                <a:spcPct val="102000"/>
              </a:lnSpc>
              <a:spcAft>
                <a:spcPts val="0"/>
              </a:spcAft>
            </a:pPr>
            <a:r>
              <a:rPr lang="ru-RU" sz="3200" b="1" dirty="0" smtClean="0">
                <a:effectLst/>
                <a:latin typeface="Times New Roman"/>
                <a:ea typeface="Times New Roman"/>
              </a:rPr>
              <a:t>Внутрипородное разведение</a:t>
            </a:r>
            <a:r>
              <a:rPr lang="ru-RU" sz="3200" dirty="0" smtClean="0">
                <a:effectLst/>
                <a:latin typeface="Times New Roman"/>
                <a:ea typeface="Times New Roman"/>
              </a:rPr>
              <a:t> – это система подбора животных отцовской и материнской форм, принадлежащих к одной породе с</a:t>
            </a:r>
            <a:r>
              <a:rPr lang="ru-RU" sz="3200" b="1" dirty="0" smtClean="0">
                <a:effectLst/>
                <a:latin typeface="Times New Roman"/>
                <a:ea typeface="Times New Roman"/>
              </a:rPr>
              <a:t> </a:t>
            </a:r>
            <a:r>
              <a:rPr lang="ru-RU" sz="3200" dirty="0" smtClean="0">
                <a:effectLst/>
                <a:latin typeface="Times New Roman"/>
                <a:ea typeface="Times New Roman"/>
              </a:rPr>
              <a:t>учетом или без учета их генеалогической принадлежности. </a:t>
            </a:r>
          </a:p>
          <a:p>
            <a:pPr marL="25400" indent="180340" algn="just">
              <a:lnSpc>
                <a:spcPct val="102000"/>
              </a:lnSpc>
              <a:spcAft>
                <a:spcPts val="0"/>
              </a:spcAft>
            </a:pPr>
            <a:r>
              <a:rPr lang="ru-RU" sz="2800" dirty="0" smtClean="0">
                <a:effectLst/>
                <a:latin typeface="Times New Roman"/>
                <a:ea typeface="Times New Roman"/>
              </a:rPr>
              <a:t>Потомство, полученное при внутрипородном (чистопородном или линейном) разведении, относится к чистопородным, линейным или кроссам (полученным при сочетании различных линий).</a:t>
            </a:r>
          </a:p>
          <a:p>
            <a:pPr marL="25400" indent="180340" algn="just">
              <a:lnSpc>
                <a:spcPct val="102000"/>
              </a:lnSpc>
              <a:spcAft>
                <a:spcPts val="0"/>
              </a:spcAft>
            </a:pPr>
            <a:r>
              <a:rPr lang="ru-RU" sz="2800" dirty="0" smtClean="0">
                <a:effectLst/>
                <a:latin typeface="Times New Roman"/>
                <a:ea typeface="Times New Roman"/>
              </a:rPr>
              <a:t> В скотоводстве и свиноводстве такой элемент генеалогической структуры породы, как «кросс», широко не используется, в то время как в птицеводстве является основным методом разведения.</a:t>
            </a:r>
            <a:endParaRPr lang="ru-RU" sz="2800" dirty="0">
              <a:effectLst/>
              <a:latin typeface="Times New Roman"/>
              <a:ea typeface="Times New Roman"/>
            </a:endParaRPr>
          </a:p>
        </p:txBody>
      </p:sp>
      <p:sp>
        <p:nvSpPr>
          <p:cNvPr id="3" name="Номер слайда 2"/>
          <p:cNvSpPr>
            <a:spLocks noGrp="1"/>
          </p:cNvSpPr>
          <p:nvPr>
            <p:ph type="sldNum" sz="quarter" idx="12"/>
          </p:nvPr>
        </p:nvSpPr>
        <p:spPr/>
        <p:txBody>
          <a:bodyPr/>
          <a:lstStyle/>
          <a:p>
            <a:fld id="{2CC43011-184F-4269-A5BD-46F453E35385}" type="slidenum">
              <a:rPr lang="ru-RU" smtClean="0"/>
              <a:pPr/>
              <a:t>7</a:t>
            </a:fld>
            <a:endParaRPr lang="ru-RU"/>
          </a:p>
        </p:txBody>
      </p:sp>
    </p:spTree>
    <p:extLst>
      <p:ext uri="{BB962C8B-B14F-4D97-AF65-F5344CB8AC3E}">
        <p14:creationId xmlns:p14="http://schemas.microsoft.com/office/powerpoint/2010/main" xmlns="" val="3833294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06715" y="116632"/>
            <a:ext cx="8280920" cy="6512360"/>
          </a:xfrm>
          <a:prstGeom prst="rect">
            <a:avLst/>
          </a:prstGeom>
        </p:spPr>
        <p:txBody>
          <a:bodyPr wrap="square">
            <a:spAutoFit/>
          </a:bodyPr>
          <a:lstStyle/>
          <a:p>
            <a:pPr marL="25400" indent="180340" algn="just">
              <a:lnSpc>
                <a:spcPct val="125000"/>
              </a:lnSpc>
              <a:spcAft>
                <a:spcPts val="0"/>
              </a:spcAft>
            </a:pPr>
            <a:r>
              <a:rPr lang="ru-RU" sz="2400" b="1" dirty="0" smtClean="0">
                <a:effectLst/>
                <a:latin typeface="Times New Roman"/>
                <a:ea typeface="Times New Roman"/>
              </a:rPr>
              <a:t>Чистопородное разведение - </a:t>
            </a:r>
            <a:r>
              <a:rPr lang="ru-RU" sz="2400" i="1" dirty="0" smtClean="0">
                <a:effectLst/>
                <a:latin typeface="Times New Roman"/>
                <a:ea typeface="Times New Roman"/>
              </a:rPr>
              <a:t>метод разведения животных, принадлежащих к одной породе без учета их генеалогической принадлежности. </a:t>
            </a:r>
          </a:p>
          <a:p>
            <a:pPr marL="25400" indent="180340" algn="just">
              <a:lnSpc>
                <a:spcPct val="125000"/>
              </a:lnSpc>
              <a:spcAft>
                <a:spcPts val="0"/>
              </a:spcAft>
            </a:pPr>
            <a:r>
              <a:rPr lang="ru-RU" sz="2400" dirty="0" smtClean="0">
                <a:latin typeface="Times New Roman"/>
                <a:ea typeface="Times New Roman"/>
              </a:rPr>
              <a:t>Важнейшей </a:t>
            </a:r>
            <a:r>
              <a:rPr lang="ru-RU" sz="2400" dirty="0">
                <a:latin typeface="Times New Roman"/>
                <a:ea typeface="Times New Roman"/>
              </a:rPr>
              <a:t>биологической особенностью чистопородных животных является стойкая передача по наследству породных качеств, закрепленных отбором и длительным однородным подбором. Они отличаются незначительной изменчивостью признаков отбора, желательным типом экстерьера и форм телосложения, характерной продуктивностью.</a:t>
            </a:r>
          </a:p>
          <a:p>
            <a:pPr marL="25400" indent="180340" algn="just">
              <a:lnSpc>
                <a:spcPct val="125000"/>
              </a:lnSpc>
              <a:spcAft>
                <a:spcPts val="0"/>
              </a:spcAft>
            </a:pPr>
            <a:r>
              <a:rPr lang="ru-RU" sz="2400" dirty="0">
                <a:latin typeface="Times New Roman"/>
                <a:ea typeface="Times New Roman"/>
              </a:rPr>
              <a:t>Большая наследственная стойкость чистопородных животных имеет значение не только для чистопородного разведения, но и для скрещивания. Чистопородные животные значительно лучше передают свои качества, чем помесные. </a:t>
            </a:r>
            <a:endParaRPr lang="ru-RU" sz="2400" dirty="0">
              <a:effectLst/>
              <a:latin typeface="Times New Roman"/>
              <a:ea typeface="Times New Roman"/>
            </a:endParaRPr>
          </a:p>
        </p:txBody>
      </p:sp>
      <p:sp>
        <p:nvSpPr>
          <p:cNvPr id="4" name="Номер слайда 3"/>
          <p:cNvSpPr>
            <a:spLocks noGrp="1"/>
          </p:cNvSpPr>
          <p:nvPr>
            <p:ph type="sldNum" sz="quarter" idx="12"/>
          </p:nvPr>
        </p:nvSpPr>
        <p:spPr/>
        <p:txBody>
          <a:bodyPr/>
          <a:lstStyle/>
          <a:p>
            <a:fld id="{2CC43011-184F-4269-A5BD-46F453E35385}" type="slidenum">
              <a:rPr lang="ru-RU" smtClean="0"/>
              <a:pPr/>
              <a:t>8</a:t>
            </a:fld>
            <a:endParaRPr lang="ru-RU"/>
          </a:p>
        </p:txBody>
      </p:sp>
    </p:spTree>
    <p:extLst>
      <p:ext uri="{BB962C8B-B14F-4D97-AF65-F5344CB8AC3E}">
        <p14:creationId xmlns:p14="http://schemas.microsoft.com/office/powerpoint/2010/main" xmlns="" val="1869210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1520" y="836712"/>
            <a:ext cx="8496944" cy="5589031"/>
          </a:xfrm>
          <a:prstGeom prst="rect">
            <a:avLst/>
          </a:prstGeom>
        </p:spPr>
        <p:txBody>
          <a:bodyPr wrap="square">
            <a:spAutoFit/>
          </a:bodyPr>
          <a:lstStyle/>
          <a:p>
            <a:pPr marL="25400" indent="180340" algn="just">
              <a:lnSpc>
                <a:spcPct val="125000"/>
              </a:lnSpc>
              <a:spcAft>
                <a:spcPts val="0"/>
              </a:spcAft>
            </a:pPr>
            <a:r>
              <a:rPr lang="ru-RU" sz="2400" b="1" dirty="0">
                <a:latin typeface="Times New Roman"/>
                <a:ea typeface="Times New Roman"/>
              </a:rPr>
              <a:t>Основной целью чистопородного разведения</a:t>
            </a:r>
            <a:r>
              <a:rPr lang="ru-RU" sz="2400" dirty="0">
                <a:latin typeface="Times New Roman"/>
                <a:ea typeface="Times New Roman"/>
              </a:rPr>
              <a:t> является сохранение и совершенствование продуктивных и племенных качеств породы в избранном направлении. </a:t>
            </a:r>
          </a:p>
          <a:p>
            <a:pPr marL="25400" indent="180340" algn="just">
              <a:lnSpc>
                <a:spcPct val="125000"/>
              </a:lnSpc>
              <a:spcAft>
                <a:spcPts val="0"/>
              </a:spcAft>
            </a:pPr>
            <a:r>
              <a:rPr lang="ru-RU" sz="2400" dirty="0">
                <a:latin typeface="Times New Roman"/>
                <a:ea typeface="Times New Roman"/>
              </a:rPr>
              <a:t>Методом чистопородного разведения воспроизводятся такие выдающиеся породы крупного рогатого скота, как молочная  голштинская, жирномолочная  джерсейская, мясная  </a:t>
            </a:r>
            <a:r>
              <a:rPr lang="ru-RU" sz="2400" dirty="0" err="1">
                <a:latin typeface="Times New Roman"/>
                <a:ea typeface="Times New Roman"/>
              </a:rPr>
              <a:t>шароле</a:t>
            </a:r>
            <a:r>
              <a:rPr lang="ru-RU" sz="2400" dirty="0">
                <a:latin typeface="Times New Roman"/>
                <a:ea typeface="Times New Roman"/>
              </a:rPr>
              <a:t> и др. </a:t>
            </a:r>
            <a:endParaRPr lang="ru-RU" sz="2400" dirty="0" smtClean="0">
              <a:latin typeface="Times New Roman"/>
              <a:ea typeface="Times New Roman"/>
            </a:endParaRPr>
          </a:p>
          <a:p>
            <a:pPr marL="25400" indent="180340" algn="just">
              <a:lnSpc>
                <a:spcPct val="125000"/>
              </a:lnSpc>
              <a:spcAft>
                <a:spcPts val="0"/>
              </a:spcAft>
            </a:pPr>
            <a:r>
              <a:rPr lang="ru-RU" sz="2400" dirty="0">
                <a:latin typeface="Times New Roman"/>
                <a:ea typeface="Times New Roman"/>
              </a:rPr>
              <a:t>Такие породы свиней, как </a:t>
            </a:r>
            <a:r>
              <a:rPr lang="ru-RU" sz="2400" dirty="0" err="1">
                <a:latin typeface="Times New Roman"/>
                <a:ea typeface="Times New Roman"/>
              </a:rPr>
              <a:t>ландрас</a:t>
            </a:r>
            <a:r>
              <a:rPr lang="ru-RU" sz="2400" dirty="0">
                <a:latin typeface="Times New Roman"/>
                <a:ea typeface="Times New Roman"/>
              </a:rPr>
              <a:t>, </a:t>
            </a:r>
            <a:r>
              <a:rPr lang="ru-RU" sz="2400" dirty="0" err="1">
                <a:latin typeface="Times New Roman"/>
                <a:ea typeface="Times New Roman"/>
              </a:rPr>
              <a:t>дюрок</a:t>
            </a:r>
            <a:r>
              <a:rPr lang="ru-RU" sz="2400" dirty="0">
                <a:latin typeface="Times New Roman"/>
                <a:ea typeface="Times New Roman"/>
              </a:rPr>
              <a:t>, </a:t>
            </a:r>
            <a:r>
              <a:rPr lang="ru-RU" sz="2400" dirty="0" err="1">
                <a:latin typeface="Times New Roman"/>
                <a:ea typeface="Times New Roman"/>
              </a:rPr>
              <a:t>пьетрен</a:t>
            </a:r>
            <a:r>
              <a:rPr lang="ru-RU" sz="2400" dirty="0">
                <a:latin typeface="Times New Roman"/>
                <a:ea typeface="Times New Roman"/>
              </a:rPr>
              <a:t>, гемпшир имеют мировую известность благодаря своим мясным качествам и конверсии корма, и достигнуто это только методом чистопородного разведения. </a:t>
            </a:r>
          </a:p>
          <a:p>
            <a:pPr marL="25400" indent="180340" algn="just">
              <a:lnSpc>
                <a:spcPct val="125000"/>
              </a:lnSpc>
              <a:spcAft>
                <a:spcPts val="0"/>
              </a:spcAft>
            </a:pPr>
            <a:endParaRPr lang="ru-RU" sz="2400" dirty="0">
              <a:effectLst/>
              <a:latin typeface="Times New Roman"/>
              <a:ea typeface="Times New Roman"/>
            </a:endParaRPr>
          </a:p>
        </p:txBody>
      </p:sp>
      <p:sp>
        <p:nvSpPr>
          <p:cNvPr id="3" name="Номер слайда 2"/>
          <p:cNvSpPr>
            <a:spLocks noGrp="1"/>
          </p:cNvSpPr>
          <p:nvPr>
            <p:ph type="sldNum" sz="quarter" idx="12"/>
          </p:nvPr>
        </p:nvSpPr>
        <p:spPr/>
        <p:txBody>
          <a:bodyPr/>
          <a:lstStyle/>
          <a:p>
            <a:fld id="{2CC43011-184F-4269-A5BD-46F453E35385}" type="slidenum">
              <a:rPr lang="ru-RU" smtClean="0"/>
              <a:pPr/>
              <a:t>9</a:t>
            </a:fld>
            <a:endParaRPr lang="ru-RU"/>
          </a:p>
        </p:txBody>
      </p:sp>
    </p:spTree>
    <p:extLst>
      <p:ext uri="{BB962C8B-B14F-4D97-AF65-F5344CB8AC3E}">
        <p14:creationId xmlns:p14="http://schemas.microsoft.com/office/powerpoint/2010/main" xmlns="" val="375168965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TotalTime>
  <Words>1495</Words>
  <Application>Microsoft Office PowerPoint</Application>
  <PresentationFormat>Экран (4:3)</PresentationFormat>
  <Paragraphs>110</Paragraphs>
  <Slides>24</Slides>
  <Notes>0</Notes>
  <HiddenSlides>0</HiddenSlides>
  <MMClips>0</MMClips>
  <ScaleCrop>false</ScaleCrop>
  <HeadingPairs>
    <vt:vector size="4" baseType="variant">
      <vt:variant>
        <vt:lpstr>Тема</vt:lpstr>
      </vt:variant>
      <vt:variant>
        <vt:i4>2</vt:i4>
      </vt:variant>
      <vt:variant>
        <vt:lpstr>Заголовки слайдов</vt:lpstr>
      </vt:variant>
      <vt:variant>
        <vt:i4>24</vt:i4>
      </vt:variant>
    </vt:vector>
  </HeadingPairs>
  <TitlesOfParts>
    <vt:vector size="26" baseType="lpstr">
      <vt:lpstr>Тема Office</vt:lpstr>
      <vt:lpstr>1_Тема Office</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lpstr>Слайд 20</vt:lpstr>
      <vt:lpstr>Слайд 21</vt:lpstr>
      <vt:lpstr>Слайд 22</vt:lpstr>
      <vt:lpstr>Слайд 23</vt:lpstr>
      <vt:lpstr>Слайд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haurichenko</dc:creator>
  <cp:lastModifiedBy>Пользователь</cp:lastModifiedBy>
  <cp:revision>21</cp:revision>
  <dcterms:created xsi:type="dcterms:W3CDTF">2016-05-16T14:53:55Z</dcterms:created>
  <dcterms:modified xsi:type="dcterms:W3CDTF">2023-10-19T05:14:17Z</dcterms:modified>
</cp:coreProperties>
</file>