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DE17-7622-82A8-0112-322B40103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SCRUM AGILE Practice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43E54-BCA6-13AD-D950-13F78A9C88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Lee Kitchen</a:t>
            </a:r>
          </a:p>
          <a:p>
            <a:r>
              <a:rPr lang="en-US" dirty="0"/>
              <a:t>CS-250</a:t>
            </a:r>
          </a:p>
          <a:p>
            <a:r>
              <a:rPr lang="en-US" dirty="0" err="1"/>
              <a:t>SnHU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77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83F46-1F77-4BFD-8853-02A78032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213380"/>
            <a:ext cx="9905998" cy="1478570"/>
          </a:xfrm>
        </p:spPr>
        <p:txBody>
          <a:bodyPr/>
          <a:lstStyle/>
          <a:p>
            <a:r>
              <a:rPr lang="en-US" b="0" i="0" dirty="0">
                <a:effectLst/>
                <a:latin typeface="Söhne"/>
              </a:rPr>
              <a:t>Agile vs Waterfall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EA2B6-914E-A4D5-4619-278589610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1787908"/>
            <a:ext cx="6325042" cy="4035735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  <a:latin typeface="Söhne"/>
              </a:rPr>
              <a:t>Time and Effort: In the waterfall approach, the process of documenting, analyzing, and approving the change request consumes additional time and effort before the development team can address the defect.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Söhne"/>
              </a:rPr>
              <a:t>Lack of Flexibility: The waterfall approach follows a rigid sequence of phases, making it challenging to accommodate changes quickly. The fix for the defect may not be implemented until a later stage in the project.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Söhne"/>
              </a:rPr>
              <a:t>Limited Stakeholder Involvement: Stakeholders' involvement is mostly limited to the approval stage, reducing their ability to provide immediate feedback on the resolution.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Söhne"/>
              </a:rPr>
              <a:t>Delayed Deployment: The defect resolution may take longer to reach stakeholders since it follows a linear progression, potentially delaying the delivery of the fixed increment.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D4234-1686-D5AC-AD7E-1DC178698393}"/>
              </a:ext>
            </a:extLst>
          </p:cNvPr>
          <p:cNvSpPr txBox="1"/>
          <p:nvPr/>
        </p:nvSpPr>
        <p:spPr>
          <a:xfrm>
            <a:off x="1141412" y="1034357"/>
            <a:ext cx="495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Söhne"/>
              </a:rPr>
              <a:t>Key Differences and Implications:</a:t>
            </a:r>
            <a:endParaRPr lang="en-US" sz="2400" dirty="0"/>
          </a:p>
        </p:txBody>
      </p:sp>
      <p:pic>
        <p:nvPicPr>
          <p:cNvPr id="8194" name="Picture 2" descr="Free Long Exposure Shot of a Cascade Stock Photo">
            <a:extLst>
              <a:ext uri="{FF2B5EF4-FFF2-40B4-BE49-F238E27FC236}">
                <a16:creationId xmlns:a16="http://schemas.microsoft.com/office/drawing/2014/main" id="{713C8116-AF1F-3043-81AF-A71D2FE46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833" y="525905"/>
            <a:ext cx="3781496" cy="564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61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0DD1-CC20-DC71-7576-37C6E07B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-1"/>
            <a:ext cx="9828210" cy="859399"/>
          </a:xfrm>
        </p:spPr>
        <p:txBody>
          <a:bodyPr/>
          <a:lstStyle/>
          <a:p>
            <a:r>
              <a:rPr lang="en-US" dirty="0"/>
              <a:t>Waterfall Or Agile Approach?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D5C8F-D6AF-5DF1-659D-8EB4B8982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1066802"/>
            <a:ext cx="4649783" cy="823912"/>
          </a:xfrm>
        </p:spPr>
        <p:txBody>
          <a:bodyPr>
            <a:normAutofit/>
          </a:bodyPr>
          <a:lstStyle/>
          <a:p>
            <a:r>
              <a:rPr lang="en-US" dirty="0"/>
              <a:t>Project Requirements and Predictability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C6A1F-261E-D8D0-870F-D7476CD31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7105" y="2125807"/>
            <a:ext cx="4878391" cy="4268118"/>
          </a:xfrm>
        </p:spPr>
        <p:txBody>
          <a:bodyPr>
            <a:normAutofit/>
          </a:bodyPr>
          <a:lstStyle/>
          <a:p>
            <a:r>
              <a:rPr lang="en-US" dirty="0"/>
              <a:t>Waterfall: Well-defined and stable requirements</a:t>
            </a:r>
          </a:p>
          <a:p>
            <a:pPr lvl="1"/>
            <a:r>
              <a:rPr lang="en-US" dirty="0"/>
              <a:t>Course project example with clear initial requirements and minimal changes</a:t>
            </a:r>
          </a:p>
          <a:p>
            <a:r>
              <a:rPr lang="en-US" dirty="0"/>
              <a:t>Agile: Changing requirements, frequent updates, or innovation</a:t>
            </a:r>
          </a:p>
          <a:p>
            <a:pPr lvl="1"/>
            <a:r>
              <a:rPr lang="en-US" dirty="0"/>
              <a:t>Course project involving a mobile application with evolving user needs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3BDCD-D89F-1B0A-1354-3CC8934F2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66802"/>
            <a:ext cx="4646602" cy="823912"/>
          </a:xfrm>
        </p:spPr>
        <p:txBody>
          <a:bodyPr>
            <a:normAutofit/>
          </a:bodyPr>
          <a:lstStyle/>
          <a:p>
            <a:r>
              <a:rPr lang="en-US" dirty="0"/>
              <a:t> Project Size and Complexity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7B00B-58A6-C4E2-97BA-601362200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57896" y="2125807"/>
            <a:ext cx="4875210" cy="4460623"/>
          </a:xfrm>
        </p:spPr>
        <p:txBody>
          <a:bodyPr>
            <a:normAutofit/>
          </a:bodyPr>
          <a:lstStyle/>
          <a:p>
            <a:r>
              <a:rPr lang="en-US" dirty="0"/>
              <a:t>Waterfall: Large-scale projects with complex dependencies and extensive planning needs</a:t>
            </a:r>
          </a:p>
          <a:p>
            <a:pPr lvl="1"/>
            <a:r>
              <a:rPr lang="en-US" dirty="0"/>
              <a:t>Course project with a complex database management system</a:t>
            </a:r>
          </a:p>
          <a:p>
            <a:r>
              <a:rPr lang="en-US" dirty="0"/>
              <a:t>Agile: Smaller and less complex projects</a:t>
            </a:r>
          </a:p>
          <a:p>
            <a:pPr lvl="1"/>
            <a:r>
              <a:rPr lang="en-US" dirty="0"/>
              <a:t>Course project building a simple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016369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0DD1-CC20-DC71-7576-37C6E07B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-1"/>
            <a:ext cx="9828210" cy="859399"/>
          </a:xfrm>
        </p:spPr>
        <p:txBody>
          <a:bodyPr/>
          <a:lstStyle/>
          <a:p>
            <a:r>
              <a:rPr lang="en-US" dirty="0"/>
              <a:t>Waterfall Or Agile Approach?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D5C8F-D6AF-5DF1-659D-8EB4B8982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1066802"/>
            <a:ext cx="4649783" cy="823912"/>
          </a:xfrm>
        </p:spPr>
        <p:txBody>
          <a:bodyPr>
            <a:normAutofit/>
          </a:bodyPr>
          <a:lstStyle/>
          <a:p>
            <a:r>
              <a:rPr lang="en-US" dirty="0"/>
              <a:t>Stakeholder Involvement and Collaboration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C6A1F-261E-D8D0-870F-D7476CD31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7105" y="2125807"/>
            <a:ext cx="4878391" cy="42681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Waterfall: Limited stakeholder availability or hands-off approach</a:t>
            </a:r>
          </a:p>
          <a:p>
            <a:pPr lvl="1"/>
            <a:r>
              <a:rPr lang="en-US" dirty="0"/>
              <a:t>Course projects where stakeholders had minimal involvement or preferred final product review</a:t>
            </a:r>
          </a:p>
          <a:p>
            <a:r>
              <a:rPr lang="en-US" dirty="0"/>
              <a:t>Agile: Active involvement, continuous collaboration, and influence</a:t>
            </a:r>
          </a:p>
          <a:p>
            <a:pPr lvl="1"/>
            <a:r>
              <a:rPr lang="en-US" dirty="0"/>
              <a:t>Course project with ongoing stakeholder feedback and regular demos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3BDCD-D89F-1B0A-1354-3CC8934F2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66802"/>
            <a:ext cx="4646602" cy="823912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Söhne"/>
              </a:rPr>
              <a:t>Team Experience and Expertise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7B00B-58A6-C4E2-97BA-601362200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57896" y="2125807"/>
            <a:ext cx="4875210" cy="44606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Waterfall: Experienced team familiar with waterfall approach</a:t>
            </a:r>
          </a:p>
          <a:p>
            <a:pPr lvl="1"/>
            <a:r>
              <a:rPr lang="en-US" dirty="0"/>
              <a:t>Course project where team members had prior successful waterfall execution</a:t>
            </a:r>
          </a:p>
          <a:p>
            <a:r>
              <a:rPr lang="en-US" dirty="0"/>
              <a:t>Agile: Experience or willingness to adapt to agile methodologies</a:t>
            </a:r>
          </a:p>
          <a:p>
            <a:pPr lvl="1"/>
            <a:r>
              <a:rPr lang="en-US" dirty="0"/>
              <a:t>Course project with team members experienced in agile principles</a:t>
            </a:r>
          </a:p>
        </p:txBody>
      </p:sp>
    </p:spTree>
    <p:extLst>
      <p:ext uri="{BB962C8B-B14F-4D97-AF65-F5344CB8AC3E}">
        <p14:creationId xmlns:p14="http://schemas.microsoft.com/office/powerpoint/2010/main" val="2882042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5D6F-36C4-10AE-9D7A-8CC0EB4E9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91" y="-101627"/>
            <a:ext cx="2359641" cy="69429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BDE1E-6C75-50B7-6A86-FB594A800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397" y="1815049"/>
            <a:ext cx="4572000" cy="4750755"/>
          </a:xfrm>
        </p:spPr>
        <p:txBody>
          <a:bodyPr/>
          <a:lstStyle/>
          <a:p>
            <a:r>
              <a:rPr lang="en-US" dirty="0"/>
              <a:t>Consider project requirements, predictability, size, complexity, stakeholder involvement, and team experience.</a:t>
            </a:r>
          </a:p>
          <a:p>
            <a:r>
              <a:rPr lang="en-US" dirty="0"/>
              <a:t>Choose the methodology that best aligns with project characteristics.</a:t>
            </a:r>
          </a:p>
          <a:p>
            <a:r>
              <a:rPr lang="en-US" dirty="0"/>
              <a:t>Maximizes the chances of success and effective project execution.</a:t>
            </a:r>
          </a:p>
        </p:txBody>
      </p:sp>
      <p:pic>
        <p:nvPicPr>
          <p:cNvPr id="9218" name="Picture 2" descr="Free Photo Of People Doing Handshakes Stock Photo">
            <a:extLst>
              <a:ext uri="{FF2B5EF4-FFF2-40B4-BE49-F238E27FC236}">
                <a16:creationId xmlns:a16="http://schemas.microsoft.com/office/drawing/2014/main" id="{EDEC807B-BE60-AEFC-AAD8-885FD5C72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644" y="1246127"/>
            <a:ext cx="6542554" cy="436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940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0EAB-0A1B-4460-EBB1-7BB77A827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416" y="68503"/>
            <a:ext cx="9905998" cy="86652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27A3E-EC9F-8851-9A74-A900979793E9}"/>
              </a:ext>
            </a:extLst>
          </p:cNvPr>
          <p:cNvSpPr txBox="1"/>
          <p:nvPr/>
        </p:nvSpPr>
        <p:spPr>
          <a:xfrm>
            <a:off x="1251416" y="6325173"/>
            <a:ext cx="1000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öhne"/>
              </a:rPr>
              <a:t>All Photos sourced from pexels.com with free use a</a:t>
            </a:r>
            <a:r>
              <a:rPr lang="en-US" b="1" i="0" dirty="0">
                <a:effectLst/>
                <a:latin typeface="Söhne"/>
              </a:rPr>
              <a:t>ttribution is not required per license.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AA1AE-D6B4-3A5D-8B22-80ECE90261BE}"/>
              </a:ext>
            </a:extLst>
          </p:cNvPr>
          <p:cNvSpPr txBox="1"/>
          <p:nvPr/>
        </p:nvSpPr>
        <p:spPr>
          <a:xfrm>
            <a:off x="1251416" y="935026"/>
            <a:ext cx="9143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Charles G. Cobb. (2015). The Project Manager’s Guide to Mastering Agile : Principles and Practices for an Adaptive Approach. Wiley.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0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F1D5-7331-E965-9632-82009179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327C6-31FE-0B69-2815-1300EC8DB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1828800"/>
            <a:ext cx="3196899" cy="685800"/>
          </a:xfrm>
        </p:spPr>
        <p:txBody>
          <a:bodyPr/>
          <a:lstStyle/>
          <a:p>
            <a:r>
              <a:rPr lang="en-US" b="0" i="0" dirty="0">
                <a:effectLst/>
                <a:latin typeface="Söhne"/>
              </a:rPr>
              <a:t>Product Owner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513E3-9724-B99D-34C2-B6F04E056758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27918" y="2564445"/>
            <a:ext cx="3208735" cy="4049486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The Product Owner represents the stakeholders and ensures that their needs are met.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Responsible for defining and prioritizing the product backlog based on business value.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Collaborates with the team to clarify requirements, answer questions, and provide feedback.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Importance: The Product Owner plays a crucial role in maintaining a clear vision, maximizing the value of the product, and keeping the team focused on delivering business outcomes.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03C51-D329-A51D-E661-BFB861DBD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761" y="1773799"/>
            <a:ext cx="3184385" cy="685800"/>
          </a:xfrm>
        </p:spPr>
        <p:txBody>
          <a:bodyPr/>
          <a:lstStyle/>
          <a:p>
            <a:r>
              <a:rPr lang="en-US" b="0" i="0" dirty="0">
                <a:effectLst/>
                <a:latin typeface="Söhne"/>
              </a:rPr>
              <a:t>Scrum Master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ADB92F-0BCA-0752-FBAF-E18E1DED91A9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399039" y="2674463"/>
            <a:ext cx="3195830" cy="3856966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Scrum Master acts as a facilitator and coach for the team.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Removes impediments and ensures a smooth workflow.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Organizes Scrum events (such as sprint planning, daily stand-ups, sprint reviews, and retrospectives) to promote collaboration and continuous improvement.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Importance: The Scrum Master supports the team in following Scrum principles, maintains an environment conducive to productivity, and helps the team self-organize and achieve their goals.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1E1173-6B76-D14F-7BA6-C8ADE94787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52442" y="1828800"/>
            <a:ext cx="3194968" cy="685800"/>
          </a:xfrm>
        </p:spPr>
        <p:txBody>
          <a:bodyPr/>
          <a:lstStyle/>
          <a:p>
            <a:r>
              <a:rPr lang="en-US" b="0" i="0" dirty="0">
                <a:effectLst/>
                <a:latin typeface="Söhne"/>
              </a:rPr>
              <a:t>Development Team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C655C5-602D-BDCF-B095-2720D11CBBFD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52442" y="2674463"/>
            <a:ext cx="3194968" cy="3939468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Development Team consists of professionals responsible for delivering the product increment.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Collaboratively estimates effort, selects and commits to user stories in each sprint.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Designs, develops, tests, and delivers high-quality increments.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Importance: The Development Team's expertise and collective effort drive the successful completion of user stories, ensuring the product meets the Definition of Done and delivers value to stakeholders.</a:t>
            </a:r>
          </a:p>
          <a:p>
            <a:endParaRPr lang="en-US" dirty="0"/>
          </a:p>
        </p:txBody>
      </p:sp>
      <p:pic>
        <p:nvPicPr>
          <p:cNvPr id="2050" name="Picture 2" descr="Free Two Women Looking at the Code at Laptop Stock Photo">
            <a:extLst>
              <a:ext uri="{FF2B5EF4-FFF2-40B4-BE49-F238E27FC236}">
                <a16:creationId xmlns:a16="http://schemas.microsoft.com/office/drawing/2014/main" id="{30151FE0-7E09-0E89-0924-29BFE25EF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0"/>
            <a:ext cx="10274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97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F1D5-7331-E965-9632-82009179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327C6-31FE-0B69-2815-1300EC8DB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1828800"/>
            <a:ext cx="3196899" cy="685800"/>
          </a:xfrm>
        </p:spPr>
        <p:txBody>
          <a:bodyPr/>
          <a:lstStyle/>
          <a:p>
            <a:r>
              <a:rPr lang="en-US" b="0" i="0" dirty="0">
                <a:effectLst/>
                <a:latin typeface="Söhne"/>
              </a:rPr>
              <a:t>Stakeholders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513E3-9724-B99D-34C2-B6F04E056758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27918" y="2564445"/>
            <a:ext cx="3208735" cy="4049486"/>
          </a:xfrm>
        </p:spPr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Stakeholders are individuals or groups with an interest or influence in the product.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Actively engage with the team and provide feedback on the product increment.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Collaborate with the Product Owner to prioritize and refine the product backlog.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Importance: Stakeholders provide valuable insights, validate product direction, and contribute to the iterative development process, ensuring the product meets their needs and expectations.</a:t>
            </a:r>
          </a:p>
        </p:txBody>
      </p:sp>
      <p:pic>
        <p:nvPicPr>
          <p:cNvPr id="1026" name="Picture 2" descr="Free Turned-on Computer Monitor Displaying Text Stock Photo">
            <a:extLst>
              <a:ext uri="{FF2B5EF4-FFF2-40B4-BE49-F238E27FC236}">
                <a16:creationId xmlns:a16="http://schemas.microsoft.com/office/drawing/2014/main" id="{46431775-4EBE-B4C0-E529-96547F43F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653" y="609600"/>
            <a:ext cx="7726725" cy="569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56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5136C-7589-3BE2-0DC3-65C442283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434" y="116979"/>
            <a:ext cx="3856037" cy="475687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Söhne"/>
              </a:rPr>
              <a:t>Phases of the SDLC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5E11D-D395-F838-300C-1FF47B6D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4347" y="1692262"/>
            <a:ext cx="3882220" cy="342575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F4595-6E52-C7E3-5E54-A0779F707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397" y="2186310"/>
            <a:ext cx="4351803" cy="360489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 Agile, requirements gathering is an ongoing process throughout the project.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Initial requirements are captured as user stories or product backlog items.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Collaborative discussions with stakeholders refine and prioritize requirements.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Importance: Continuous requirements gathering ensures the development team stays aligned with business needs and can adapt to evolving requirements.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17A4C-7F63-35CF-AD99-69817496D8AF}"/>
              </a:ext>
            </a:extLst>
          </p:cNvPr>
          <p:cNvSpPr txBox="1"/>
          <p:nvPr/>
        </p:nvSpPr>
        <p:spPr>
          <a:xfrm>
            <a:off x="1307720" y="592666"/>
            <a:ext cx="1044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Agile methodologies bring flexibility and adaptability to the traditional SDLC.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0494DA-C77F-9C17-D578-53DF93B6B461}"/>
              </a:ext>
            </a:extLst>
          </p:cNvPr>
          <p:cNvSpPr txBox="1"/>
          <p:nvPr/>
        </p:nvSpPr>
        <p:spPr>
          <a:xfrm>
            <a:off x="1146705" y="1711922"/>
            <a:ext cx="393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Requirements Gathering</a:t>
            </a:r>
            <a:endParaRPr lang="en-US" dirty="0"/>
          </a:p>
        </p:txBody>
      </p:sp>
      <p:pic>
        <p:nvPicPr>
          <p:cNvPr id="3074" name="Picture 2" descr="Free Women Colleagues gathered inside Conference Room  Stock Photo">
            <a:extLst>
              <a:ext uri="{FF2B5EF4-FFF2-40B4-BE49-F238E27FC236}">
                <a16:creationId xmlns:a16="http://schemas.microsoft.com/office/drawing/2014/main" id="{AB00D121-26C0-9A93-E48C-128DDC271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269" y="1169339"/>
            <a:ext cx="6769566" cy="451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08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5136C-7589-3BE2-0DC3-65C442283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434" y="116979"/>
            <a:ext cx="3856037" cy="475687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Söhne"/>
              </a:rPr>
              <a:t>Phases of the SDLC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F4595-6E52-C7E3-5E54-A0779F707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397" y="2186310"/>
            <a:ext cx="4351803" cy="360489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Design and planning activities are iterative in Agile.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High-level design is performed initially, followed by detailed design in each iteration.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Planning sessions involve breaking down requirements into manageable units of work (user stories).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Importance: Iterative design and planning facilitate flexibility, allow for continuous feedback, and enable the team to adapt to changing needs.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0494DA-C77F-9C17-D578-53DF93B6B461}"/>
              </a:ext>
            </a:extLst>
          </p:cNvPr>
          <p:cNvSpPr txBox="1"/>
          <p:nvPr/>
        </p:nvSpPr>
        <p:spPr>
          <a:xfrm>
            <a:off x="1146705" y="1711922"/>
            <a:ext cx="393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Design and Planning</a:t>
            </a:r>
            <a:endParaRPr lang="en-US" dirty="0"/>
          </a:p>
        </p:txBody>
      </p:sp>
      <p:pic>
        <p:nvPicPr>
          <p:cNvPr id="4098" name="Picture 2" descr="Free Photo of Women at the Meeting Stock Photo">
            <a:extLst>
              <a:ext uri="{FF2B5EF4-FFF2-40B4-BE49-F238E27FC236}">
                <a16:creationId xmlns:a16="http://schemas.microsoft.com/office/drawing/2014/main" id="{F4FF73A4-7E5C-80F9-823F-F3B54EEE4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92666"/>
            <a:ext cx="3882220" cy="543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94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5136C-7589-3BE2-0DC3-65C442283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434" y="116979"/>
            <a:ext cx="3856037" cy="475687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Söhne"/>
              </a:rPr>
              <a:t>Phases of the SDLC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F4595-6E52-C7E3-5E54-A0779F707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397" y="2186310"/>
            <a:ext cx="5087639" cy="4008234"/>
          </a:xfrm>
        </p:spPr>
        <p:txBody>
          <a:bodyPr/>
          <a:lstStyle/>
          <a:p>
            <a:r>
              <a:rPr lang="en-US" dirty="0"/>
              <a:t>Development and testing activities occur concurrently throughout the project.</a:t>
            </a:r>
          </a:p>
          <a:p>
            <a:r>
              <a:rPr lang="en-US" dirty="0"/>
              <a:t>Development follows the prioritized user stories, focusing on delivering small increments.</a:t>
            </a:r>
          </a:p>
          <a:p>
            <a:r>
              <a:rPr lang="en-US" dirty="0"/>
              <a:t>Test-driven development (TDD) or behavior-driven development (BDD) may be utilized.</a:t>
            </a:r>
          </a:p>
          <a:p>
            <a:r>
              <a:rPr lang="en-US" dirty="0"/>
              <a:t>Importance: Continuous development and testing promote early feedback, identify issues sooner, and ensure higher-quality deliverables.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0494DA-C77F-9C17-D578-53DF93B6B461}"/>
              </a:ext>
            </a:extLst>
          </p:cNvPr>
          <p:cNvSpPr txBox="1"/>
          <p:nvPr/>
        </p:nvSpPr>
        <p:spPr>
          <a:xfrm>
            <a:off x="1146705" y="1711922"/>
            <a:ext cx="393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Development and Testing</a:t>
            </a:r>
            <a:endParaRPr lang="en-US" dirty="0"/>
          </a:p>
        </p:txBody>
      </p:sp>
      <p:pic>
        <p:nvPicPr>
          <p:cNvPr id="5122" name="Picture 2" descr="Free Man in Black Shirt Sits Behind Desk With Computers Stock Photo">
            <a:extLst>
              <a:ext uri="{FF2B5EF4-FFF2-40B4-BE49-F238E27FC236}">
                <a16:creationId xmlns:a16="http://schemas.microsoft.com/office/drawing/2014/main" id="{D55DF1FC-6534-A5DF-4565-CA32D4B69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92666"/>
            <a:ext cx="3932766" cy="589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861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5136C-7589-3BE2-0DC3-65C442283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434" y="116979"/>
            <a:ext cx="3856037" cy="475687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Söhne"/>
              </a:rPr>
              <a:t>Phases of the SDLC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F4595-6E52-C7E3-5E54-A0779F707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397" y="2186310"/>
            <a:ext cx="5087639" cy="4008234"/>
          </a:xfrm>
        </p:spPr>
        <p:txBody>
          <a:bodyPr/>
          <a:lstStyle/>
          <a:p>
            <a:r>
              <a:rPr lang="en-US" dirty="0"/>
              <a:t>In Agile, deployment and delivery are frequent and incremental.</a:t>
            </a:r>
          </a:p>
          <a:p>
            <a:r>
              <a:rPr lang="en-US" dirty="0"/>
              <a:t>Working increments are released to stakeholders regularly (e.g., at the end of each sprint).</a:t>
            </a:r>
          </a:p>
          <a:p>
            <a:r>
              <a:rPr lang="en-US" dirty="0"/>
              <a:t>Continuous integration and continuous deployment practices streamline the release process.</a:t>
            </a:r>
          </a:p>
          <a:p>
            <a:r>
              <a:rPr lang="en-US" dirty="0"/>
              <a:t>Importance: Frequent deployment and delivery allow stakeholders to provide feedback early, validate functionality, and realize business value sooner.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0494DA-C77F-9C17-D578-53DF93B6B461}"/>
              </a:ext>
            </a:extLst>
          </p:cNvPr>
          <p:cNvSpPr txBox="1"/>
          <p:nvPr/>
        </p:nvSpPr>
        <p:spPr>
          <a:xfrm>
            <a:off x="1146705" y="1711922"/>
            <a:ext cx="393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Deployment and Delivery</a:t>
            </a:r>
            <a:endParaRPr lang="en-US" dirty="0"/>
          </a:p>
        </p:txBody>
      </p:sp>
      <p:pic>
        <p:nvPicPr>
          <p:cNvPr id="6146" name="Picture 2" descr="Free Photography of Space Shuttle About to Take Off Stock Photo">
            <a:extLst>
              <a:ext uri="{FF2B5EF4-FFF2-40B4-BE49-F238E27FC236}">
                <a16:creationId xmlns:a16="http://schemas.microsoft.com/office/drawing/2014/main" id="{E0301E20-E260-4C01-841F-01863F616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3135"/>
            <a:ext cx="3856036" cy="588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01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83F46-1F77-4BFD-8853-02A78032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Agile vs Waterfall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EA2B6-914E-A4D5-4619-278589610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3246389"/>
            <a:ext cx="8098841" cy="354171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Discovery: The defect is identified during testing.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Prioritization: The Scrum Master and the Product Owner collaborate to assess the severity and impact of the defect.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Adaptation: The Development Team immediately addresses the defect, either by fixing it within the current sprint or creating a new user story for the next sprint.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Testing and Validation: Once fixed, the defect is thoroughly tested to ensure the resolution is effective.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Deployment: The fixed increment is deployed, and stakeholders provide feedback.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D4234-1686-D5AC-AD7E-1DC178698393}"/>
              </a:ext>
            </a:extLst>
          </p:cNvPr>
          <p:cNvSpPr txBox="1"/>
          <p:nvPr/>
        </p:nvSpPr>
        <p:spPr>
          <a:xfrm>
            <a:off x="1174289" y="2487072"/>
            <a:ext cx="2895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Söhne"/>
              </a:rPr>
              <a:t>Agile Approach</a:t>
            </a:r>
            <a:endParaRPr lang="en-US" sz="2400" dirty="0"/>
          </a:p>
        </p:txBody>
      </p:sp>
      <p:pic>
        <p:nvPicPr>
          <p:cNvPr id="7170" name="Picture 2" descr="Free Blue Printer Paper Stock Photo">
            <a:extLst>
              <a:ext uri="{FF2B5EF4-FFF2-40B4-BE49-F238E27FC236}">
                <a16:creationId xmlns:a16="http://schemas.microsoft.com/office/drawing/2014/main" id="{A3F1E0B5-08B0-6B0D-4484-338BCE87C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686" y="618518"/>
            <a:ext cx="4595204" cy="306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373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83F46-1F77-4BFD-8853-02A78032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213380"/>
            <a:ext cx="9905998" cy="1478570"/>
          </a:xfrm>
        </p:spPr>
        <p:txBody>
          <a:bodyPr/>
          <a:lstStyle/>
          <a:p>
            <a:r>
              <a:rPr lang="en-US" b="0" i="0" dirty="0">
                <a:effectLst/>
                <a:latin typeface="Söhne"/>
              </a:rPr>
              <a:t>Agile vs Waterfall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EA2B6-914E-A4D5-4619-278589610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1658143"/>
            <a:ext cx="10656411" cy="5052040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  <a:latin typeface="Söhne"/>
              </a:rPr>
              <a:t>Discovery: The defect is identified during testing.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Söhne"/>
              </a:rPr>
              <a:t>Documentation: The defect is documented, including its details, impact, and steps to reproduce.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Söhne"/>
              </a:rPr>
              <a:t>Change Request: A change request is submitted to initiate the process of fixing the defect.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Söhne"/>
              </a:rPr>
              <a:t>Analysis: The change request undergoes analysis to determine the feasibility, estimated effort, and potential impact on the project timeline.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Söhne"/>
              </a:rPr>
              <a:t>Approval: The change request is reviewed and approved by stakeholders.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Söhne"/>
              </a:rPr>
              <a:t>Development: The development team works on fixing the defect based on the approved change request.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Söhne"/>
              </a:rPr>
              <a:t>Testing: After the defect is fixed, dedicated testing is performed to verify the resolution.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Söhne"/>
              </a:rPr>
              <a:t>Regression Testing: Regression testing is conducted to ensure the fix did not introduce any new issues.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Söhne"/>
              </a:rPr>
              <a:t>Documentation: The defect resolution process and results are documented.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Söhne"/>
              </a:rPr>
              <a:t>Deployment: The fixed increment, including the defect resolution, is deployed.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Söhne"/>
              </a:rPr>
              <a:t>Validation: Stakeholders validate the fixed increment to ensure the defect is resolved successfully.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D4234-1686-D5AC-AD7E-1DC178698393}"/>
              </a:ext>
            </a:extLst>
          </p:cNvPr>
          <p:cNvSpPr txBox="1"/>
          <p:nvPr/>
        </p:nvSpPr>
        <p:spPr>
          <a:xfrm>
            <a:off x="1141412" y="1034357"/>
            <a:ext cx="2895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Söhne"/>
              </a:rPr>
              <a:t>Waterfall Approach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193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76</TotalTime>
  <Words>1243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Söhne</vt:lpstr>
      <vt:lpstr>Tw Cen MT</vt:lpstr>
      <vt:lpstr>Circuit</vt:lpstr>
      <vt:lpstr>The SCRUM AGILE Practice </vt:lpstr>
      <vt:lpstr>Agile Roles</vt:lpstr>
      <vt:lpstr>Agile Roles</vt:lpstr>
      <vt:lpstr>Phases of the SDLC</vt:lpstr>
      <vt:lpstr>Phases of the SDLC</vt:lpstr>
      <vt:lpstr>Phases of the SDLC</vt:lpstr>
      <vt:lpstr>Phases of the SDLC</vt:lpstr>
      <vt:lpstr>Agile vs Waterfall</vt:lpstr>
      <vt:lpstr>Agile vs Waterfall</vt:lpstr>
      <vt:lpstr>Agile vs Waterfall</vt:lpstr>
      <vt:lpstr>Waterfall Or Agile Approach?</vt:lpstr>
      <vt:lpstr>Waterfall Or Agile Approach?</vt:lpstr>
      <vt:lpstr> 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SCRUM AGILE Practice </dc:title>
  <dc:creator>Kitchen, Lee</dc:creator>
  <cp:lastModifiedBy>Kitchen, Lee</cp:lastModifiedBy>
  <cp:revision>2</cp:revision>
  <dcterms:created xsi:type="dcterms:W3CDTF">2023-06-19T00:06:37Z</dcterms:created>
  <dcterms:modified xsi:type="dcterms:W3CDTF">2023-06-19T01:22:52Z</dcterms:modified>
</cp:coreProperties>
</file>