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62" r:id="rId3"/>
    <p:sldId id="257" r:id="rId4"/>
    <p:sldId id="261" r:id="rId5"/>
    <p:sldId id="264" r:id="rId6"/>
    <p:sldId id="292" r:id="rId7"/>
    <p:sldId id="263" r:id="rId8"/>
    <p:sldId id="293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81" r:id="rId19"/>
    <p:sldId id="267" r:id="rId20"/>
    <p:sldId id="268" r:id="rId21"/>
    <p:sldId id="269" r:id="rId22"/>
    <p:sldId id="294" r:id="rId23"/>
    <p:sldId id="271" r:id="rId24"/>
    <p:sldId id="272" r:id="rId25"/>
    <p:sldId id="258" r:id="rId26"/>
    <p:sldId id="277" r:id="rId27"/>
    <p:sldId id="275" r:id="rId28"/>
    <p:sldId id="27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D3360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5956" autoAdjust="0"/>
    <p:restoredTop sz="80824" autoAdjust="0"/>
  </p:normalViewPr>
  <p:slideViewPr>
    <p:cSldViewPr>
      <p:cViewPr varScale="1">
        <p:scale>
          <a:sx n="54" d="100"/>
          <a:sy n="54" d="100"/>
        </p:scale>
        <p:origin x="-15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2ACF1-FF3B-470A-968A-5108D488E568}" type="datetimeFigureOut">
              <a:rPr lang="en-IE" smtClean="0"/>
              <a:pPr/>
              <a:t>20/06/2014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88314-0380-460E-B83F-3886C5453B44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About me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88314-0380-460E-B83F-3886C5453B44}" type="slidenum">
              <a:rPr lang="en-IE" smtClean="0"/>
              <a:pPr/>
              <a:t>1</a:t>
            </a:fld>
            <a:endParaRPr lang="en-I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e.g. Rails4Girls app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88314-0380-460E-B83F-3886C5453B44}" type="slidenum">
              <a:rPr lang="en-IE" smtClean="0"/>
              <a:pPr/>
              <a:t>11</a:t>
            </a:fld>
            <a:endParaRPr lang="en-I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88314-0380-460E-B83F-3886C5453B44}" type="slidenum">
              <a:rPr lang="en-IE" smtClean="0"/>
              <a:pPr/>
              <a:t>12</a:t>
            </a:fld>
            <a:endParaRPr lang="en-I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88314-0380-460E-B83F-3886C5453B44}" type="slidenum">
              <a:rPr lang="en-IE" smtClean="0"/>
              <a:pPr/>
              <a:t>13</a:t>
            </a:fld>
            <a:endParaRPr lang="en-I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88314-0380-460E-B83F-3886C5453B44}" type="slidenum">
              <a:rPr lang="en-IE" smtClean="0"/>
              <a:pPr/>
              <a:t>14</a:t>
            </a:fld>
            <a:endParaRPr lang="en-I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WE BUILD LIBRARIES USING RUBY</a:t>
            </a:r>
          </a:p>
          <a:p>
            <a:r>
              <a:rPr lang="en-IE" dirty="0" smtClean="0"/>
              <a:t>IN</a:t>
            </a:r>
            <a:r>
              <a:rPr lang="en-IE" baseline="0" dirty="0" smtClean="0"/>
              <a:t> RUBY, LIBRARIES ARE CALLED GEMS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88314-0380-460E-B83F-3886C5453B44}" type="slidenum">
              <a:rPr lang="en-IE" smtClean="0"/>
              <a:pPr/>
              <a:t>15</a:t>
            </a:fld>
            <a:endParaRPr lang="en-I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88314-0380-460E-B83F-3886C5453B44}" type="slidenum">
              <a:rPr lang="en-IE" smtClean="0"/>
              <a:pPr/>
              <a:t>16</a:t>
            </a:fld>
            <a:endParaRPr lang="en-I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88314-0380-460E-B83F-3886C5453B44}" type="slidenum">
              <a:rPr lang="en-IE" smtClean="0"/>
              <a:pPr/>
              <a:t>17</a:t>
            </a:fld>
            <a:endParaRPr lang="en-I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climax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88314-0380-460E-B83F-3886C5453B44}" type="slidenum">
              <a:rPr lang="en-IE" smtClean="0"/>
              <a:pPr/>
              <a:t>18</a:t>
            </a:fld>
            <a:endParaRPr lang="en-I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88314-0380-460E-B83F-3886C5453B44}" type="slidenum">
              <a:rPr lang="en-IE" smtClean="0"/>
              <a:pPr/>
              <a:t>19</a:t>
            </a:fld>
            <a:endParaRPr lang="en-I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This was installed yesterday evening on your pc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88314-0380-460E-B83F-3886C5453B44}" type="slidenum">
              <a:rPr lang="en-IE" smtClean="0"/>
              <a:pPr/>
              <a:t>20</a:t>
            </a:fld>
            <a:endParaRPr lang="en-I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88314-0380-460E-B83F-3886C5453B44}" type="slidenum">
              <a:rPr lang="en-IE" smtClean="0"/>
              <a:pPr/>
              <a:t>2</a:t>
            </a:fld>
            <a:endParaRPr lang="en-I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Define open-source – universal access to everyone</a:t>
            </a:r>
            <a:r>
              <a:rPr lang="en-IE" baseline="0" dirty="0" smtClean="0"/>
              <a:t> free distribution, source </a:t>
            </a:r>
            <a:r>
              <a:rPr lang="en-IE" baseline="0" smtClean="0"/>
              <a:t>code available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therefore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88314-0380-460E-B83F-3886C5453B44}" type="slidenum">
              <a:rPr lang="en-IE" smtClean="0"/>
              <a:pPr/>
              <a:t>21</a:t>
            </a:fld>
            <a:endParaRPr lang="en-I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climax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88314-0380-460E-B83F-3886C5453B44}" type="slidenum">
              <a:rPr lang="en-IE" smtClean="0"/>
              <a:pPr/>
              <a:t>22</a:t>
            </a:fld>
            <a:endParaRPr lang="en-I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Recap</a:t>
            </a:r>
            <a:r>
              <a:rPr lang="en-IE" baseline="0" dirty="0" smtClean="0"/>
              <a:t> of what you need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88314-0380-460E-B83F-3886C5453B44}" type="slidenum">
              <a:rPr lang="en-IE" smtClean="0"/>
              <a:pPr/>
              <a:t>23</a:t>
            </a:fld>
            <a:endParaRPr lang="en-I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Define open-source</a:t>
            </a:r>
          </a:p>
          <a:p>
            <a:endParaRPr lang="en-IE" dirty="0" smtClean="0"/>
          </a:p>
          <a:p>
            <a:r>
              <a:rPr lang="en-IE" dirty="0" smtClean="0"/>
              <a:t>therefore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88314-0380-460E-B83F-3886C5453B44}" type="slidenum">
              <a:rPr lang="en-IE" smtClean="0"/>
              <a:pPr/>
              <a:t>24</a:t>
            </a:fld>
            <a:endParaRPr lang="en-I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Web-based ruby shell</a:t>
            </a:r>
          </a:p>
          <a:p>
            <a:r>
              <a:rPr lang="en-IE" dirty="0" smtClean="0"/>
              <a:t>Gets you started in 15 </a:t>
            </a:r>
            <a:r>
              <a:rPr lang="en-IE" dirty="0" err="1" smtClean="0"/>
              <a:t>mins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88314-0380-460E-B83F-3886C5453B44}" type="slidenum">
              <a:rPr lang="en-IE" smtClean="0"/>
              <a:pPr/>
              <a:t>25</a:t>
            </a:fld>
            <a:endParaRPr lang="en-I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The point</a:t>
            </a:r>
            <a:r>
              <a:rPr lang="en-IE" baseline="0" dirty="0" smtClean="0"/>
              <a:t> is that there are a lot of resources out there. Use them.</a:t>
            </a:r>
            <a:r>
              <a:rPr lang="en-IE" baseline="0" dirty="0"/>
              <a:t> </a:t>
            </a:r>
            <a:r>
              <a:rPr lang="en-IE" baseline="0" dirty="0" smtClean="0"/>
              <a:t> It can be fun.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88314-0380-460E-B83F-3886C5453B44}" type="slidenum">
              <a:rPr lang="en-IE" smtClean="0"/>
              <a:pPr/>
              <a:t>26</a:t>
            </a:fld>
            <a:endParaRPr lang="en-I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88314-0380-460E-B83F-3886C5453B44}" type="slidenum">
              <a:rPr lang="en-IE" smtClean="0"/>
              <a:pPr/>
              <a:t>27</a:t>
            </a:fld>
            <a:endParaRPr lang="en-I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Have fun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88314-0380-460E-B83F-3886C5453B44}" type="slidenum">
              <a:rPr lang="en-IE" smtClean="0"/>
              <a:pPr/>
              <a:t>28</a:t>
            </a:fld>
            <a:endParaRPr lang="en-I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88314-0380-460E-B83F-3886C5453B44}" type="slidenum">
              <a:rPr lang="en-IE" smtClean="0"/>
              <a:pPr/>
              <a:t>3</a:t>
            </a:fld>
            <a:endParaRPr lang="en-I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IE" dirty="0" smtClean="0"/>
              <a:t>Request</a:t>
            </a:r>
            <a:r>
              <a:rPr lang="en-IE" baseline="0" dirty="0" smtClean="0"/>
              <a:t> what?</a:t>
            </a:r>
          </a:p>
          <a:p>
            <a:pPr>
              <a:buFontTx/>
              <a:buChar char="-"/>
            </a:pPr>
            <a:r>
              <a:rPr lang="en-IE" baseline="0" dirty="0" smtClean="0"/>
              <a:t>Do what?</a:t>
            </a:r>
          </a:p>
          <a:p>
            <a:pPr>
              <a:buFontTx/>
              <a:buChar char="-"/>
            </a:pPr>
            <a:r>
              <a:rPr lang="en-IE" baseline="0" dirty="0" smtClean="0"/>
              <a:t>Response what?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88314-0380-460E-B83F-3886C5453B44}" type="slidenum">
              <a:rPr lang="en-IE" smtClean="0"/>
              <a:pPr/>
              <a:t>4</a:t>
            </a:fld>
            <a:endParaRPr lang="en-I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88314-0380-460E-B83F-3886C5453B44}" type="slidenum">
              <a:rPr lang="en-IE" smtClean="0"/>
              <a:pPr/>
              <a:t>5</a:t>
            </a:fld>
            <a:endParaRPr lang="en-I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88314-0380-460E-B83F-3886C5453B44}" type="slidenum">
              <a:rPr lang="en-IE" smtClean="0"/>
              <a:pPr/>
              <a:t>7</a:t>
            </a:fld>
            <a:endParaRPr lang="en-I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climax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88314-0380-460E-B83F-3886C5453B44}" type="slidenum">
              <a:rPr lang="en-IE" smtClean="0"/>
              <a:pPr/>
              <a:t>8</a:t>
            </a:fld>
            <a:endParaRPr lang="en-I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Imagine we’re about to start cooking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88314-0380-460E-B83F-3886C5453B44}" type="slidenum">
              <a:rPr lang="en-IE" smtClean="0"/>
              <a:pPr/>
              <a:t>9</a:t>
            </a:fld>
            <a:endParaRPr lang="en-I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88314-0380-460E-B83F-3886C5453B44}" type="slidenum">
              <a:rPr lang="en-IE" smtClean="0"/>
              <a:pPr/>
              <a:t>10</a:t>
            </a:fld>
            <a:endParaRPr lang="en-I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8740-18EE-4796-82F5-9948321D5A18}" type="datetimeFigureOut">
              <a:rPr lang="en-IE" smtClean="0"/>
              <a:pPr/>
              <a:t>20/06/2014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30D7-3BCE-44E5-94C8-A9F68DF8170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8740-18EE-4796-82F5-9948321D5A18}" type="datetimeFigureOut">
              <a:rPr lang="en-IE" smtClean="0"/>
              <a:pPr/>
              <a:t>20/06/2014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30D7-3BCE-44E5-94C8-A9F68DF8170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8740-18EE-4796-82F5-9948321D5A18}" type="datetimeFigureOut">
              <a:rPr lang="en-IE" smtClean="0"/>
              <a:pPr/>
              <a:t>20/06/2014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30D7-3BCE-44E5-94C8-A9F68DF8170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8740-18EE-4796-82F5-9948321D5A18}" type="datetimeFigureOut">
              <a:rPr lang="en-IE" smtClean="0"/>
              <a:pPr/>
              <a:t>20/06/2014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30D7-3BCE-44E5-94C8-A9F68DF8170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8740-18EE-4796-82F5-9948321D5A18}" type="datetimeFigureOut">
              <a:rPr lang="en-IE" smtClean="0"/>
              <a:pPr/>
              <a:t>20/06/2014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30D7-3BCE-44E5-94C8-A9F68DF8170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8740-18EE-4796-82F5-9948321D5A18}" type="datetimeFigureOut">
              <a:rPr lang="en-IE" smtClean="0"/>
              <a:pPr/>
              <a:t>20/06/2014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30D7-3BCE-44E5-94C8-A9F68DF8170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8740-18EE-4796-82F5-9948321D5A18}" type="datetimeFigureOut">
              <a:rPr lang="en-IE" smtClean="0"/>
              <a:pPr/>
              <a:t>20/06/2014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30D7-3BCE-44E5-94C8-A9F68DF8170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8740-18EE-4796-82F5-9948321D5A18}" type="datetimeFigureOut">
              <a:rPr lang="en-IE" smtClean="0"/>
              <a:pPr/>
              <a:t>20/06/2014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30D7-3BCE-44E5-94C8-A9F68DF8170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8740-18EE-4796-82F5-9948321D5A18}" type="datetimeFigureOut">
              <a:rPr lang="en-IE" smtClean="0"/>
              <a:pPr/>
              <a:t>20/06/2014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30D7-3BCE-44E5-94C8-A9F68DF8170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8740-18EE-4796-82F5-9948321D5A18}" type="datetimeFigureOut">
              <a:rPr lang="en-IE" smtClean="0"/>
              <a:pPr/>
              <a:t>20/06/2014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30D7-3BCE-44E5-94C8-A9F68DF8170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8740-18EE-4796-82F5-9948321D5A18}" type="datetimeFigureOut">
              <a:rPr lang="en-IE" smtClean="0"/>
              <a:pPr/>
              <a:t>20/06/2014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30D7-3BCE-44E5-94C8-A9F68DF8170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36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18740-18EE-4796-82F5-9948321D5A18}" type="datetimeFigureOut">
              <a:rPr lang="en-IE" smtClean="0"/>
              <a:pPr/>
              <a:t>20/06/2014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030D7-3BCE-44E5-94C8-A9F68DF81704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guides.railsgirls.com/install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3000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railsforzombies.org/" TargetMode="External"/><Relationship Id="rId7" Type="http://schemas.openxmlformats.org/officeDocument/2006/relationships/hyperlink" Target="http://www.codecademy.com/tracks/ruby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ailscasts.com/" TargetMode="External"/><Relationship Id="rId5" Type="http://schemas.openxmlformats.org/officeDocument/2006/relationships/hyperlink" Target="http://www.codequizzes.com/" TargetMode="External"/><Relationship Id="rId4" Type="http://schemas.openxmlformats.org/officeDocument/2006/relationships/hyperlink" Target="http://guides.rubyonrails.org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Hello Programming</a:t>
            </a:r>
            <a:endParaRPr lang="en-IE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sz="1800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Stefania</a:t>
            </a:r>
            <a:r>
              <a:rPr lang="en-IE" sz="18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IE" sz="1800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Farrugia</a:t>
            </a:r>
            <a:endParaRPr lang="en-IE" sz="1800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r>
              <a:rPr lang="en-IE" sz="1800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RailsGirls</a:t>
            </a:r>
            <a:r>
              <a:rPr lang="en-IE" sz="18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</a:p>
          <a:p>
            <a:r>
              <a:rPr lang="en-IE" sz="18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Galway 2014</a:t>
            </a:r>
            <a:endParaRPr lang="en-IE" sz="18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5" name="Picture 4" descr="ca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619312"/>
            <a:ext cx="2276793" cy="2238688"/>
          </a:xfrm>
          <a:prstGeom prst="rect">
            <a:avLst/>
          </a:prstGeom>
        </p:spPr>
      </p:pic>
      <p:pic>
        <p:nvPicPr>
          <p:cNvPr id="6" name="Picture 5" descr="diamond-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60232" y="4437112"/>
            <a:ext cx="2133898" cy="2143424"/>
          </a:xfrm>
          <a:prstGeom prst="rect">
            <a:avLst/>
          </a:prstGeom>
        </p:spPr>
      </p:pic>
      <p:pic>
        <p:nvPicPr>
          <p:cNvPr id="7" name="Picture 6" descr="gir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76786" y="56116"/>
            <a:ext cx="2067214" cy="2076740"/>
          </a:xfrm>
          <a:prstGeom prst="rect">
            <a:avLst/>
          </a:prstGeom>
        </p:spPr>
      </p:pic>
      <p:pic>
        <p:nvPicPr>
          <p:cNvPr id="8" name="Picture 7" descr="hear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52" y="2852936"/>
            <a:ext cx="878796" cy="725962"/>
          </a:xfrm>
          <a:prstGeom prst="rect">
            <a:avLst/>
          </a:prstGeom>
        </p:spPr>
      </p:pic>
      <p:pic>
        <p:nvPicPr>
          <p:cNvPr id="9" name="Picture 8" descr="html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71800" y="5301208"/>
            <a:ext cx="1986032" cy="648072"/>
          </a:xfrm>
          <a:prstGeom prst="rect">
            <a:avLst/>
          </a:prstGeom>
        </p:spPr>
      </p:pic>
      <p:pic>
        <p:nvPicPr>
          <p:cNvPr id="11" name="Picture 10" descr="diamond-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0" y="260648"/>
            <a:ext cx="1543265" cy="2095793"/>
          </a:xfrm>
          <a:prstGeom prst="rect">
            <a:avLst/>
          </a:prstGeom>
        </p:spPr>
      </p:pic>
      <p:pic>
        <p:nvPicPr>
          <p:cNvPr id="12" name="Picture 11" descr="diamond-3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884368" y="2636912"/>
            <a:ext cx="948465" cy="880343"/>
          </a:xfrm>
          <a:prstGeom prst="rect">
            <a:avLst/>
          </a:prstGeom>
        </p:spPr>
      </p:pic>
      <p:pic>
        <p:nvPicPr>
          <p:cNvPr id="13" name="Picture 12" descr="hear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20072" y="5589240"/>
            <a:ext cx="878796" cy="725962"/>
          </a:xfrm>
          <a:prstGeom prst="rect">
            <a:avLst/>
          </a:prstGeom>
        </p:spPr>
      </p:pic>
      <p:pic>
        <p:nvPicPr>
          <p:cNvPr id="14" name="Picture 13" descr="ca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31840" y="404664"/>
            <a:ext cx="1225649" cy="1205136"/>
          </a:xfrm>
          <a:prstGeom prst="rect">
            <a:avLst/>
          </a:prstGeom>
        </p:spPr>
      </p:pic>
      <p:pic>
        <p:nvPicPr>
          <p:cNvPr id="15" name="Picture 14" descr="diamond-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0072" y="404664"/>
            <a:ext cx="1143744" cy="1148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D336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Cooking </a:t>
            </a:r>
            <a:r>
              <a:rPr lang="en-IE" b="1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vs</a:t>
            </a:r>
            <a:r>
              <a:rPr lang="en-IE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Web Apps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</p:nvPr>
        </p:nvGraphicFramePr>
        <p:xfrm>
          <a:off x="467544" y="2708920"/>
          <a:ext cx="8229600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84376"/>
                <a:gridCol w="4845224"/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2400" dirty="0" smtClean="0"/>
                        <a:t>COOKING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 smtClean="0"/>
                        <a:t>WEB APPLICATION</a:t>
                      </a:r>
                      <a:endParaRPr lang="en-IE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2400" dirty="0" smtClean="0"/>
                        <a:t>RECIPE</a:t>
                      </a:r>
                      <a:endParaRPr lang="en-I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sz="2400" dirty="0" smtClean="0"/>
                        <a:t>SPECIFICATION</a:t>
                      </a:r>
                      <a:endParaRPr lang="en-IE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2400" dirty="0" smtClean="0"/>
                        <a:t>COOKING</a:t>
                      </a:r>
                      <a:r>
                        <a:rPr lang="en-IE" sz="2400" baseline="0" dirty="0" smtClean="0"/>
                        <a:t> SET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 smtClean="0"/>
                        <a:t>FRAMEWORK</a:t>
                      </a:r>
                      <a:endParaRPr lang="en-IE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2400" dirty="0" smtClean="0"/>
                        <a:t>COOKING</a:t>
                      </a:r>
                      <a:r>
                        <a:rPr lang="en-IE" sz="2400" baseline="0" dirty="0" smtClean="0"/>
                        <a:t> </a:t>
                      </a:r>
                      <a:r>
                        <a:rPr lang="en-IE" sz="2400" dirty="0" smtClean="0"/>
                        <a:t>UTENSILS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 smtClean="0"/>
                        <a:t>LIBRARY</a:t>
                      </a:r>
                      <a:endParaRPr lang="en-IE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2400" dirty="0" smtClean="0"/>
                        <a:t>RAW</a:t>
                      </a:r>
                      <a:r>
                        <a:rPr lang="en-IE" sz="2400" baseline="0" dirty="0" smtClean="0"/>
                        <a:t> </a:t>
                      </a:r>
                      <a:r>
                        <a:rPr lang="en-IE" sz="2400" dirty="0" smtClean="0"/>
                        <a:t>INGREDIENTS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 smtClean="0"/>
                        <a:t>PROGRAMMING LANGUAGE</a:t>
                      </a:r>
                      <a:endParaRPr lang="en-IE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D336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Specification </a:t>
            </a:r>
            <a:r>
              <a:rPr lang="en-IE" sz="3600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(The Recipe)</a:t>
            </a:r>
            <a:endParaRPr lang="en-IE" b="1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What shall we do?</a:t>
            </a:r>
          </a:p>
          <a:p>
            <a:r>
              <a:rPr lang="en-IE" dirty="0" smtClean="0"/>
              <a:t>How shall we do it?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D336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Framework </a:t>
            </a:r>
            <a:r>
              <a:rPr lang="en-IE" sz="3600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(The Cooking Set)</a:t>
            </a:r>
            <a:endParaRPr lang="en-IE" b="1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Baking Set </a:t>
            </a:r>
            <a:r>
              <a:rPr lang="en-IE" sz="2400" dirty="0" smtClean="0"/>
              <a:t>(baking) </a:t>
            </a:r>
          </a:p>
          <a:p>
            <a:r>
              <a:rPr lang="en-IE" dirty="0" smtClean="0"/>
              <a:t>Sushi Set </a:t>
            </a:r>
            <a:r>
              <a:rPr lang="en-IE" sz="2400" dirty="0" smtClean="0"/>
              <a:t>(making Sushi)</a:t>
            </a:r>
          </a:p>
          <a:p>
            <a:r>
              <a:rPr lang="en-IE" dirty="0" smtClean="0"/>
              <a:t>Cheese Set </a:t>
            </a:r>
            <a:r>
              <a:rPr lang="en-IE" sz="2400" dirty="0" smtClean="0"/>
              <a:t>(presenting cheese)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D336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Framework </a:t>
            </a:r>
            <a:r>
              <a:rPr lang="en-IE" sz="3600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(The Cooking Set)</a:t>
            </a:r>
            <a:endParaRPr lang="en-IE" b="1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Rails Framework </a:t>
            </a:r>
            <a:r>
              <a:rPr lang="en-IE" sz="2400" dirty="0" smtClean="0"/>
              <a:t>(web applications)</a:t>
            </a:r>
          </a:p>
          <a:p>
            <a:r>
              <a:rPr lang="en-IE" dirty="0" smtClean="0"/>
              <a:t>Android Framework </a:t>
            </a:r>
            <a:r>
              <a:rPr lang="en-IE" sz="2400" dirty="0" smtClean="0"/>
              <a:t>(android applications)</a:t>
            </a:r>
          </a:p>
          <a:p>
            <a:r>
              <a:rPr lang="en-IE" dirty="0" err="1" smtClean="0"/>
              <a:t>AngularJS</a:t>
            </a:r>
            <a:r>
              <a:rPr lang="en-IE" dirty="0" smtClean="0"/>
              <a:t> Framework </a:t>
            </a:r>
            <a:r>
              <a:rPr lang="en-IE" sz="2400" dirty="0" smtClean="0"/>
              <a:t>(web applications</a:t>
            </a:r>
            <a:r>
              <a:rPr lang="en-IE" sz="2400" dirty="0" smtClean="0"/>
              <a:t>)</a:t>
            </a:r>
          </a:p>
          <a:p>
            <a:endParaRPr lang="en-IE" sz="2400" dirty="0" smtClean="0"/>
          </a:p>
          <a:p>
            <a:endParaRPr lang="en-I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D336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Library </a:t>
            </a:r>
            <a:r>
              <a:rPr lang="en-IE" sz="3600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(The Cooking Utensils)</a:t>
            </a:r>
            <a:endParaRPr lang="en-IE" b="1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Knife </a:t>
            </a:r>
            <a:r>
              <a:rPr lang="en-IE" sz="2400" dirty="0" smtClean="0"/>
              <a:t>(cutting)</a:t>
            </a:r>
          </a:p>
          <a:p>
            <a:r>
              <a:rPr lang="en-IE" dirty="0" smtClean="0"/>
              <a:t>Rolling Pin </a:t>
            </a:r>
            <a:r>
              <a:rPr lang="en-IE" sz="2400" dirty="0" smtClean="0"/>
              <a:t>(rolling dough)</a:t>
            </a:r>
          </a:p>
          <a:p>
            <a:r>
              <a:rPr lang="en-IE" dirty="0" smtClean="0"/>
              <a:t>Oven </a:t>
            </a:r>
            <a:r>
              <a:rPr lang="en-IE" sz="2400" dirty="0" smtClean="0"/>
              <a:t>(baking)</a:t>
            </a:r>
          </a:p>
          <a:p>
            <a:endParaRPr lang="en-IE" sz="2400" dirty="0" smtClean="0"/>
          </a:p>
          <a:p>
            <a:endParaRPr lang="en-I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D336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Library </a:t>
            </a:r>
            <a:r>
              <a:rPr lang="en-IE" sz="3600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(The Cooking Utensils)</a:t>
            </a:r>
            <a:endParaRPr lang="en-IE" b="1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Sqlite3 </a:t>
            </a:r>
            <a:r>
              <a:rPr lang="en-IE" sz="2400" dirty="0" smtClean="0"/>
              <a:t>(</a:t>
            </a:r>
            <a:r>
              <a:rPr lang="en-IE" sz="2400" dirty="0" err="1" smtClean="0"/>
              <a:t>sql</a:t>
            </a:r>
            <a:r>
              <a:rPr lang="en-IE" sz="2400" dirty="0" smtClean="0"/>
              <a:t> database)</a:t>
            </a:r>
          </a:p>
          <a:p>
            <a:r>
              <a:rPr lang="en-IE" dirty="0" smtClean="0"/>
              <a:t>Carrier Wave </a:t>
            </a:r>
            <a:r>
              <a:rPr lang="en-IE" sz="2400" dirty="0" smtClean="0"/>
              <a:t>(file uploading)</a:t>
            </a:r>
          </a:p>
          <a:p>
            <a:r>
              <a:rPr lang="en-IE" dirty="0" smtClean="0"/>
              <a:t>Devise </a:t>
            </a:r>
            <a:r>
              <a:rPr lang="en-IE" sz="2400" dirty="0" smtClean="0"/>
              <a:t>(authentication </a:t>
            </a:r>
            <a:r>
              <a:rPr lang="en-IE" sz="2400" dirty="0" smtClean="0"/>
              <a:t>framework)</a:t>
            </a:r>
          </a:p>
          <a:p>
            <a:endParaRPr lang="en-IE" sz="2400" dirty="0" smtClean="0"/>
          </a:p>
          <a:p>
            <a:endParaRPr lang="en-IE" dirty="0" smtClean="0"/>
          </a:p>
        </p:txBody>
      </p:sp>
      <p:pic>
        <p:nvPicPr>
          <p:cNvPr id="6" name="Picture 5" descr="GEM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40356" y="5157192"/>
            <a:ext cx="1063288" cy="1068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D336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E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Programming Language </a:t>
            </a:r>
            <a:br>
              <a:rPr lang="en-IE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IE" sz="3600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(The Raw Ingredients)</a:t>
            </a:r>
            <a:endParaRPr lang="en-IE" b="1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Bread, ham, cheese </a:t>
            </a:r>
            <a:r>
              <a:rPr lang="en-IE" sz="2400" dirty="0" smtClean="0"/>
              <a:t>(sandwich)</a:t>
            </a:r>
          </a:p>
          <a:p>
            <a:r>
              <a:rPr lang="en-IE" dirty="0" smtClean="0"/>
              <a:t>Mushrooms, onions, stock  </a:t>
            </a:r>
            <a:r>
              <a:rPr lang="en-IE" sz="2400" dirty="0" smtClean="0"/>
              <a:t>(soup)</a:t>
            </a:r>
          </a:p>
          <a:p>
            <a:r>
              <a:rPr lang="en-IE" dirty="0" smtClean="0"/>
              <a:t>Eggs, milk, butter </a:t>
            </a:r>
            <a:r>
              <a:rPr lang="en-IE" sz="2400" dirty="0" smtClean="0"/>
              <a:t>(omelette)</a:t>
            </a:r>
          </a:p>
          <a:p>
            <a:endParaRPr lang="en-IE" sz="2400" dirty="0" smtClean="0"/>
          </a:p>
          <a:p>
            <a:endParaRPr lang="en-I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D336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E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Programming Language </a:t>
            </a:r>
            <a:br>
              <a:rPr lang="en-IE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IE" sz="3600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(The Raw Ingredients)</a:t>
            </a:r>
            <a:endParaRPr lang="en-IE" b="1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Ruby Language </a:t>
            </a:r>
            <a:r>
              <a:rPr lang="en-IE" sz="2400" dirty="0" smtClean="0"/>
              <a:t>(web applications)</a:t>
            </a:r>
          </a:p>
          <a:p>
            <a:r>
              <a:rPr lang="en-IE" dirty="0" smtClean="0"/>
              <a:t>Java Language </a:t>
            </a:r>
            <a:r>
              <a:rPr lang="en-IE" sz="2400" dirty="0" smtClean="0"/>
              <a:t>(enterprise applications)</a:t>
            </a:r>
          </a:p>
          <a:p>
            <a:r>
              <a:rPr lang="en-IE" dirty="0" smtClean="0"/>
              <a:t>Objective-C Language </a:t>
            </a:r>
            <a:r>
              <a:rPr lang="en-IE" sz="2400" dirty="0" smtClean="0"/>
              <a:t>(mobile applications)</a:t>
            </a:r>
          </a:p>
          <a:p>
            <a:endParaRPr lang="en-IE" sz="2400" dirty="0" smtClean="0"/>
          </a:p>
          <a:p>
            <a:endParaRPr lang="en-I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0" y="4653136"/>
            <a:ext cx="9144000" cy="1076672"/>
          </a:xfrm>
          <a:solidFill>
            <a:srgbClr val="333333"/>
          </a:solidFill>
        </p:spPr>
        <p:txBody>
          <a:bodyPr anchor="ctr">
            <a:normAutofit/>
          </a:bodyPr>
          <a:lstStyle/>
          <a:p>
            <a:r>
              <a:rPr lang="en-IE" sz="38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What is Ruby on Rails?</a:t>
            </a:r>
            <a:endParaRPr lang="en-IE" sz="38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360B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D336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What is Ruby?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IE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r>
              <a:rPr lang="en-I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The programming language</a:t>
            </a:r>
          </a:p>
          <a:p>
            <a:endParaRPr lang="en-IE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IE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IE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IE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9" name="Picture 8" descr="rub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94996" y="3501008"/>
            <a:ext cx="6154009" cy="21720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D336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 Plan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IE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r>
              <a:rPr lang="en-I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What are Web Applications?</a:t>
            </a:r>
          </a:p>
          <a:p>
            <a:r>
              <a:rPr lang="en-I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What are Programming Languages?</a:t>
            </a:r>
          </a:p>
          <a:p>
            <a:r>
              <a:rPr lang="en-I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What is Ruby on Rails?</a:t>
            </a:r>
          </a:p>
          <a:p>
            <a:r>
              <a:rPr lang="en-I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Getting Started with Ruby on Rails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360B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D336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What is Rails?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IE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r>
              <a:rPr lang="en-I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The underlying framework</a:t>
            </a:r>
          </a:p>
          <a:p>
            <a:r>
              <a:rPr lang="en-I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Used for web programming</a:t>
            </a:r>
          </a:p>
        </p:txBody>
      </p:sp>
      <p:pic>
        <p:nvPicPr>
          <p:cNvPr id="5" name="Picture 4" descr="r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73000" y="4293096"/>
            <a:ext cx="1198000" cy="1556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360B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D336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What is Ruby on Rails?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IE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r>
              <a:rPr lang="en-I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Open-source</a:t>
            </a:r>
          </a:p>
          <a:p>
            <a:r>
              <a:rPr lang="en-I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 web application framework</a:t>
            </a:r>
          </a:p>
          <a:p>
            <a:r>
              <a:rPr lang="en-I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Lets you write beautiful code</a:t>
            </a:r>
          </a:p>
          <a:p>
            <a:r>
              <a:rPr lang="en-I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Optimised for </a:t>
            </a:r>
          </a:p>
          <a:p>
            <a:pPr>
              <a:buNone/>
            </a:pPr>
            <a:r>
              <a:rPr lang="en-I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	programmer happiness </a:t>
            </a:r>
            <a:r>
              <a:rPr lang="en-IE" dirty="0" smtClean="0">
                <a:latin typeface="Open Sans" pitchFamily="34" charset="0"/>
                <a:ea typeface="Open Sans" pitchFamily="34" charset="0"/>
                <a:cs typeface="Open Sans" pitchFamily="34" charset="0"/>
                <a:sym typeface="Wingdings" pitchFamily="2" charset="2"/>
              </a:rPr>
              <a:t></a:t>
            </a:r>
            <a:endParaRPr lang="en-IE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IE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IE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5" name="Picture 4" descr="happygee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12768" y="3486875"/>
            <a:ext cx="2051720" cy="33265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0" y="4653136"/>
            <a:ext cx="9144000" cy="1076672"/>
          </a:xfrm>
          <a:solidFill>
            <a:srgbClr val="333333"/>
          </a:solidFill>
        </p:spPr>
        <p:txBody>
          <a:bodyPr anchor="ctr">
            <a:normAutofit/>
          </a:bodyPr>
          <a:lstStyle/>
          <a:p>
            <a:r>
              <a:rPr lang="en-IE" sz="38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Let’s Code</a:t>
            </a:r>
            <a:endParaRPr lang="en-IE" sz="38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360B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D336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Tools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IE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r>
              <a:rPr lang="en-IE" dirty="0" smtClean="0"/>
              <a:t>Text Editor</a:t>
            </a:r>
            <a:r>
              <a:rPr lang="en-IE" sz="2400" dirty="0" smtClean="0"/>
              <a:t> (Sublime Text, Komodo Edit, Vim, </a:t>
            </a:r>
            <a:r>
              <a:rPr lang="en-IE" sz="2400" dirty="0" err="1" smtClean="0"/>
              <a:t>Emacs</a:t>
            </a:r>
            <a:r>
              <a:rPr lang="en-IE" sz="2400" dirty="0" smtClean="0"/>
              <a:t>, </a:t>
            </a:r>
            <a:r>
              <a:rPr lang="en-IE" sz="2400" dirty="0" err="1" smtClean="0"/>
              <a:t>Gedit</a:t>
            </a:r>
            <a:r>
              <a:rPr lang="en-IE" sz="2400" dirty="0" smtClean="0"/>
              <a:t>…)</a:t>
            </a:r>
          </a:p>
          <a:p>
            <a:endParaRPr lang="en-IE" sz="2400" dirty="0" smtClean="0"/>
          </a:p>
          <a:p>
            <a:r>
              <a:rPr lang="en-I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Terminal / Command </a:t>
            </a:r>
            <a:r>
              <a:rPr lang="en-I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Prompt</a:t>
            </a:r>
          </a:p>
          <a:p>
            <a:endParaRPr lang="en-IE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r>
              <a:rPr lang="en-I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Web browser </a:t>
            </a:r>
            <a:r>
              <a:rPr lang="en-IE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(Firefox, Safari, Chrome…)</a:t>
            </a:r>
          </a:p>
          <a:p>
            <a:endParaRPr lang="en-IE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360B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D336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Getting Started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IE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r>
              <a:rPr lang="en-IE" dirty="0" smtClean="0"/>
              <a:t>Start off at</a:t>
            </a:r>
            <a:r>
              <a:rPr lang="en-IE" dirty="0" smtClean="0"/>
              <a:t>:</a:t>
            </a:r>
          </a:p>
          <a:p>
            <a:pPr>
              <a:buNone/>
            </a:pPr>
            <a:r>
              <a:rPr lang="en-IE" dirty="0" smtClean="0"/>
              <a:t>	 </a:t>
            </a:r>
            <a:r>
              <a:rPr lang="en-IE" dirty="0" smtClean="0">
                <a:hlinkClick r:id="rId3"/>
              </a:rPr>
              <a:t>http://guides.railsgirls.com/install</a:t>
            </a:r>
            <a:r>
              <a:rPr lang="en-IE" dirty="0" smtClean="0">
                <a:hlinkClick r:id="rId3"/>
              </a:rPr>
              <a:t>/</a:t>
            </a:r>
            <a:endParaRPr lang="en-IE" dirty="0" smtClean="0"/>
          </a:p>
          <a:p>
            <a:pPr>
              <a:buNone/>
            </a:pPr>
            <a:endParaRPr lang="en-IE" dirty="0" smtClean="0"/>
          </a:p>
          <a:p>
            <a:r>
              <a:rPr lang="en-IE" dirty="0" smtClean="0"/>
              <a:t>To </a:t>
            </a:r>
            <a:r>
              <a:rPr lang="en-IE" dirty="0" smtClean="0"/>
              <a:t>view the app:</a:t>
            </a:r>
          </a:p>
          <a:p>
            <a:pPr>
              <a:buNone/>
            </a:pPr>
            <a:r>
              <a:rPr lang="en-IE" dirty="0" smtClean="0"/>
              <a:t>	 </a:t>
            </a:r>
            <a:r>
              <a:rPr lang="en-IE" dirty="0" smtClean="0">
                <a:hlinkClick r:id="rId4"/>
              </a:rPr>
              <a:t>http://localhost:3000</a:t>
            </a:r>
            <a:endParaRPr lang="en-IE" dirty="0" smtClean="0"/>
          </a:p>
          <a:p>
            <a:endParaRPr lang="en-IE" dirty="0" smtClean="0"/>
          </a:p>
          <a:p>
            <a:endParaRPr lang="en-IE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IE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5000" b="1" dirty="0" smtClean="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tryruby.org</a:t>
            </a:r>
            <a:endParaRPr lang="en-IE" sz="5000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360B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D336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Other Resources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endParaRPr lang="en-IE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r>
              <a:rPr lang="en-I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Rails for Zombies:</a:t>
            </a:r>
          </a:p>
          <a:p>
            <a:pPr>
              <a:buNone/>
            </a:pPr>
            <a:r>
              <a:rPr lang="en-I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	</a:t>
            </a:r>
            <a:r>
              <a:rPr lang="en-IE" dirty="0" smtClean="0">
                <a:latin typeface="Open Sans" pitchFamily="34" charset="0"/>
                <a:ea typeface="Open Sans" pitchFamily="34" charset="0"/>
                <a:cs typeface="Open Sans" pitchFamily="34" charset="0"/>
                <a:hlinkClick r:id="rId3"/>
              </a:rPr>
              <a:t>http://railsforzombies.org</a:t>
            </a:r>
            <a:endParaRPr lang="en-IE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r>
              <a:rPr lang="en-I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Rails Guides:</a:t>
            </a:r>
          </a:p>
          <a:p>
            <a:pPr>
              <a:buNone/>
            </a:pPr>
            <a:r>
              <a:rPr lang="en-I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	</a:t>
            </a:r>
            <a:r>
              <a:rPr lang="en-IE" dirty="0" smtClean="0">
                <a:hlinkClick r:id="rId4"/>
              </a:rPr>
              <a:t>http://guides.rubyonrails.org/</a:t>
            </a:r>
            <a:endParaRPr lang="en-IE" dirty="0" smtClean="0"/>
          </a:p>
          <a:p>
            <a:r>
              <a:rPr lang="en-I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Code Quizzes:</a:t>
            </a:r>
          </a:p>
          <a:p>
            <a:pPr>
              <a:buNone/>
            </a:pPr>
            <a:r>
              <a:rPr lang="en-I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	</a:t>
            </a:r>
            <a:r>
              <a:rPr lang="en-IE" dirty="0" smtClean="0">
                <a:hlinkClick r:id="rId5"/>
              </a:rPr>
              <a:t>http://www.codequizzes.com/</a:t>
            </a:r>
            <a:endParaRPr lang="en-IE" dirty="0" smtClean="0"/>
          </a:p>
          <a:p>
            <a:r>
              <a:rPr lang="en-I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Rails </a:t>
            </a:r>
            <a:r>
              <a:rPr lang="en-IE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Screencasts</a:t>
            </a:r>
            <a:r>
              <a:rPr lang="en-I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:</a:t>
            </a:r>
          </a:p>
          <a:p>
            <a:pPr>
              <a:buNone/>
            </a:pPr>
            <a:r>
              <a:rPr lang="en-I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	</a:t>
            </a:r>
            <a:r>
              <a:rPr lang="en-IE" dirty="0" smtClean="0">
                <a:hlinkClick r:id="rId6"/>
              </a:rPr>
              <a:t>http://railscasts.com/</a:t>
            </a:r>
            <a:endParaRPr lang="en-IE" dirty="0" smtClean="0"/>
          </a:p>
          <a:p>
            <a:r>
              <a:rPr lang="en-IE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Codecademy</a:t>
            </a:r>
            <a:r>
              <a:rPr lang="en-I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: </a:t>
            </a:r>
            <a:r>
              <a:rPr lang="en-IE" dirty="0" smtClean="0">
                <a:hlinkClick r:id="rId7"/>
              </a:rPr>
              <a:t>http://www.codecademy.com/tracks/ruby</a:t>
            </a:r>
            <a:endParaRPr lang="en-IE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IE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360B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797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0"/>
            <a:ext cx="9144000" cy="51571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IE" sz="40000" b="1" dirty="0" smtClean="0">
                <a:solidFill>
                  <a:srgbClr val="D3360B"/>
                </a:solidFill>
              </a:rPr>
              <a:t>?</a:t>
            </a:r>
            <a:endParaRPr lang="en-IE" sz="40000" b="1" dirty="0">
              <a:solidFill>
                <a:srgbClr val="D3360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61248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5000" b="1" dirty="0" smtClean="0">
                <a:solidFill>
                  <a:srgbClr val="D3360B"/>
                </a:solidFill>
              </a:rPr>
              <a:t>Questions?</a:t>
            </a:r>
            <a:endParaRPr lang="en-IE" sz="5000" b="1" dirty="0">
              <a:solidFill>
                <a:srgbClr val="D3360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7905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E" b="1" dirty="0" smtClean="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Thank You…</a:t>
            </a:r>
            <a:r>
              <a:rPr lang="en-IE" b="1" i="1" dirty="0" smtClean="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IE" b="1" i="1" dirty="0" smtClean="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IE" b="1" i="1" dirty="0" smtClean="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IE" b="1" i="1" dirty="0" smtClean="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IE" b="1" i="1" dirty="0" smtClean="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Happy Coding!</a:t>
            </a:r>
            <a:endParaRPr lang="en-IE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7" name="Picture 6" descr="gir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128124"/>
            <a:ext cx="2067214" cy="2076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5"/>
          <p:cNvSpPr txBox="1">
            <a:spLocks/>
          </p:cNvSpPr>
          <p:nvPr/>
        </p:nvSpPr>
        <p:spPr>
          <a:xfrm>
            <a:off x="0" y="4653136"/>
            <a:ext cx="9144000" cy="1076672"/>
          </a:xfrm>
          <a:prstGeom prst="rect">
            <a:avLst/>
          </a:prstGeom>
          <a:solidFill>
            <a:srgbClr val="333333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IE" sz="3800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What are Web Applications?</a:t>
            </a:r>
            <a:endParaRPr kumimoji="0" lang="en-IE" sz="3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D336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Web Applications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3"/>
          </a:xfrm>
        </p:spPr>
        <p:txBody>
          <a:bodyPr>
            <a:normAutofit/>
          </a:bodyPr>
          <a:lstStyle/>
          <a:p>
            <a:endParaRPr lang="en-IE" dirty="0" smtClean="0">
              <a:solidFill>
                <a:srgbClr val="333333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r>
              <a:rPr lang="en-IE" dirty="0" smtClean="0">
                <a:solidFill>
                  <a:srgbClr val="33333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Receive a request from a user</a:t>
            </a:r>
          </a:p>
          <a:p>
            <a:r>
              <a:rPr lang="en-IE" dirty="0" smtClean="0">
                <a:solidFill>
                  <a:srgbClr val="33333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Do something</a:t>
            </a:r>
          </a:p>
          <a:p>
            <a:r>
              <a:rPr lang="en-IE" dirty="0" smtClean="0">
                <a:solidFill>
                  <a:srgbClr val="33333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Return a result back to the user</a:t>
            </a:r>
          </a:p>
          <a:p>
            <a:pPr lvl="1"/>
            <a:endParaRPr lang="en-IE" dirty="0"/>
          </a:p>
        </p:txBody>
      </p:sp>
      <p:grpSp>
        <p:nvGrpSpPr>
          <p:cNvPr id="59" name="Group 58"/>
          <p:cNvGrpSpPr/>
          <p:nvPr/>
        </p:nvGrpSpPr>
        <p:grpSpPr>
          <a:xfrm>
            <a:off x="1259632" y="4365104"/>
            <a:ext cx="6552728" cy="2304256"/>
            <a:chOff x="1259632" y="4365104"/>
            <a:chExt cx="6552728" cy="2304256"/>
          </a:xfrm>
        </p:grpSpPr>
        <p:sp>
          <p:nvSpPr>
            <p:cNvPr id="7" name="TextBox 6"/>
            <p:cNvSpPr txBox="1"/>
            <p:nvPr/>
          </p:nvSpPr>
          <p:spPr>
            <a:xfrm>
              <a:off x="3275856" y="602128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259632" y="5157192"/>
              <a:ext cx="1944216" cy="6480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D3360B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b="1" dirty="0" smtClean="0">
                  <a:solidFill>
                    <a:srgbClr val="333333"/>
                  </a:solidFill>
                </a:rPr>
                <a:t>Client</a:t>
              </a:r>
            </a:p>
            <a:p>
              <a:pPr algn="ctr"/>
              <a:r>
                <a:rPr lang="en-IE" b="1" dirty="0" smtClean="0">
                  <a:solidFill>
                    <a:srgbClr val="333333"/>
                  </a:solidFill>
                </a:rPr>
                <a:t>(browser)</a:t>
              </a:r>
              <a:endParaRPr lang="en-IE" b="1" dirty="0">
                <a:solidFill>
                  <a:srgbClr val="333333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868144" y="5157192"/>
              <a:ext cx="1944216" cy="6480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D3360B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b="1" dirty="0" smtClean="0">
                  <a:solidFill>
                    <a:srgbClr val="333333"/>
                  </a:solidFill>
                </a:rPr>
                <a:t>Web Application</a:t>
              </a:r>
              <a:endParaRPr lang="en-IE" b="1" dirty="0">
                <a:solidFill>
                  <a:srgbClr val="333333"/>
                </a:solidFill>
              </a:endParaRPr>
            </a:p>
          </p:txBody>
        </p:sp>
        <p:cxnSp>
          <p:nvCxnSpPr>
            <p:cNvPr id="37" name="Curved Connector 36"/>
            <p:cNvCxnSpPr>
              <a:stCxn id="17" idx="0"/>
              <a:endCxn id="19" idx="0"/>
            </p:cNvCxnSpPr>
            <p:nvPr/>
          </p:nvCxnSpPr>
          <p:spPr>
            <a:xfrm rot="5400000" flipH="1" flipV="1">
              <a:off x="4535996" y="2852936"/>
              <a:ext cx="12700" cy="4608512"/>
            </a:xfrm>
            <a:prstGeom prst="curvedConnector3">
              <a:avLst>
                <a:gd name="adj1" fmla="val 3323072"/>
              </a:avLst>
            </a:prstGeom>
            <a:ln>
              <a:solidFill>
                <a:srgbClr val="333333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>
              <a:stCxn id="19" idx="2"/>
              <a:endCxn id="17" idx="2"/>
            </p:cNvCxnSpPr>
            <p:nvPr/>
          </p:nvCxnSpPr>
          <p:spPr>
            <a:xfrm rot="5400000">
              <a:off x="4535996" y="3501008"/>
              <a:ext cx="12700" cy="4608512"/>
            </a:xfrm>
            <a:prstGeom prst="curvedConnector3">
              <a:avLst>
                <a:gd name="adj1" fmla="val 4153844"/>
              </a:avLst>
            </a:prstGeom>
            <a:ln>
              <a:solidFill>
                <a:srgbClr val="333333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009987" y="4365104"/>
              <a:ext cx="1124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b="1" dirty="0" smtClean="0">
                  <a:solidFill>
                    <a:srgbClr val="333333"/>
                  </a:solidFill>
                </a:rPr>
                <a:t>Request</a:t>
              </a:r>
              <a:endParaRPr lang="en-IE" b="1" dirty="0">
                <a:solidFill>
                  <a:srgbClr val="333333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31440" y="6300028"/>
              <a:ext cx="1281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b="1" dirty="0" smtClean="0">
                  <a:solidFill>
                    <a:srgbClr val="333333"/>
                  </a:solidFill>
                </a:rPr>
                <a:t>Response</a:t>
              </a:r>
              <a:endParaRPr lang="en-IE" b="1" dirty="0">
                <a:solidFill>
                  <a:srgbClr val="333333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95936" y="5291916"/>
              <a:ext cx="1314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b="1" dirty="0" smtClean="0">
                  <a:solidFill>
                    <a:srgbClr val="333333"/>
                  </a:solidFill>
                </a:rPr>
                <a:t>INTERNET</a:t>
              </a:r>
              <a:endParaRPr lang="en-IE" b="1" dirty="0">
                <a:solidFill>
                  <a:srgbClr val="333333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D336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Static Websites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IE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r>
              <a:rPr lang="en-I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Fixed Content</a:t>
            </a:r>
          </a:p>
          <a:p>
            <a:r>
              <a:rPr lang="en-I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Same info to all users</a:t>
            </a:r>
          </a:p>
          <a:p>
            <a:r>
              <a:rPr lang="en-I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Needs to be updated manually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7501" r="41705" b="1473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D336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Dynamic Websites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Content is not fixed</a:t>
            </a:r>
          </a:p>
          <a:p>
            <a:r>
              <a:rPr lang="en-IE" dirty="0" smtClean="0"/>
              <a:t>Customised experience for the user</a:t>
            </a:r>
          </a:p>
          <a:p>
            <a:r>
              <a:rPr lang="en-IE" dirty="0" smtClean="0"/>
              <a:t>Frequently updated</a:t>
            </a:r>
            <a:endParaRPr lang="en-IE" dirty="0"/>
          </a:p>
        </p:txBody>
      </p:sp>
      <p:pic>
        <p:nvPicPr>
          <p:cNvPr id="5" name="Picture 4" descr="faceboo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824" y="5589240"/>
            <a:ext cx="864096" cy="864096"/>
          </a:xfrm>
          <a:prstGeom prst="rect">
            <a:avLst/>
          </a:prstGeom>
        </p:spPr>
      </p:pic>
      <p:pic>
        <p:nvPicPr>
          <p:cNvPr id="6" name="Picture 5" descr="gmai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20272" y="4365104"/>
            <a:ext cx="1440160" cy="634863"/>
          </a:xfrm>
          <a:prstGeom prst="rect">
            <a:avLst/>
          </a:prstGeom>
        </p:spPr>
      </p:pic>
      <p:pic>
        <p:nvPicPr>
          <p:cNvPr id="7" name="Picture 6" descr="logo-bing-map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32040" y="4509120"/>
            <a:ext cx="1368152" cy="712579"/>
          </a:xfrm>
          <a:prstGeom prst="rect">
            <a:avLst/>
          </a:prstGeom>
        </p:spPr>
      </p:pic>
      <p:pic>
        <p:nvPicPr>
          <p:cNvPr id="8" name="Picture 7" descr="twitter-logo-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3568" y="4725144"/>
            <a:ext cx="720080" cy="705091"/>
          </a:xfrm>
          <a:prstGeom prst="rect">
            <a:avLst/>
          </a:prstGeom>
        </p:spPr>
      </p:pic>
      <p:pic>
        <p:nvPicPr>
          <p:cNvPr id="3074" name="Picture 2" descr="E:\Stef\IT\Rails4Girls\Stef-Presentation\calendar.jpe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1560" y="5877272"/>
            <a:ext cx="2016224" cy="584005"/>
          </a:xfrm>
          <a:prstGeom prst="rect">
            <a:avLst/>
          </a:prstGeom>
          <a:noFill/>
        </p:spPr>
      </p:pic>
      <p:pic>
        <p:nvPicPr>
          <p:cNvPr id="3075" name="Picture 3" descr="E:\Stef\IT\Rails4Girls\Stef-Presentation\dropbox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28184" y="5445224"/>
            <a:ext cx="2016224" cy="554462"/>
          </a:xfrm>
          <a:prstGeom prst="rect">
            <a:avLst/>
          </a:prstGeom>
          <a:noFill/>
        </p:spPr>
      </p:pic>
      <p:pic>
        <p:nvPicPr>
          <p:cNvPr id="11" name="Picture 10" descr="skydriv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39752" y="4537745"/>
            <a:ext cx="1825652" cy="475431"/>
          </a:xfrm>
          <a:prstGeom prst="rect">
            <a:avLst/>
          </a:prstGeom>
        </p:spPr>
      </p:pic>
      <p:pic>
        <p:nvPicPr>
          <p:cNvPr id="12" name="Picture 11" descr="youtube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99992" y="5733256"/>
            <a:ext cx="1368152" cy="9684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0" y="4653136"/>
            <a:ext cx="9144000" cy="1076672"/>
          </a:xfrm>
          <a:solidFill>
            <a:srgbClr val="333333"/>
          </a:solidFill>
        </p:spPr>
        <p:txBody>
          <a:bodyPr anchor="ctr">
            <a:normAutofit/>
          </a:bodyPr>
          <a:lstStyle/>
          <a:p>
            <a:r>
              <a:rPr lang="en-IE" sz="38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What are Programming Languages?</a:t>
            </a:r>
            <a:endParaRPr lang="en-IE" sz="38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5000" b="1" dirty="0" smtClean="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Let’s cook…</a:t>
            </a:r>
            <a:endParaRPr lang="en-IE" sz="5000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ilsGirls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33333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33"/>
      </a:hlink>
      <a:folHlink>
        <a:srgbClr val="800080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RailsGirls</Template>
  <TotalTime>581</TotalTime>
  <Words>484</Words>
  <Application>Microsoft Office PowerPoint</Application>
  <PresentationFormat>On-screen Show (4:3)</PresentationFormat>
  <Paragraphs>177</Paragraphs>
  <Slides>28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RailsGirls</vt:lpstr>
      <vt:lpstr>Hello Programming</vt:lpstr>
      <vt:lpstr>The Plan</vt:lpstr>
      <vt:lpstr>Slide 3</vt:lpstr>
      <vt:lpstr>Web Applications</vt:lpstr>
      <vt:lpstr>Static Websites</vt:lpstr>
      <vt:lpstr>Slide 6</vt:lpstr>
      <vt:lpstr>Dynamic Websites</vt:lpstr>
      <vt:lpstr>What are Programming Languages?</vt:lpstr>
      <vt:lpstr>Let’s cook…</vt:lpstr>
      <vt:lpstr>Cooking vs Web Apps</vt:lpstr>
      <vt:lpstr>Specification (The Recipe)</vt:lpstr>
      <vt:lpstr>Framework (The Cooking Set)</vt:lpstr>
      <vt:lpstr>Framework (The Cooking Set)</vt:lpstr>
      <vt:lpstr>Library (The Cooking Utensils)</vt:lpstr>
      <vt:lpstr>Library (The Cooking Utensils)</vt:lpstr>
      <vt:lpstr>Programming Language  (The Raw Ingredients)</vt:lpstr>
      <vt:lpstr>Programming Language  (The Raw Ingredients)</vt:lpstr>
      <vt:lpstr>What is Ruby on Rails?</vt:lpstr>
      <vt:lpstr>What is Ruby?</vt:lpstr>
      <vt:lpstr>What is Rails?</vt:lpstr>
      <vt:lpstr>What is Ruby on Rails?</vt:lpstr>
      <vt:lpstr>Let’s Code</vt:lpstr>
      <vt:lpstr>Tools</vt:lpstr>
      <vt:lpstr>Getting Started</vt:lpstr>
      <vt:lpstr>tryruby.org</vt:lpstr>
      <vt:lpstr>Other Resources</vt:lpstr>
      <vt:lpstr>Slide 27</vt:lpstr>
      <vt:lpstr>Thank You…  Happy Coding!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teffie</dc:creator>
  <cp:lastModifiedBy>teffie</cp:lastModifiedBy>
  <cp:revision>176</cp:revision>
  <dcterms:created xsi:type="dcterms:W3CDTF">2013-05-15T20:21:20Z</dcterms:created>
  <dcterms:modified xsi:type="dcterms:W3CDTF">2014-06-19T23:59:12Z</dcterms:modified>
</cp:coreProperties>
</file>