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2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0" x="0"/>
            <a:ext cy="5176499" cx="9144000"/>
          </a:xfrm>
          <a:prstGeom prst="rect">
            <a:avLst/>
          </a:prstGeom>
          <a:gradFill>
            <a:gsLst>
              <a:gs pos="0">
                <a:srgbClr val="003171"/>
              </a:gs>
              <a:gs pos="100000">
                <a:srgbClr val="549FFF"/>
              </a:gs>
            </a:gsLst>
            <a:lin ang="792000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" name="Shape 9"/>
          <p:cNvSpPr/>
          <p:nvPr/>
        </p:nvSpPr>
        <p:spPr>
          <a:xfrm flipH="1">
            <a:off y="12039" x="-3832"/>
            <a:ext cy="5165065" cx="10925833"/>
          </a:xfrm>
          <a:custGeom>
            <a:pathLst>
              <a:path w="24279631" extrusionOk="0" h="6863875">
                <a:moveTo>
                  <a:pt y="0" x="9291599"/>
                </a:moveTo>
                <a:lnTo>
                  <a:pt y="5875" x="24279631"/>
                </a:lnTo>
                <a:lnTo>
                  <a:pt y="6863875" x="24250422"/>
                </a:lnTo>
                <a:lnTo>
                  <a:pt y="6858000" x="8740466"/>
                </a:lnTo>
                <a:cubicBezTo>
                  <a:pt y="3062308" x="0"/>
                  <a:pt y="312298" x="7449035"/>
                  <a:pt y="0" x="9291599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40784"/>
                </a:srgbClr>
              </a:gs>
              <a:gs pos="41000">
                <a:srgbClr val="003171">
                  <a:alpha val="94901"/>
                </a:srgbClr>
              </a:gs>
              <a:gs pos="100000">
                <a:srgbClr val="003171">
                  <a:alpha val="94901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 flipH="1">
            <a:off y="660" x="14659"/>
            <a:ext cy="5165065" cx="10500940"/>
          </a:xfrm>
          <a:custGeom>
            <a:pathLst>
              <a:path w="24279631" extrusionOk="0" h="6863875">
                <a:moveTo>
                  <a:pt y="0" x="9291599"/>
                </a:moveTo>
                <a:lnTo>
                  <a:pt y="5875" x="24279631"/>
                </a:lnTo>
                <a:lnTo>
                  <a:pt y="6863875" x="24250422"/>
                </a:lnTo>
                <a:lnTo>
                  <a:pt y="6858000" x="8740466"/>
                </a:lnTo>
                <a:cubicBezTo>
                  <a:pt y="3062308" x="0"/>
                  <a:pt y="312298" x="7449035"/>
                  <a:pt y="0" x="9291599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y="-661" x="-846666"/>
            <a:ext cy="5176308" cx="2167466"/>
          </a:xfrm>
          <a:custGeom>
            <a:pathLst>
              <a:path w="2167467" extrusionOk="0" h="6180667">
                <a:moveTo>
                  <a:pt y="0" x="939800"/>
                </a:moveTo>
                <a:lnTo>
                  <a:pt y="5881" x="1905000"/>
                </a:lnTo>
                <a:cubicBezTo>
                  <a:pt y="1035992" x="2167467"/>
                  <a:pt y="1848556" x="0"/>
                  <a:pt y="6180667" x="1896533"/>
                </a:cubicBezTo>
                <a:lnTo>
                  <a:pt y="6180667" x="939800"/>
                </a:lnTo>
                <a:lnTo>
                  <a:pt y="0" x="93980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 rot="10800000" flipH="1">
            <a:off y="131" x="-524933"/>
            <a:ext cy="5176308" cx="1403434"/>
          </a:xfrm>
          <a:custGeom>
            <a:pathLst>
              <a:path w="2167467" extrusionOk="0" h="6180667">
                <a:moveTo>
                  <a:pt y="0" x="939800"/>
                </a:moveTo>
                <a:lnTo>
                  <a:pt y="5881" x="1905000"/>
                </a:lnTo>
                <a:cubicBezTo>
                  <a:pt y="1035992" x="2167467"/>
                  <a:pt y="1848556" x="0"/>
                  <a:pt y="6180667" x="1896533"/>
                </a:cubicBezTo>
                <a:lnTo>
                  <a:pt y="6180667" x="939800"/>
                </a:lnTo>
                <a:lnTo>
                  <a:pt y="0" x="93980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 txBox="1"/>
          <p:nvPr>
            <p:ph type="ctrTitle"/>
          </p:nvPr>
        </p:nvSpPr>
        <p:spPr>
          <a:xfrm>
            <a:off y="1242060" x="1082040"/>
            <a:ext cy="1102500" cx="70509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y="2423159" x="1082040"/>
            <a:ext cy="694199" cx="70358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" name="Shape 16"/>
          <p:cNvSpPr/>
          <p:nvPr/>
        </p:nvSpPr>
        <p:spPr>
          <a:xfrm rot="10800000" flipH="1">
            <a:off y="-16424" x="-348182"/>
            <a:ext cy="5159924" cx="1723519"/>
          </a:xfrm>
          <a:custGeom>
            <a:pathLst>
              <a:path w="4476675" extrusionOk="0" h="6879900">
                <a:moveTo>
                  <a:pt y="16025" x="4476676"/>
                </a:moveTo>
                <a:lnTo>
                  <a:pt y="0" x="879695"/>
                </a:lnTo>
                <a:cubicBezTo>
                  <a:pt y="2293300" x="886211"/>
                  <a:pt y="4586600" x="892726"/>
                  <a:pt y="6879900" x="899242"/>
                </a:cubicBezTo>
                <a:lnTo>
                  <a:pt y="6861462" x="3909760"/>
                </a:lnTo>
                <a:cubicBezTo>
                  <a:pt y="3547544" x="0"/>
                  <a:pt y="1824359" x="1695771"/>
                  <a:pt y="16025" x="447667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y="1244242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/>
          <p:nvPr/>
        </p:nvSpPr>
        <p:spPr>
          <a:xfrm rot="10800000" flipH="1">
            <a:off y="774" x="-1118653"/>
            <a:ext cy="5142725" cx="3100650"/>
          </a:xfrm>
          <a:custGeom>
            <a:pathLst>
              <a:path w="8053639" extrusionOk="0" h="6879900">
                <a:moveTo>
                  <a:pt y="16025" x="4696126"/>
                </a:moveTo>
                <a:lnTo>
                  <a:pt y="0" x="2920537"/>
                </a:lnTo>
                <a:cubicBezTo>
                  <a:pt y="2293300" x="2927053"/>
                  <a:pt y="4586600" x="2933568"/>
                  <a:pt y="6879900" x="2940084"/>
                </a:cubicBezTo>
                <a:lnTo>
                  <a:pt y="6861462" x="4085318"/>
                </a:lnTo>
                <a:cubicBezTo>
                  <a:pt y="4651267" x="8053639"/>
                  <a:pt y="3113439" x="0"/>
                  <a:pt y="16025" x="469612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 rot="10800000">
            <a:off y="-9550" x="8088846"/>
            <a:ext cy="5153050" cx="1100667"/>
          </a:xfrm>
          <a:custGeom>
            <a:pathLst>
              <a:path w="1100668" extrusionOk="0" h="6916846">
                <a:moveTo>
                  <a:pt y="11711" x="0"/>
                </a:moveTo>
                <a:lnTo>
                  <a:pt y="0" x="956734"/>
                </a:lnTo>
                <a:cubicBezTo>
                  <a:pt y="3419922" x="33869"/>
                  <a:pt y="4504457" x="220135"/>
                  <a:pt y="6916846" x="1100668"/>
                </a:cubicBezTo>
                <a:lnTo>
                  <a:pt y="6916846" x="0"/>
                </a:lnTo>
                <a:lnTo>
                  <a:pt y="11711" x="0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" name="Shape 22"/>
          <p:cNvSpPr/>
          <p:nvPr/>
        </p:nvSpPr>
        <p:spPr>
          <a:xfrm rot="10800000" flipH="1">
            <a:off y="-16424" x="-348182"/>
            <a:ext cy="5159924" cx="1723519"/>
          </a:xfrm>
          <a:custGeom>
            <a:pathLst>
              <a:path w="4476675" extrusionOk="0" h="6879900">
                <a:moveTo>
                  <a:pt y="16025" x="4476676"/>
                </a:moveTo>
                <a:lnTo>
                  <a:pt y="0" x="879695"/>
                </a:lnTo>
                <a:cubicBezTo>
                  <a:pt y="2293300" x="886211"/>
                  <a:pt y="4586600" x="892726"/>
                  <a:pt y="6879900" x="899242"/>
                </a:cubicBezTo>
                <a:lnTo>
                  <a:pt y="6861462" x="3909760"/>
                </a:lnTo>
                <a:cubicBezTo>
                  <a:pt y="3547544" x="0"/>
                  <a:pt y="1824359" x="1695771"/>
                  <a:pt y="16025" x="447667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/>
          <p:nvPr/>
        </p:nvSpPr>
        <p:spPr>
          <a:xfrm rot="10800000" flipH="1">
            <a:off y="774" x="-1118653"/>
            <a:ext cy="5142725" cx="3100650"/>
          </a:xfrm>
          <a:custGeom>
            <a:pathLst>
              <a:path w="8053639" extrusionOk="0" h="6879900">
                <a:moveTo>
                  <a:pt y="16025" x="4696126"/>
                </a:moveTo>
                <a:lnTo>
                  <a:pt y="0" x="2920537"/>
                </a:lnTo>
                <a:cubicBezTo>
                  <a:pt y="2293300" x="2927053"/>
                  <a:pt y="4586600" x="2933568"/>
                  <a:pt y="6879900" x="2940084"/>
                </a:cubicBezTo>
                <a:lnTo>
                  <a:pt y="6861462" x="4085318"/>
                </a:lnTo>
                <a:cubicBezTo>
                  <a:pt y="4651267" x="8053639"/>
                  <a:pt y="3113439" x="0"/>
                  <a:pt y="16025" x="469612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/>
          <p:nvPr/>
        </p:nvSpPr>
        <p:spPr>
          <a:xfrm rot="10800000">
            <a:off y="-9550" x="8088846"/>
            <a:ext cy="5153050" cx="1100667"/>
          </a:xfrm>
          <a:custGeom>
            <a:pathLst>
              <a:path w="1100668" extrusionOk="0" h="6916846">
                <a:moveTo>
                  <a:pt y="11711" x="0"/>
                </a:moveTo>
                <a:lnTo>
                  <a:pt y="0" x="956734"/>
                </a:lnTo>
                <a:cubicBezTo>
                  <a:pt y="3419922" x="33869"/>
                  <a:pt y="4504457" x="220135"/>
                  <a:pt y="6916846" x="1100668"/>
                </a:cubicBezTo>
                <a:lnTo>
                  <a:pt y="6916846" x="0"/>
                </a:lnTo>
                <a:lnTo>
                  <a:pt y="11711" x="0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y="1244242" x="457200"/>
            <a:ext cy="3630300" cx="40385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y="1244242" x="4648200"/>
            <a:ext cy="3630300" cx="40385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/>
          <p:nvPr/>
        </p:nvSpPr>
        <p:spPr>
          <a:xfrm rot="10800000" flipH="1">
            <a:off y="-16424" x="-348182"/>
            <a:ext cy="5159924" cx="1723519"/>
          </a:xfrm>
          <a:custGeom>
            <a:pathLst>
              <a:path w="4476675" extrusionOk="0" h="6879900">
                <a:moveTo>
                  <a:pt y="16025" x="4476676"/>
                </a:moveTo>
                <a:lnTo>
                  <a:pt y="0" x="879695"/>
                </a:lnTo>
                <a:cubicBezTo>
                  <a:pt y="2293300" x="886211"/>
                  <a:pt y="4586600" x="892726"/>
                  <a:pt y="6879900" x="899242"/>
                </a:cubicBezTo>
                <a:lnTo>
                  <a:pt y="6861462" x="3909760"/>
                </a:lnTo>
                <a:cubicBezTo>
                  <a:pt y="3547544" x="0"/>
                  <a:pt y="1824359" x="1695771"/>
                  <a:pt y="16025" x="447667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/>
          <p:nvPr/>
        </p:nvSpPr>
        <p:spPr>
          <a:xfrm rot="10800000" flipH="1">
            <a:off y="774" x="-1118653"/>
            <a:ext cy="5142725" cx="3100650"/>
          </a:xfrm>
          <a:custGeom>
            <a:pathLst>
              <a:path w="8053639" extrusionOk="0" h="6879900">
                <a:moveTo>
                  <a:pt y="16025" x="4696126"/>
                </a:moveTo>
                <a:lnTo>
                  <a:pt y="0" x="2920537"/>
                </a:lnTo>
                <a:cubicBezTo>
                  <a:pt y="2293300" x="2927053"/>
                  <a:pt y="4586600" x="2933568"/>
                  <a:pt y="6879900" x="2940084"/>
                </a:cubicBezTo>
                <a:lnTo>
                  <a:pt y="6861462" x="4085318"/>
                </a:lnTo>
                <a:cubicBezTo>
                  <a:pt y="4651267" x="8053639"/>
                  <a:pt y="3113439" x="0"/>
                  <a:pt y="16025" x="469612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/>
          <p:nvPr/>
        </p:nvSpPr>
        <p:spPr>
          <a:xfrm rot="10800000">
            <a:off y="-9550" x="8088846"/>
            <a:ext cy="5153050" cx="1100667"/>
          </a:xfrm>
          <a:custGeom>
            <a:pathLst>
              <a:path w="1100668" extrusionOk="0" h="6916846">
                <a:moveTo>
                  <a:pt y="11711" x="0"/>
                </a:moveTo>
                <a:lnTo>
                  <a:pt y="0" x="956734"/>
                </a:lnTo>
                <a:cubicBezTo>
                  <a:pt y="3419922" x="33869"/>
                  <a:pt y="4504457" x="220135"/>
                  <a:pt y="6916846" x="1100668"/>
                </a:cubicBezTo>
                <a:lnTo>
                  <a:pt y="6916846" x="0"/>
                </a:lnTo>
                <a:lnTo>
                  <a:pt y="11711" x="0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34" name="Shape 34"/>
          <p:cNvGrpSpPr/>
          <p:nvPr/>
        </p:nvGrpSpPr>
        <p:grpSpPr>
          <a:xfrm>
            <a:off y="3700039" x="-6264"/>
            <a:ext cy="2325488" cx="9150267"/>
            <a:chOff y="4933386" x="-6264"/>
            <a:chExt cy="3100650" cx="9150267"/>
          </a:xfrm>
        </p:grpSpPr>
        <p:sp>
          <p:nvSpPr>
            <p:cNvPr id="35" name="Shape 35"/>
            <p:cNvSpPr/>
            <p:nvPr/>
          </p:nvSpPr>
          <p:spPr>
            <a:xfrm>
              <a:off y="5537200" x="-7"/>
              <a:ext cy="1574769" cx="9144008"/>
            </a:xfrm>
            <a:custGeom>
              <a:pathLst>
                <a:path w="9144009" extrusionOk="0" h="1257301">
                  <a:moveTo>
                    <a:pt y="266700" x="5"/>
                  </a:moveTo>
                  <a:cubicBezTo>
                    <a:pt y="1257301" x="8115305"/>
                    <a:pt y="0" x="7620009"/>
                    <a:pt y="186267" x="9144009"/>
                  </a:cubicBezTo>
                  <a:cubicBezTo>
                    <a:pt y="441678" x="9144008"/>
                    <a:pt y="818763" x="9143998"/>
                    <a:pt y="1074174" x="9143997"/>
                  </a:cubicBezTo>
                  <a:lnTo>
                    <a:pt y="1086874" x="0"/>
                  </a:lnTo>
                  <a:cubicBezTo>
                    <a:pt y="854041" x="0"/>
                    <a:pt y="499533" x="5"/>
                    <a:pt y="266700" x="5"/>
                  </a:cubicBezTo>
                  <a:close/>
                </a:path>
              </a:pathLst>
            </a:custGeom>
            <a:gradFill>
              <a:gsLst>
                <a:gs pos="0">
                  <a:srgbClr val="549FFF"/>
                </a:gs>
                <a:gs pos="100000">
                  <a:srgbClr val="003171">
                    <a:alpha val="51764"/>
                  </a:srgbClr>
                </a:gs>
              </a:gsLst>
              <a:path path="circle">
                <a:fillToRect t="50%" b="50%" r="50%" l="50%"/>
              </a:path>
              <a:tileRect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10800000" flipH="1">
              <a:off y="1908578" x="3018543"/>
              <a:ext cy="9150266" cx="3100650"/>
            </a:xfrm>
            <a:custGeom>
              <a:pathLst>
                <a:path w="8053639" extrusionOk="0" h="6879900">
                  <a:moveTo>
                    <a:pt y="16025" x="4696126"/>
                  </a:moveTo>
                  <a:lnTo>
                    <a:pt y="0" x="2920537"/>
                  </a:lnTo>
                  <a:cubicBezTo>
                    <a:pt y="2293300" x="2927053"/>
                    <a:pt y="4586600" x="2933568"/>
                    <a:pt y="6879900" x="2940084"/>
                  </a:cubicBezTo>
                  <a:lnTo>
                    <a:pt y="6861462" x="4085318"/>
                  </a:lnTo>
                  <a:cubicBezTo>
                    <a:pt y="4651267" x="8053639"/>
                    <a:pt y="3113439" x="0"/>
                    <a:pt y="16025" x="4696126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78823"/>
                  </a:srgbClr>
                </a:gs>
                <a:gs pos="41000">
                  <a:srgbClr val="003171">
                    <a:alpha val="78823"/>
                  </a:srgbClr>
                </a:gs>
                <a:gs pos="100000">
                  <a:srgbClr val="003171">
                    <a:alpha val="78823"/>
                  </a:srgbClr>
                </a:gs>
              </a:gsLst>
              <a:path path="circle">
                <a:fillToRect t="100%" r="100%"/>
              </a:path>
              <a:tileRect b="-100%" l="-100%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y="5740400" x="-7"/>
              <a:ext cy="1574769" cx="9144010"/>
            </a:xfrm>
            <a:custGeom>
              <a:pathLst>
                <a:path w="9144011" extrusionOk="0" h="1257301">
                  <a:moveTo>
                    <a:pt y="266700" x="7"/>
                  </a:moveTo>
                  <a:cubicBezTo>
                    <a:pt y="1257301" x="8115307"/>
                    <a:pt y="0" x="7620011"/>
                    <a:pt y="186267" x="9144011"/>
                  </a:cubicBezTo>
                  <a:lnTo>
                    <a:pt y="921775" x="9144011"/>
                  </a:lnTo>
                  <a:lnTo>
                    <a:pt y="931914" x="0"/>
                  </a:lnTo>
                  <a:cubicBezTo>
                    <a:pt y="699081" x="0"/>
                    <a:pt y="499533" x="7"/>
                    <a:pt y="266700" x="7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81960"/>
                  </a:srgbClr>
                </a:gs>
                <a:gs pos="100000">
                  <a:srgbClr val="003171">
                    <a:alpha val="81960"/>
                  </a:srgbClr>
                </a:gs>
              </a:gsLst>
              <a:path path="circle">
                <a:fillToRect t="50%" b="50%" r="50%" l="50%"/>
              </a:path>
              <a:tileRect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Shape 38"/>
          <p:cNvSpPr txBox="1"/>
          <p:nvPr>
            <p:ph idx="1" type="body"/>
          </p:nvPr>
        </p:nvSpPr>
        <p:spPr>
          <a:xfrm>
            <a:off y="4025503" x="1792288"/>
            <a:ext cy="603599" cx="5486399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algn="ctr">
              <a:spcBef>
                <a:spcPts val="0"/>
              </a:spcBef>
              <a:buSzPct val="100000"/>
              <a:buNone/>
              <a:defRPr sz="24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95400" x="457200"/>
            <a:ext cy="33945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560"/>
              </a:spcBef>
              <a:buClr>
                <a:schemeClr val="dk2"/>
              </a:buClr>
              <a:buSzPct val="100000"/>
              <a:buFont typeface="Trebuchet MS"/>
              <a:defRPr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s://github.com/join" Type="http://schemas.openxmlformats.org/officeDocument/2006/relationships/hyperlink" TargetMode="External" Id="rId4"/><Relationship Target="https://www.openshift.com/" Type="http://schemas.openxmlformats.org/officeDocument/2006/relationships/hyperlink" TargetMode="External" Id="rId3"/><Relationship Target="https://codenvy.com/" Type="http://schemas.openxmlformats.org/officeDocument/2006/relationships/hyperlink" TargetMode="External" Id="rId5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jpg" Type="http://schemas.openxmlformats.org/officeDocument/2006/relationships/image" Id="rId4"/><Relationship Target="../media/image00.jpg" Type="http://schemas.openxmlformats.org/officeDocument/2006/relationships/image" Id="rId3"/><Relationship Target="../media/image01.png" Type="http://schemas.openxmlformats.org/officeDocument/2006/relationships/image" Id="rId5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ctrTitle"/>
          </p:nvPr>
        </p:nvSpPr>
        <p:spPr>
          <a:xfrm>
            <a:off y="1242060" x="1082040"/>
            <a:ext cy="1102500" cx="70509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development in the cloud</a:t>
            </a:r>
          </a:p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y="2423159" x="1082040"/>
            <a:ext cy="694199" cx="7035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all the cool kids are doing it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y="1244242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600" lang="en-GB"/>
              <a:t>… as a service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rPr sz="3000" lang="en-GB"/>
              <a:t>I</a:t>
            </a:r>
            <a:r>
              <a:rPr sz="2400" lang="en-GB"/>
              <a:t>nfrastructure:  Amazon EC2, EBS, HP Cloud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rPr sz="2400" lang="en-GB"/>
              <a:t>Platform: Openshift, Heroku, Azure Websites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rPr sz="2400" lang="en-GB"/>
              <a:t>Software: Codenvy, JIRA, Github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so? what </a:t>
            </a:r>
            <a:r>
              <a:rPr lang="en-GB" i="1"/>
              <a:t>is</a:t>
            </a:r>
            <a:r>
              <a:rPr lang="en-GB"/>
              <a:t> the cloud anyhow?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/>
          <p:nvPr/>
        </p:nvSpPr>
        <p:spPr>
          <a:xfrm>
            <a:off y="1934200" x="2874075"/>
            <a:ext cy="914400" cx="9144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rot="5400000">
            <a:off y="2009050" x="5122349"/>
            <a:ext cy="914400" cx="9144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/>
          <p:nvPr/>
        </p:nvSpPr>
        <p:spPr>
          <a:xfrm rot="10800000">
            <a:off y="3383174" x="5018124"/>
            <a:ext cy="914400" cx="9144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/>
          <p:nvPr/>
        </p:nvSpPr>
        <p:spPr>
          <a:xfrm rot="-5400000">
            <a:off y="3278949" x="2753850"/>
            <a:ext cy="914400" cx="9144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1244242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              </a:t>
            </a:r>
            <a:br>
              <a:rPr lang="en-GB"/>
            </a:br>
            <a:r>
              <a:rPr lang="en-GB"/>
              <a:t>                            test 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-GB"/>
              <a:t>                code            publish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-GB"/>
              <a:t>                          review			</a:t>
            </a:r>
          </a:p>
        </p:txBody>
      </p:sp>
      <p:sp>
        <p:nvSpPr>
          <p:cNvPr id="58" name="Shape 58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development lifecycle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 txBox="1"/>
          <p:nvPr>
            <p:ph idx="1" type="body"/>
          </p:nvPr>
        </p:nvSpPr>
        <p:spPr>
          <a:xfrm>
            <a:off y="1244242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You don’t have to be a…</a:t>
            </a:r>
          </a:p>
          <a:p>
            <a:pPr rtl="0" lvl="0">
              <a:spcBef>
                <a:spcPts val="0"/>
              </a:spcBef>
              <a:buNone/>
            </a:pPr>
            <a:r>
              <a:rPr lang="en-GB"/>
              <a:t>	</a:t>
            </a:r>
            <a:r>
              <a:rPr lang="en-GB" i="1"/>
              <a:t>security expert</a:t>
            </a:r>
            <a:r>
              <a:rPr lang="en-GB"/>
              <a:t>, </a:t>
            </a:r>
            <a:r>
              <a:rPr b="1" lang="en-GB"/>
              <a:t>datacentre architect</a:t>
            </a:r>
            <a:r>
              <a:rPr lang="en-GB"/>
              <a:t>, network engineer, </a:t>
            </a:r>
            <a:r>
              <a:rPr b="1" lang="en-GB" i="1"/>
              <a:t>linux geek</a:t>
            </a:r>
            <a:r>
              <a:rPr lang="en-GB"/>
              <a:t>, systems integrator, </a:t>
            </a:r>
            <a:r>
              <a:rPr lang="en-GB" i="1"/>
              <a:t>database administrator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>
              <a:spcBef>
                <a:spcPts val="0"/>
              </a:spcBef>
              <a:buNone/>
            </a:pPr>
            <a:r>
              <a:rPr lang="en-GB"/>
              <a:t>“Sometimes a developer just wants to develop”</a:t>
            </a:r>
          </a:p>
        </p:txBody>
      </p:sp>
      <p:sp>
        <p:nvSpPr>
          <p:cNvPr id="64" name="Shape 64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advantages of cloud-dev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 txBox="1"/>
          <p:nvPr>
            <p:ph idx="1" type="body"/>
          </p:nvPr>
        </p:nvSpPr>
        <p:spPr>
          <a:xfrm>
            <a:off y="1244242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Development Environment: Codenvy</a:t>
            </a:r>
          </a:p>
          <a:p>
            <a:pPr rtl="0" lvl="0">
              <a:spcBef>
                <a:spcPts val="0"/>
              </a:spcBef>
              <a:buNone/>
            </a:pPr>
            <a:r>
              <a:rPr lang="en-GB"/>
              <a:t>Code Repository: Github</a:t>
            </a:r>
          </a:p>
          <a:p>
            <a:pPr>
              <a:spcBef>
                <a:spcPts val="0"/>
              </a:spcBef>
              <a:buNone/>
            </a:pPr>
            <a:r>
              <a:rPr lang="en-GB"/>
              <a:t>Platform as a Service: Openshift</a:t>
            </a:r>
          </a:p>
        </p:txBody>
      </p:sp>
      <p:sp>
        <p:nvSpPr>
          <p:cNvPr id="70" name="Shape 70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what we’re going to use...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 txBox="1"/>
          <p:nvPr>
            <p:ph idx="1" type="body"/>
          </p:nvPr>
        </p:nvSpPr>
        <p:spPr>
          <a:xfrm>
            <a:off y="1244242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u="sng" lang="en-GB">
                <a:solidFill>
                  <a:schemeClr val="hlink"/>
                </a:solidFill>
                <a:hlinkClick r:id="rId3"/>
              </a:rPr>
              <a:t>https://www.openshift.com/</a:t>
            </a: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 rtl="0" lvl="0">
              <a:spcBef>
                <a:spcPts val="0"/>
              </a:spcBef>
              <a:buNone/>
            </a:pPr>
            <a:r>
              <a:rPr u="sng" lang="en-GB">
                <a:solidFill>
                  <a:schemeClr val="hlink"/>
                </a:solidFill>
                <a:hlinkClick r:id="rId4"/>
              </a:rPr>
              <a:t>https://github.com/join</a:t>
            </a: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 rtl="0" lvl="0">
              <a:spcBef>
                <a:spcPts val="0"/>
              </a:spcBef>
              <a:buNone/>
            </a:pPr>
            <a:r>
              <a:rPr u="sng" lang="en-GB">
                <a:solidFill>
                  <a:schemeClr val="hlink"/>
                </a:solidFill>
                <a:hlinkClick r:id="rId5"/>
              </a:rPr>
              <a:t>https://codenvy.com/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create accounts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y="1244242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        </a:t>
            </a:r>
          </a:p>
          <a:p>
            <a:pPr rtl="0" lvl="0">
              <a:spcBef>
                <a:spcPts val="0"/>
              </a:spcBef>
              <a:buNone/>
            </a:pPr>
            <a:r>
              <a:rPr lang="en-GB"/>
              <a:t>                           Import from…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-GB"/>
              <a:t>       Publish to...</a:t>
            </a:r>
          </a:p>
        </p:txBody>
      </p:sp>
      <p:sp>
        <p:nvSpPr>
          <p:cNvPr id="82" name="Shape 82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link them together</a:t>
            </a:r>
          </a:p>
        </p:txBody>
      </p:sp>
      <p:pic>
        <p:nvPicPr>
          <p:cNvPr id="83" name="Shape 83"/>
          <p:cNvPicPr preferRelativeResize="0"/>
          <p:nvPr/>
        </p:nvPicPr>
        <p:blipFill rotWithShape="1">
          <a:blip r:embed="rId3"/>
          <a:srcRect t="22104" b="25563" r="0" l="0"/>
          <a:stretch/>
        </p:blipFill>
        <p:spPr>
          <a:xfrm>
            <a:off y="1485962" x="990625"/>
            <a:ext cy="1362200" cx="260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 rotWithShape="1">
          <a:blip r:embed="rId4"/>
          <a:srcRect t="0" b="0" r="17650" l="16977"/>
          <a:stretch/>
        </p:blipFill>
        <p:spPr>
          <a:xfrm>
            <a:off y="1244250" x="6721300"/>
            <a:ext cy="1951999" cx="1914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3046700" x="4594647"/>
            <a:ext cy="2096800" cx="1804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y="1244242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From Codenvy…</a:t>
            </a:r>
          </a:p>
          <a:p>
            <a:pPr rtl="0" lvl="0">
              <a:spcBef>
                <a:spcPts val="0"/>
              </a:spcBef>
              <a:buNone/>
            </a:pPr>
            <a:r>
              <a:rPr lang="en-GB"/>
              <a:t>	click Project</a:t>
            </a:r>
          </a:p>
          <a:p>
            <a:pPr rtl="0" lvl="0">
              <a:spcBef>
                <a:spcPts val="0"/>
              </a:spcBef>
              <a:buNone/>
            </a:pPr>
            <a:r>
              <a:rPr lang="en-GB"/>
              <a:t>	click PaaS</a:t>
            </a:r>
          </a:p>
          <a:p>
            <a:pPr rtl="0" lvl="0">
              <a:spcBef>
                <a:spcPts val="0"/>
              </a:spcBef>
              <a:buNone/>
            </a:pPr>
            <a:r>
              <a:rPr lang="en-GB"/>
              <a:t>	click Openshift</a:t>
            </a:r>
          </a:p>
          <a:p>
            <a:pPr>
              <a:spcBef>
                <a:spcPts val="0"/>
              </a:spcBef>
              <a:buNone/>
            </a:pPr>
            <a:r>
              <a:rPr lang="en-GB"/>
              <a:t>	click your app URL</a:t>
            </a:r>
          </a:p>
        </p:txBody>
      </p:sp>
      <p:sp>
        <p:nvSpPr>
          <p:cNvPr id="91" name="Shape 91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see your app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wave">
  <a:themeElements>
    <a:clrScheme name="Custom 506">
      <a:dk1>
        <a:srgbClr val="000000"/>
      </a:dk1>
      <a:lt1>
        <a:srgbClr val="FFFFFF"/>
      </a:lt1>
      <a:dk2>
        <a:srgbClr val="00387E"/>
      </a:dk2>
      <a:lt2>
        <a:srgbClr val="C6D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87E"/>
      </a:hlink>
      <a:folHlink>
        <a:srgbClr val="969696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