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1"/>
  </p:sldMasterIdLst>
  <p:sldIdLst>
    <p:sldId id="256" r:id="rId2"/>
    <p:sldId id="275" r:id="rId3"/>
    <p:sldId id="259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91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tescu, Rares" initials="LR" lastIdx="1" clrIdx="0">
    <p:extLst>
      <p:ext uri="{19B8F6BF-5375-455C-9EA6-DF929625EA0E}">
        <p15:presenceInfo xmlns:p15="http://schemas.microsoft.com/office/powerpoint/2012/main" userId="Litescu, Rar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0A142"/>
    <a:srgbClr val="F2AC58"/>
    <a:srgbClr val="104E8B"/>
    <a:srgbClr val="FF4500"/>
    <a:srgbClr val="EF4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5"/>
    <p:restoredTop sz="94687"/>
  </p:normalViewPr>
  <p:slideViewPr>
    <p:cSldViewPr snapToGrid="0" snapToObjects="1">
      <p:cViewPr varScale="1">
        <p:scale>
          <a:sx n="108" d="100"/>
          <a:sy n="108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7T16:22:00.11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59AC9-3B2A-45EB-A19C-16BD3546FAB3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52D6C7C-6CF3-4742-8595-E0ECEB15F76E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Find the best model for predicting </a:t>
          </a:r>
        </a:p>
        <a:p>
          <a:r>
            <a: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life expectancy at birth </a:t>
          </a:r>
        </a:p>
      </dgm:t>
    </dgm:pt>
    <dgm:pt modelId="{40340033-F286-43A6-995D-5A3F8DF7EFFF}" type="parTrans" cxnId="{5490C1DA-C22E-4845-B112-F69D29DAEA5E}">
      <dgm:prSet/>
      <dgm:spPr/>
      <dgm:t>
        <a:bodyPr/>
        <a:lstStyle/>
        <a:p>
          <a:endParaRPr lang="en-US"/>
        </a:p>
      </dgm:t>
    </dgm:pt>
    <dgm:pt modelId="{06E1F0EE-16B8-42C5-8B69-991BF6E4F517}" type="sibTrans" cxnId="{5490C1DA-C22E-4845-B112-F69D29DAEA5E}">
      <dgm:prSet/>
      <dgm:spPr/>
      <dgm:t>
        <a:bodyPr/>
        <a:lstStyle/>
        <a:p>
          <a:endParaRPr lang="en-US"/>
        </a:p>
      </dgm:t>
    </dgm:pt>
    <dgm:pt modelId="{DD52D959-30AD-4A5F-A5AA-5F94CDD0BAE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Study the average life expectancy </a:t>
          </a:r>
        </a:p>
        <a:p>
          <a:r>
            <a: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across various continents</a:t>
          </a:r>
        </a:p>
      </dgm:t>
    </dgm:pt>
    <dgm:pt modelId="{8F5378C3-3A59-4A19-B211-E150DCD6A0C0}" type="parTrans" cxnId="{86632480-4685-4B67-94F4-E2912344B113}">
      <dgm:prSet/>
      <dgm:spPr/>
      <dgm:t>
        <a:bodyPr/>
        <a:lstStyle/>
        <a:p>
          <a:endParaRPr lang="en-US"/>
        </a:p>
      </dgm:t>
    </dgm:pt>
    <dgm:pt modelId="{B8457559-B089-47FB-8B0F-F3CC1218CEC9}" type="sibTrans" cxnId="{86632480-4685-4B67-94F4-E2912344B113}">
      <dgm:prSet/>
      <dgm:spPr/>
      <dgm:t>
        <a:bodyPr/>
        <a:lstStyle/>
        <a:p>
          <a:endParaRPr lang="en-US"/>
        </a:p>
      </dgm:t>
    </dgm:pt>
    <dgm:pt modelId="{740BBC2E-FCB0-4B1F-92D2-484E73413A70}" type="pres">
      <dgm:prSet presAssocID="{6B059AC9-3B2A-45EB-A19C-16BD3546FAB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486D7E-357A-45A1-9B13-82D65FDAA6B0}" type="pres">
      <dgm:prSet presAssocID="{A52D6C7C-6CF3-4742-8595-E0ECEB15F76E}" presName="vertOne" presStyleCnt="0"/>
      <dgm:spPr/>
    </dgm:pt>
    <dgm:pt modelId="{00CAABB9-481E-4C02-A54E-9C19A5C680FA}" type="pres">
      <dgm:prSet presAssocID="{A52D6C7C-6CF3-4742-8595-E0ECEB15F76E}" presName="txOne" presStyleLbl="node0" presStyleIdx="0" presStyleCnt="2">
        <dgm:presLayoutVars>
          <dgm:chPref val="3"/>
        </dgm:presLayoutVars>
      </dgm:prSet>
      <dgm:spPr/>
    </dgm:pt>
    <dgm:pt modelId="{2D6E6612-DE23-4445-A6C5-2D996DBD9DB3}" type="pres">
      <dgm:prSet presAssocID="{A52D6C7C-6CF3-4742-8595-E0ECEB15F76E}" presName="horzOne" presStyleCnt="0"/>
      <dgm:spPr/>
    </dgm:pt>
    <dgm:pt modelId="{0C6D902A-A860-4682-9CB6-008FFC40F7B2}" type="pres">
      <dgm:prSet presAssocID="{06E1F0EE-16B8-42C5-8B69-991BF6E4F517}" presName="sibSpaceOne" presStyleCnt="0"/>
      <dgm:spPr/>
    </dgm:pt>
    <dgm:pt modelId="{639E98CA-A918-4A84-B757-75F315A47744}" type="pres">
      <dgm:prSet presAssocID="{DD52D959-30AD-4A5F-A5AA-5F94CDD0BAED}" presName="vertOne" presStyleCnt="0"/>
      <dgm:spPr/>
    </dgm:pt>
    <dgm:pt modelId="{00BC7AB5-AE07-43C4-910A-5F1D9D936BB5}" type="pres">
      <dgm:prSet presAssocID="{DD52D959-30AD-4A5F-A5AA-5F94CDD0BAED}" presName="txOne" presStyleLbl="node0" presStyleIdx="1" presStyleCnt="2">
        <dgm:presLayoutVars>
          <dgm:chPref val="3"/>
        </dgm:presLayoutVars>
      </dgm:prSet>
      <dgm:spPr/>
    </dgm:pt>
    <dgm:pt modelId="{171F5DC2-8C7C-46C3-89B1-026AC8A0D858}" type="pres">
      <dgm:prSet presAssocID="{DD52D959-30AD-4A5F-A5AA-5F94CDD0BAED}" presName="horzOne" presStyleCnt="0"/>
      <dgm:spPr/>
    </dgm:pt>
  </dgm:ptLst>
  <dgm:cxnLst>
    <dgm:cxn modelId="{86632480-4685-4B67-94F4-E2912344B113}" srcId="{6B059AC9-3B2A-45EB-A19C-16BD3546FAB3}" destId="{DD52D959-30AD-4A5F-A5AA-5F94CDD0BAED}" srcOrd="1" destOrd="0" parTransId="{8F5378C3-3A59-4A19-B211-E150DCD6A0C0}" sibTransId="{B8457559-B089-47FB-8B0F-F3CC1218CEC9}"/>
    <dgm:cxn modelId="{CE6DC6BC-291E-4E84-BAAF-5FEF5825EC06}" type="presOf" srcId="{DD52D959-30AD-4A5F-A5AA-5F94CDD0BAED}" destId="{00BC7AB5-AE07-43C4-910A-5F1D9D936BB5}" srcOrd="0" destOrd="0" presId="urn:microsoft.com/office/officeart/2005/8/layout/architecture"/>
    <dgm:cxn modelId="{5490C1DA-C22E-4845-B112-F69D29DAEA5E}" srcId="{6B059AC9-3B2A-45EB-A19C-16BD3546FAB3}" destId="{A52D6C7C-6CF3-4742-8595-E0ECEB15F76E}" srcOrd="0" destOrd="0" parTransId="{40340033-F286-43A6-995D-5A3F8DF7EFFF}" sibTransId="{06E1F0EE-16B8-42C5-8B69-991BF6E4F517}"/>
    <dgm:cxn modelId="{58ADD1E9-0260-4ED6-94DE-D2CFC2F345C7}" type="presOf" srcId="{6B059AC9-3B2A-45EB-A19C-16BD3546FAB3}" destId="{740BBC2E-FCB0-4B1F-92D2-484E73413A70}" srcOrd="0" destOrd="0" presId="urn:microsoft.com/office/officeart/2005/8/layout/architecture"/>
    <dgm:cxn modelId="{D3711AF0-1E23-42D3-AC3A-C4BB31A78904}" type="presOf" srcId="{A52D6C7C-6CF3-4742-8595-E0ECEB15F76E}" destId="{00CAABB9-481E-4C02-A54E-9C19A5C680FA}" srcOrd="0" destOrd="0" presId="urn:microsoft.com/office/officeart/2005/8/layout/architecture"/>
    <dgm:cxn modelId="{45C59981-F0B8-4A02-A163-B44C6D817F17}" type="presParOf" srcId="{740BBC2E-FCB0-4B1F-92D2-484E73413A70}" destId="{A7486D7E-357A-45A1-9B13-82D65FDAA6B0}" srcOrd="0" destOrd="0" presId="urn:microsoft.com/office/officeart/2005/8/layout/architecture"/>
    <dgm:cxn modelId="{325D0843-19CA-425A-980F-E623DE73B361}" type="presParOf" srcId="{A7486D7E-357A-45A1-9B13-82D65FDAA6B0}" destId="{00CAABB9-481E-4C02-A54E-9C19A5C680FA}" srcOrd="0" destOrd="0" presId="urn:microsoft.com/office/officeart/2005/8/layout/architecture"/>
    <dgm:cxn modelId="{FC7762CF-C4C6-4BC2-BF4F-B14CAF60F809}" type="presParOf" srcId="{A7486D7E-357A-45A1-9B13-82D65FDAA6B0}" destId="{2D6E6612-DE23-4445-A6C5-2D996DBD9DB3}" srcOrd="1" destOrd="0" presId="urn:microsoft.com/office/officeart/2005/8/layout/architecture"/>
    <dgm:cxn modelId="{D2CEAEF9-637A-4FA9-991C-236D9908689B}" type="presParOf" srcId="{740BBC2E-FCB0-4B1F-92D2-484E73413A70}" destId="{0C6D902A-A860-4682-9CB6-008FFC40F7B2}" srcOrd="1" destOrd="0" presId="urn:microsoft.com/office/officeart/2005/8/layout/architecture"/>
    <dgm:cxn modelId="{3223F609-6A05-4E73-A73D-5A5D0E579B3C}" type="presParOf" srcId="{740BBC2E-FCB0-4B1F-92D2-484E73413A70}" destId="{639E98CA-A918-4A84-B757-75F315A47744}" srcOrd="2" destOrd="0" presId="urn:microsoft.com/office/officeart/2005/8/layout/architecture"/>
    <dgm:cxn modelId="{C7857B27-33BA-4AD9-9654-B26A844AE939}" type="presParOf" srcId="{639E98CA-A918-4A84-B757-75F315A47744}" destId="{00BC7AB5-AE07-43C4-910A-5F1D9D936BB5}" srcOrd="0" destOrd="0" presId="urn:microsoft.com/office/officeart/2005/8/layout/architecture"/>
    <dgm:cxn modelId="{C2E54F00-8A26-4B98-ACE9-2C859B69229F}" type="presParOf" srcId="{639E98CA-A918-4A84-B757-75F315A47744}" destId="{171F5DC2-8C7C-46C3-89B1-026AC8A0D85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AABB9-481E-4C02-A54E-9C19A5C680FA}">
      <dsp:nvSpPr>
        <dsp:cNvPr id="0" name=""/>
        <dsp:cNvSpPr/>
      </dsp:nvSpPr>
      <dsp:spPr>
        <a:xfrm>
          <a:off x="3457" y="0"/>
          <a:ext cx="4636293" cy="258666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Find the best model for predicting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life expectancy at birth </a:t>
          </a:r>
        </a:p>
      </dsp:txBody>
      <dsp:txXfrm>
        <a:off x="79218" y="75761"/>
        <a:ext cx="4484771" cy="2435138"/>
      </dsp:txXfrm>
    </dsp:sp>
    <dsp:sp modelId="{00BC7AB5-AE07-43C4-910A-5F1D9D936BB5}">
      <dsp:nvSpPr>
        <dsp:cNvPr id="0" name=""/>
        <dsp:cNvSpPr/>
      </dsp:nvSpPr>
      <dsp:spPr>
        <a:xfrm>
          <a:off x="5418648" y="0"/>
          <a:ext cx="4636293" cy="258666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Study the average life expectancy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across various continents</a:t>
          </a:r>
        </a:p>
      </dsp:txBody>
      <dsp:txXfrm>
        <a:off x="5494409" y="75761"/>
        <a:ext cx="4484771" cy="2435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C83-49D0-454C-8F5E-189E2E0081E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9DB3-35D7-A741-ABD6-C86532B01F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8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C83-49D0-454C-8F5E-189E2E0081E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9DB3-35D7-A741-ABD6-C86532B0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0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C83-49D0-454C-8F5E-189E2E0081E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9DB3-35D7-A741-ABD6-C86532B0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C83-49D0-454C-8F5E-189E2E0081E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9DB3-35D7-A741-ABD6-C86532B0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C83-49D0-454C-8F5E-189E2E0081E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9DB3-35D7-A741-ABD6-C86532B01F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0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C83-49D0-454C-8F5E-189E2E0081E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9DB3-35D7-A741-ABD6-C86532B0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C83-49D0-454C-8F5E-189E2E0081E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9DB3-35D7-A741-ABD6-C86532B0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5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C83-49D0-454C-8F5E-189E2E0081E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9DB3-35D7-A741-ABD6-C86532B0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7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C83-49D0-454C-8F5E-189E2E0081E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9DB3-35D7-A741-ABD6-C86532B0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692C83-49D0-454C-8F5E-189E2E0081E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979DB3-35D7-A741-ABD6-C86532B0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C83-49D0-454C-8F5E-189E2E0081E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9DB3-35D7-A741-ABD6-C86532B0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6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692C83-49D0-454C-8F5E-189E2E0081E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979DB3-35D7-A741-ABD6-C86532B01F5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1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6C82-901A-0649-A7AF-AEA862B3B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Predicting Life Expectancy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4E87D-7A19-224F-924A-BCB95B5D4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GROUP 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2C06C-F865-4D1A-A3D7-B02EB4D5CF90}"/>
              </a:ext>
            </a:extLst>
          </p:cNvPr>
          <p:cNvSpPr txBox="1"/>
          <p:nvPr/>
        </p:nvSpPr>
        <p:spPr>
          <a:xfrm>
            <a:off x="1097280" y="3175854"/>
            <a:ext cx="758739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Group 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6F790-4C18-46B6-A2F7-9BD01BFB79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936" y="870114"/>
            <a:ext cx="2759353" cy="778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30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614FCD-1C8E-43B6-BD6C-5F5830D88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75" y="2130641"/>
            <a:ext cx="4237235" cy="4194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0623B-7245-7E4B-BCF4-0C9CDCDB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819" y="295709"/>
            <a:ext cx="9692640" cy="1294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Life expectancy across continents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8BA79-F6CB-A14A-A537-3B1720519E52}"/>
              </a:ext>
            </a:extLst>
          </p:cNvPr>
          <p:cNvSpPr txBox="1"/>
          <p:nvPr/>
        </p:nvSpPr>
        <p:spPr>
          <a:xfrm>
            <a:off x="792820" y="1822271"/>
            <a:ext cx="155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Key facts: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3C488-9B28-40D5-9C72-EC8BE71A2B74}"/>
              </a:ext>
            </a:extLst>
          </p:cNvPr>
          <p:cNvSpPr txBox="1"/>
          <p:nvPr/>
        </p:nvSpPr>
        <p:spPr>
          <a:xfrm>
            <a:off x="792819" y="2819119"/>
            <a:ext cx="147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Method: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BB80A-3BB8-4B6C-AEC7-11DB370D1D5D}"/>
              </a:ext>
            </a:extLst>
          </p:cNvPr>
          <p:cNvSpPr txBox="1"/>
          <p:nvPr/>
        </p:nvSpPr>
        <p:spPr>
          <a:xfrm>
            <a:off x="792821" y="2220864"/>
            <a:ext cx="790729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variances of life expectancies are not equal across continents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D04CA-4095-43A4-B753-E493AC57DA4D}"/>
              </a:ext>
            </a:extLst>
          </p:cNvPr>
          <p:cNvSpPr txBox="1"/>
          <p:nvPr/>
        </p:nvSpPr>
        <p:spPr>
          <a:xfrm>
            <a:off x="792819" y="3183137"/>
            <a:ext cx="700294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pairwise differences between the means across the continents were investigated using a DTK 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9021E5-B411-4EF3-AFE5-7BB2B9C1CBE8}"/>
              </a:ext>
            </a:extLst>
          </p:cNvPr>
          <p:cNvSpPr txBox="1"/>
          <p:nvPr/>
        </p:nvSpPr>
        <p:spPr>
          <a:xfrm>
            <a:off x="707094" y="4140360"/>
            <a:ext cx="155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Results: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55162-4E4E-4AA1-BB63-7104ED3A64E7}"/>
              </a:ext>
            </a:extLst>
          </p:cNvPr>
          <p:cNvSpPr txBox="1"/>
          <p:nvPr/>
        </p:nvSpPr>
        <p:spPr>
          <a:xfrm>
            <a:off x="707094" y="4545769"/>
            <a:ext cx="729168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Life expectancies are the same in Asia, Oceania, South America and North America.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Life expectancies in Europe and Africa are different from all others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21E29B-9869-413F-A64E-C3BA50A396EB}"/>
              </a:ext>
            </a:extLst>
          </p:cNvPr>
          <p:cNvSpPr txBox="1"/>
          <p:nvPr/>
        </p:nvSpPr>
        <p:spPr>
          <a:xfrm>
            <a:off x="8333827" y="1764883"/>
            <a:ext cx="3654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Life expectancy across continents</a:t>
            </a:r>
          </a:p>
        </p:txBody>
      </p:sp>
    </p:spTree>
    <p:extLst>
      <p:ext uri="{BB962C8B-B14F-4D97-AF65-F5344CB8AC3E}">
        <p14:creationId xmlns:p14="http://schemas.microsoft.com/office/powerpoint/2010/main" val="42776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7266E1-9177-4F9C-84F3-B8867BE26AB0}"/>
              </a:ext>
            </a:extLst>
          </p:cNvPr>
          <p:cNvSpPr/>
          <p:nvPr/>
        </p:nvSpPr>
        <p:spPr>
          <a:xfrm>
            <a:off x="-1" y="2023381"/>
            <a:ext cx="4038600" cy="444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2FF5A-8278-494B-8B59-FB31250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3765"/>
            <a:ext cx="3200400" cy="81186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C3A0E-5997-4B1C-8098-5F6594C17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625" y="2070271"/>
            <a:ext cx="3679793" cy="3379124"/>
          </a:xfrm>
        </p:spPr>
        <p:txBody>
          <a:bodyPr/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Final model contains:</a:t>
            </a:r>
          </a:p>
          <a:p>
            <a:pPr marL="342900" indent="-3429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infant mortality rate</a:t>
            </a:r>
          </a:p>
          <a:p>
            <a:pPr marL="342900" indent="-3429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health expenditure per capita</a:t>
            </a:r>
          </a:p>
          <a:p>
            <a:pPr marL="342900" indent="-3429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percentage of people using safely managed water services</a:t>
            </a:r>
          </a:p>
          <a:p>
            <a:pPr marL="342900" indent="-3429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B0A8E-0AD6-4F97-9EFE-7A568C9FB600}"/>
              </a:ext>
            </a:extLst>
          </p:cNvPr>
          <p:cNvSpPr txBox="1"/>
          <p:nvPr/>
        </p:nvSpPr>
        <p:spPr>
          <a:xfrm>
            <a:off x="4536145" y="2007777"/>
            <a:ext cx="308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Key takeaways: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1E05-C987-4043-AC9E-BAFA78F1649E}"/>
              </a:ext>
            </a:extLst>
          </p:cNvPr>
          <p:cNvSpPr txBox="1"/>
          <p:nvPr/>
        </p:nvSpPr>
        <p:spPr>
          <a:xfrm>
            <a:off x="4284704" y="2496068"/>
            <a:ext cx="6910038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selected variables are good at predicting life expectancy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Higher infant mortality rates = Lower life expectancy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Higher health expenditure = Higher life expectancy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Higher focus on clean water = Higher life expectancy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There exists a natural explanation for the effects of  the variables on life expectancy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Life expectancy is different across continent</a:t>
            </a:r>
          </a:p>
        </p:txBody>
      </p:sp>
    </p:spTree>
    <p:extLst>
      <p:ext uri="{BB962C8B-B14F-4D97-AF65-F5344CB8AC3E}">
        <p14:creationId xmlns:p14="http://schemas.microsoft.com/office/powerpoint/2010/main" val="15809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655E-5DA6-0C43-8273-512793270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17EEB6-776F-41EE-9CF1-6336F4D5F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216" y="4455620"/>
            <a:ext cx="10058400" cy="1143000"/>
          </a:xfrm>
        </p:spPr>
        <p:txBody>
          <a:bodyPr/>
          <a:lstStyle/>
          <a:p>
            <a:r>
              <a:rPr lang="en-US" dirty="0"/>
              <a:t>Group 50</a:t>
            </a:r>
          </a:p>
        </p:txBody>
      </p:sp>
    </p:spTree>
    <p:extLst>
      <p:ext uri="{BB962C8B-B14F-4D97-AF65-F5344CB8AC3E}">
        <p14:creationId xmlns:p14="http://schemas.microsoft.com/office/powerpoint/2010/main" val="98402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03C9-645E-3F4C-8AB3-91FC3A3F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4804"/>
            <a:ext cx="10058400" cy="6747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Introduction: Project aims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EC7B90-D1D9-45BA-763A-329C0BF04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905203"/>
              </p:ext>
            </p:extLst>
          </p:nvPr>
        </p:nvGraphicFramePr>
        <p:xfrm>
          <a:off x="1069975" y="2385391"/>
          <a:ext cx="10058400" cy="2586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38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623B-7245-7E4B-BCF4-0C9CDCDB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819" y="295709"/>
            <a:ext cx="9692640" cy="1294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Preliminary Analysis of 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8BA79-F6CB-A14A-A537-3B1720519E52}"/>
              </a:ext>
            </a:extLst>
          </p:cNvPr>
          <p:cNvSpPr txBox="1"/>
          <p:nvPr/>
        </p:nvSpPr>
        <p:spPr>
          <a:xfrm>
            <a:off x="792820" y="1828800"/>
            <a:ext cx="658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Dataset overview - World Development Indicators: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AACD4-3C62-5541-ADEA-08777CCF6A4B}"/>
              </a:ext>
            </a:extLst>
          </p:cNvPr>
          <p:cNvSpPr txBox="1"/>
          <p:nvPr/>
        </p:nvSpPr>
        <p:spPr>
          <a:xfrm>
            <a:off x="792819" y="2311402"/>
            <a:ext cx="6664424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Contains indicators for 217 countries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Each country has 26 different measurements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60B48C-A2F3-B848-BA0F-AD881FB82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2928327"/>
            <a:ext cx="5032279" cy="32078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4FB7AB-406E-4190-8238-40E735A67E89}"/>
              </a:ext>
            </a:extLst>
          </p:cNvPr>
          <p:cNvSpPr txBox="1"/>
          <p:nvPr/>
        </p:nvSpPr>
        <p:spPr>
          <a:xfrm>
            <a:off x="792819" y="3539005"/>
            <a:ext cx="658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Key facts: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00C006-C76A-46F7-9D73-940D842A2A92}"/>
              </a:ext>
            </a:extLst>
          </p:cNvPr>
          <p:cNvSpPr txBox="1"/>
          <p:nvPr/>
        </p:nvSpPr>
        <p:spPr>
          <a:xfrm>
            <a:off x="792820" y="4000670"/>
            <a:ext cx="606962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Overall, life expectancy has a mean of 72.9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Lowest value: Central African Republic – 53 years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Highest value: Hong King, China – 85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1923A-3D76-492A-9FF5-EB5E8BE645C0}"/>
              </a:ext>
            </a:extLst>
          </p:cNvPr>
          <p:cNvSpPr txBox="1"/>
          <p:nvPr/>
        </p:nvSpPr>
        <p:spPr>
          <a:xfrm>
            <a:off x="7779710" y="2478873"/>
            <a:ext cx="3181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Histogram of Life Expectancy</a:t>
            </a:r>
          </a:p>
        </p:txBody>
      </p:sp>
    </p:spTree>
    <p:extLst>
      <p:ext uri="{BB962C8B-B14F-4D97-AF65-F5344CB8AC3E}">
        <p14:creationId xmlns:p14="http://schemas.microsoft.com/office/powerpoint/2010/main" val="14800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6108815-3C87-4927-BC30-5FC2569D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152" y="2663647"/>
            <a:ext cx="2700107" cy="3314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0623B-7245-7E4B-BCF4-0C9CDCDB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818" y="299901"/>
            <a:ext cx="9692640" cy="1294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Dealing with missing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8BA79-F6CB-A14A-A537-3B1720519E52}"/>
              </a:ext>
            </a:extLst>
          </p:cNvPr>
          <p:cNvSpPr txBox="1"/>
          <p:nvPr/>
        </p:nvSpPr>
        <p:spPr>
          <a:xfrm>
            <a:off x="792820" y="1976169"/>
            <a:ext cx="658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Key facts: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AACD4-3C62-5541-ADEA-08777CCF6A4B}"/>
              </a:ext>
            </a:extLst>
          </p:cNvPr>
          <p:cNvSpPr txBox="1"/>
          <p:nvPr/>
        </p:nvSpPr>
        <p:spPr>
          <a:xfrm>
            <a:off x="792820" y="2398437"/>
            <a:ext cx="726532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Using variables with many missing values </a:t>
            </a:r>
            <a:r>
              <a:rPr lang="en-US" sz="2000" b="1" dirty="0"/>
              <a:t>should be avoided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35% of the entries are missing (1981 entries out of 5642)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50% of the missing data comes from five columns,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      which were then removed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FB7AB-406E-4190-8238-40E735A67E89}"/>
              </a:ext>
            </a:extLst>
          </p:cNvPr>
          <p:cNvSpPr txBox="1"/>
          <p:nvPr/>
        </p:nvSpPr>
        <p:spPr>
          <a:xfrm>
            <a:off x="792819" y="4452333"/>
            <a:ext cx="658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Method – Multiple imputation: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00C006-C76A-46F7-9D73-940D842A2A92}"/>
              </a:ext>
            </a:extLst>
          </p:cNvPr>
          <p:cNvSpPr txBox="1"/>
          <p:nvPr/>
        </p:nvSpPr>
        <p:spPr>
          <a:xfrm>
            <a:off x="792818" y="4851547"/>
            <a:ext cx="7587391" cy="101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Five complete copies of the dataset were constructed from the distribution of the observed data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5DDFE-4725-4365-8252-84E229B7A538}"/>
              </a:ext>
            </a:extLst>
          </p:cNvPr>
          <p:cNvSpPr txBox="1"/>
          <p:nvPr/>
        </p:nvSpPr>
        <p:spPr>
          <a:xfrm>
            <a:off x="9002962" y="1853059"/>
            <a:ext cx="2964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Number of missing values</a:t>
            </a:r>
          </a:p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per column visualized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5FFF550-7B86-41C0-A5FE-C5BA928AEFEF}"/>
              </a:ext>
            </a:extLst>
          </p:cNvPr>
          <p:cNvCxnSpPr>
            <a:cxnSpLocks/>
          </p:cNvCxnSpPr>
          <p:nvPr/>
        </p:nvCxnSpPr>
        <p:spPr>
          <a:xfrm>
            <a:off x="6686550" y="3619500"/>
            <a:ext cx="2256717" cy="693422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26F675-EFC7-4D96-A017-7AA70F31634F}"/>
              </a:ext>
            </a:extLst>
          </p:cNvPr>
          <p:cNvSpPr txBox="1"/>
          <p:nvPr/>
        </p:nvSpPr>
        <p:spPr>
          <a:xfrm>
            <a:off x="1341401" y="1302012"/>
            <a:ext cx="758739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Assumption: The data are missing at random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8A2A4F-9B18-401E-9016-A58048BD2867}"/>
              </a:ext>
            </a:extLst>
          </p:cNvPr>
          <p:cNvSpPr txBox="1"/>
          <p:nvPr/>
        </p:nvSpPr>
        <p:spPr>
          <a:xfrm>
            <a:off x="9488625" y="38171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67542-B4BA-44FA-A365-8BADEFA1D8AC}"/>
              </a:ext>
            </a:extLst>
          </p:cNvPr>
          <p:cNvSpPr txBox="1"/>
          <p:nvPr/>
        </p:nvSpPr>
        <p:spPr>
          <a:xfrm>
            <a:off x="9884860" y="33837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F872F7-F044-4E79-A1E8-5665FE6E3F82}"/>
              </a:ext>
            </a:extLst>
          </p:cNvPr>
          <p:cNvSpPr txBox="1"/>
          <p:nvPr/>
        </p:nvSpPr>
        <p:spPr>
          <a:xfrm>
            <a:off x="10383412" y="333309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A9052A-7A6D-4448-BCDA-A7D15EE789D2}"/>
              </a:ext>
            </a:extLst>
          </p:cNvPr>
          <p:cNvSpPr txBox="1"/>
          <p:nvPr/>
        </p:nvSpPr>
        <p:spPr>
          <a:xfrm>
            <a:off x="10855177" y="354568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F856E2-B23C-40D8-B15E-EBF62AEDA4DA}"/>
              </a:ext>
            </a:extLst>
          </p:cNvPr>
          <p:cNvSpPr txBox="1"/>
          <p:nvPr/>
        </p:nvSpPr>
        <p:spPr>
          <a:xfrm>
            <a:off x="11120794" y="39435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B67DF6-6D48-4678-A74B-95743C990E35}"/>
              </a:ext>
            </a:extLst>
          </p:cNvPr>
          <p:cNvSpPr txBox="1"/>
          <p:nvPr/>
        </p:nvSpPr>
        <p:spPr>
          <a:xfrm>
            <a:off x="11167336" y="44035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0036F7-5A28-46DC-9C26-9C20F5A5DF04}"/>
              </a:ext>
            </a:extLst>
          </p:cNvPr>
          <p:cNvSpPr txBox="1"/>
          <p:nvPr/>
        </p:nvSpPr>
        <p:spPr>
          <a:xfrm>
            <a:off x="10940905" y="48188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503174-F755-4F1C-91DD-FB3F5748872C}"/>
              </a:ext>
            </a:extLst>
          </p:cNvPr>
          <p:cNvSpPr txBox="1"/>
          <p:nvPr/>
        </p:nvSpPr>
        <p:spPr>
          <a:xfrm>
            <a:off x="10573226" y="50053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A7B52D-38FA-4173-9B95-F4D349615C3F}"/>
              </a:ext>
            </a:extLst>
          </p:cNvPr>
          <p:cNvSpPr txBox="1"/>
          <p:nvPr/>
        </p:nvSpPr>
        <p:spPr>
          <a:xfrm>
            <a:off x="10133993" y="50303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36770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623B-7245-7E4B-BCF4-0C9CDCDB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4325"/>
            <a:ext cx="3200400" cy="228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Dealing with missing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D11F4-FDA6-49DB-A0FF-5A796816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057" y="594358"/>
            <a:ext cx="5293062" cy="8629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Imputed data plotted against the rest </a:t>
            </a:r>
          </a:p>
          <a:p>
            <a:pPr algn="ctr"/>
            <a:r>
              <a:rPr lang="en-US" dirty="0"/>
              <a:t>of the observations for the five datasets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6569DB-9D93-4483-AD5E-84725969D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2438" y="2396132"/>
            <a:ext cx="3536611" cy="3379124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Examining multiple plots for the imputed datasets suggests that the imputed data follow the distribution of the original data.</a:t>
            </a:r>
          </a:p>
          <a:p>
            <a:endParaRPr lang="en-US" sz="2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Different combinations of variables were explored, most of them showed similar characteristics.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C18A2-45EA-42CE-8CCB-90509A5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274" y="1599901"/>
            <a:ext cx="6668431" cy="42868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29F400-D09B-4E97-89A5-71069EE17E81}"/>
              </a:ext>
            </a:extLst>
          </p:cNvPr>
          <p:cNvSpPr/>
          <p:nvPr/>
        </p:nvSpPr>
        <p:spPr>
          <a:xfrm>
            <a:off x="10763249" y="2628900"/>
            <a:ext cx="158115" cy="165021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6682F6-04DE-4BD4-9144-C8955F1DD5CE}"/>
              </a:ext>
            </a:extLst>
          </p:cNvPr>
          <p:cNvSpPr/>
          <p:nvPr/>
        </p:nvSpPr>
        <p:spPr>
          <a:xfrm>
            <a:off x="10763249" y="3122651"/>
            <a:ext cx="158116" cy="165021"/>
          </a:xfrm>
          <a:prstGeom prst="rect">
            <a:avLst/>
          </a:prstGeom>
          <a:solidFill>
            <a:srgbClr val="104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324BB-3F77-4142-9EE5-185D8BD83CD9}"/>
              </a:ext>
            </a:extLst>
          </p:cNvPr>
          <p:cNvSpPr txBox="1"/>
          <p:nvPr/>
        </p:nvSpPr>
        <p:spPr>
          <a:xfrm>
            <a:off x="10974952" y="2504480"/>
            <a:ext cx="94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Imputed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0AD105-0FFC-4ADD-A70F-A4188D5CC87F}"/>
              </a:ext>
            </a:extLst>
          </p:cNvPr>
          <p:cNvSpPr txBox="1"/>
          <p:nvPr/>
        </p:nvSpPr>
        <p:spPr>
          <a:xfrm>
            <a:off x="10974952" y="2998232"/>
            <a:ext cx="10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Observed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54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063AE2-FD94-4782-BC01-93104CBA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735" y="2446977"/>
            <a:ext cx="5014604" cy="34299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B15E6B-2DE3-468E-8455-E80B2B11ECBE}"/>
              </a:ext>
            </a:extLst>
          </p:cNvPr>
          <p:cNvSpPr/>
          <p:nvPr/>
        </p:nvSpPr>
        <p:spPr>
          <a:xfrm>
            <a:off x="951131" y="4795627"/>
            <a:ext cx="5493874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0623B-7245-7E4B-BCF4-0C9CDCDB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819" y="295709"/>
            <a:ext cx="9692640" cy="1294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Dealing with collinearity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8BA79-F6CB-A14A-A537-3B1720519E52}"/>
              </a:ext>
            </a:extLst>
          </p:cNvPr>
          <p:cNvSpPr txBox="1"/>
          <p:nvPr/>
        </p:nvSpPr>
        <p:spPr>
          <a:xfrm>
            <a:off x="792820" y="1828800"/>
            <a:ext cx="658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Key facts: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AACD4-3C62-5541-ADEA-08777CCF6A4B}"/>
              </a:ext>
            </a:extLst>
          </p:cNvPr>
          <p:cNvSpPr txBox="1"/>
          <p:nvPr/>
        </p:nvSpPr>
        <p:spPr>
          <a:xfrm>
            <a:off x="792819" y="2311402"/>
            <a:ext cx="5652186" cy="246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Highly correlated predictor variables are </a:t>
            </a:r>
            <a:r>
              <a:rPr lang="en-GB" sz="2000" b="1" dirty="0"/>
              <a:t>harmful</a:t>
            </a:r>
            <a:r>
              <a:rPr lang="en-GB" sz="2000" dirty="0"/>
              <a:t> for the model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given data has several correlated variables (example in the figure)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25% of the predictor variables have a VIF greater than 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1923A-3D76-492A-9FF5-EB5E8BE645C0}"/>
              </a:ext>
            </a:extLst>
          </p:cNvPr>
          <p:cNvSpPr txBox="1"/>
          <p:nvPr/>
        </p:nvSpPr>
        <p:spPr>
          <a:xfrm>
            <a:off x="8082947" y="1916817"/>
            <a:ext cx="2927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Scatterplot for two </a:t>
            </a:r>
          </a:p>
          <a:p>
            <a:pPr algn="ctr"/>
            <a:r>
              <a:rPr lang="en-US" sz="2000" dirty="0"/>
              <a:t>highly correlated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50C87-845B-49BD-BCC3-9B69FB87F37F}"/>
              </a:ext>
            </a:extLst>
          </p:cNvPr>
          <p:cNvSpPr txBox="1"/>
          <p:nvPr/>
        </p:nvSpPr>
        <p:spPr>
          <a:xfrm>
            <a:off x="951129" y="4795627"/>
            <a:ext cx="5493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Remark: </a:t>
            </a:r>
            <a:r>
              <a:rPr lang="en-US" sz="2000" dirty="0"/>
              <a:t>VIF if a measure of correlation. </a:t>
            </a:r>
          </a:p>
          <a:p>
            <a:r>
              <a:rPr lang="en-US" sz="2000" dirty="0"/>
              <a:t>Having variables with values over 5 is concerning.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575EC0-5266-44DE-932B-FDCBFA42DDBE}"/>
              </a:ext>
            </a:extLst>
          </p:cNvPr>
          <p:cNvSpPr txBox="1"/>
          <p:nvPr/>
        </p:nvSpPr>
        <p:spPr>
          <a:xfrm>
            <a:off x="1341401" y="1302012"/>
            <a:ext cx="758739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Assumption: Linear relationship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36726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F00E654-A8E2-4398-A02C-417F57BAA3DA}"/>
              </a:ext>
            </a:extLst>
          </p:cNvPr>
          <p:cNvSpPr/>
          <p:nvPr/>
        </p:nvSpPr>
        <p:spPr>
          <a:xfrm>
            <a:off x="-1" y="5008197"/>
            <a:ext cx="4038600" cy="444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CADB3A-FE9D-4DA7-827F-1CF19F4227F6}"/>
              </a:ext>
            </a:extLst>
          </p:cNvPr>
          <p:cNvSpPr/>
          <p:nvPr/>
        </p:nvSpPr>
        <p:spPr>
          <a:xfrm>
            <a:off x="-1" y="4101195"/>
            <a:ext cx="4038600" cy="444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AD3555-F119-436C-95B5-6C3C57CE904A}"/>
              </a:ext>
            </a:extLst>
          </p:cNvPr>
          <p:cNvSpPr/>
          <p:nvPr/>
        </p:nvSpPr>
        <p:spPr>
          <a:xfrm>
            <a:off x="-1" y="2023381"/>
            <a:ext cx="4038600" cy="444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0623B-7245-7E4B-BCF4-0C9CDCDB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27905"/>
            <a:ext cx="3200400" cy="228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Dealing with collinearity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D11F4-FDA6-49DB-A0FF-5A796816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938" y="1270905"/>
            <a:ext cx="6492240" cy="440055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The effect of deleting a small set of variables of the overall VIF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6569DB-9D93-4483-AD5E-84725969D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709" y="2069819"/>
            <a:ext cx="3660691" cy="4660276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Method: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Variables were removed one by one based on:</a:t>
            </a:r>
          </a:p>
          <a:p>
            <a:pPr marL="171450" indent="-17145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pairwise correlation</a:t>
            </a:r>
          </a:p>
          <a:p>
            <a:pPr marL="171450" indent="-17145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VIF value of each variable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Goal:</a:t>
            </a:r>
          </a:p>
          <a:p>
            <a:pPr marL="342900" indent="-3429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Maximum VIF lower than 5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Result:</a:t>
            </a:r>
          </a:p>
          <a:p>
            <a:pPr marL="342900" indent="-3429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Three variables were removed</a:t>
            </a:r>
          </a:p>
          <a:p>
            <a:pPr marL="342900" indent="-3429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Maximum VIF is 3.8</a:t>
            </a:r>
          </a:p>
          <a:p>
            <a:pPr marL="342900" indent="-3429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4F96A-3B1F-4FE1-80BB-2B0D1547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33" y="1876423"/>
            <a:ext cx="7698039" cy="40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0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623B-7245-7E4B-BCF4-0C9CDCDB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819" y="295709"/>
            <a:ext cx="9692640" cy="1294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Finding the best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8BA79-F6CB-A14A-A537-3B1720519E52}"/>
              </a:ext>
            </a:extLst>
          </p:cNvPr>
          <p:cNvSpPr txBox="1"/>
          <p:nvPr/>
        </p:nvSpPr>
        <p:spPr>
          <a:xfrm>
            <a:off x="792819" y="1939329"/>
            <a:ext cx="155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Method: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AACD4-3C62-5541-ADEA-08777CCF6A4B}"/>
              </a:ext>
            </a:extLst>
          </p:cNvPr>
          <p:cNvSpPr txBox="1"/>
          <p:nvPr/>
        </p:nvSpPr>
        <p:spPr>
          <a:xfrm>
            <a:off x="792818" y="2311402"/>
            <a:ext cx="1123725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Stepwise regression was used for each imputed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most frequently selected variables were used to construct the final model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coefficients were selected by averaging the values for the five fitted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3C488-9B28-40D5-9C72-EC8BE71A2B74}"/>
              </a:ext>
            </a:extLst>
          </p:cNvPr>
          <p:cNvSpPr txBox="1"/>
          <p:nvPr/>
        </p:nvSpPr>
        <p:spPr>
          <a:xfrm>
            <a:off x="792820" y="4000688"/>
            <a:ext cx="147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Result: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D5D680-C81E-4CF4-90D3-A299E637B8C0}"/>
                  </a:ext>
                </a:extLst>
              </p:cNvPr>
              <p:cNvSpPr txBox="1"/>
              <p:nvPr/>
            </p:nvSpPr>
            <p:spPr>
              <a:xfrm>
                <a:off x="792822" y="4301565"/>
                <a:ext cx="9123536" cy="2311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 method led to a model consisting of </a:t>
                </a:r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</a:rPr>
                  <a:t>infant mortality rate</a:t>
                </a:r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</a:rPr>
                  <a:t>health expenditure per capita</a:t>
                </a:r>
                <a:r>
                  <a:rPr lang="en-US" sz="2000" dirty="0">
                    <a:solidFill>
                      <a:srgbClr val="F0A142"/>
                    </a:solidFill>
                  </a:rPr>
                  <a:t> </a:t>
                </a:r>
                <a:r>
                  <a:rPr lang="en-US" sz="2000" dirty="0"/>
                  <a:t>and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</a:rPr>
                  <a:t>the percentage of people using safely managed water services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model has an average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of 0.89, suggesting that the selected variables are good at predicting life expectancy</a:t>
                </a:r>
                <a:endParaRPr lang="en-GB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D5D680-C81E-4CF4-90D3-A299E637B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22" y="4301565"/>
                <a:ext cx="9123536" cy="2311530"/>
              </a:xfrm>
              <a:prstGeom prst="rect">
                <a:avLst/>
              </a:prstGeom>
              <a:blipFill>
                <a:blip r:embed="rId2"/>
                <a:stretch>
                  <a:fillRect l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229C40A-B8A6-4578-870E-3878A60A1C63}"/>
              </a:ext>
            </a:extLst>
          </p:cNvPr>
          <p:cNvSpPr txBox="1"/>
          <p:nvPr/>
        </p:nvSpPr>
        <p:spPr>
          <a:xfrm>
            <a:off x="1341401" y="1302012"/>
            <a:ext cx="758739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Assumption: Linear relationship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95858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731DCB6-3264-4BA2-89B4-4B679714C638}"/>
              </a:ext>
            </a:extLst>
          </p:cNvPr>
          <p:cNvSpPr/>
          <p:nvPr/>
        </p:nvSpPr>
        <p:spPr>
          <a:xfrm>
            <a:off x="10356" y="4492858"/>
            <a:ext cx="4038600" cy="444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02880-FF4D-43BA-B4D2-7CFDD3D6F377}"/>
              </a:ext>
            </a:extLst>
          </p:cNvPr>
          <p:cNvSpPr/>
          <p:nvPr/>
        </p:nvSpPr>
        <p:spPr>
          <a:xfrm>
            <a:off x="-1" y="2023381"/>
            <a:ext cx="4038600" cy="444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0623B-7245-7E4B-BCF4-0C9CDCDB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21991"/>
            <a:ext cx="3200400" cy="228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Predicting life expectancy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2D4E1-8401-4598-87D0-70AB6CAEF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351" y="2073825"/>
            <a:ext cx="3819524" cy="429145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Method:</a:t>
            </a:r>
          </a:p>
          <a:p>
            <a:pPr marL="342900" indent="-3429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final model was used on each imputed datasets to get five values for each country</a:t>
            </a:r>
          </a:p>
          <a:p>
            <a:pPr marL="342900" indent="-3429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five different values were averaged out to get the final estimate.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Result:</a:t>
            </a:r>
          </a:p>
          <a:p>
            <a:pPr marL="342900" indent="-3429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values are plausible</a:t>
            </a:r>
          </a:p>
          <a:p>
            <a:pPr marL="342900" indent="-3429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 obvious outliers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4EEAD5-603F-42BE-ABD9-6B2B4F33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70" y="1007539"/>
            <a:ext cx="7045194" cy="4291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572D06-9C91-464D-AA0F-4C5789F6B394}"/>
              </a:ext>
            </a:extLst>
          </p:cNvPr>
          <p:cNvSpPr txBox="1"/>
          <p:nvPr/>
        </p:nvSpPr>
        <p:spPr>
          <a:xfrm>
            <a:off x="5723134" y="5593009"/>
            <a:ext cx="4582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Predicted life expectancy for the countries</a:t>
            </a:r>
          </a:p>
          <a:p>
            <a:pPr algn="ctr"/>
            <a:r>
              <a:rPr lang="en-US" sz="2000" dirty="0"/>
              <a:t>where the values were missing</a:t>
            </a:r>
          </a:p>
        </p:txBody>
      </p:sp>
    </p:spTree>
    <p:extLst>
      <p:ext uri="{BB962C8B-B14F-4D97-AF65-F5344CB8AC3E}">
        <p14:creationId xmlns:p14="http://schemas.microsoft.com/office/powerpoint/2010/main" val="14402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1664</TotalTime>
  <Words>651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Verdana</vt:lpstr>
      <vt:lpstr>Retrospect</vt:lpstr>
      <vt:lpstr>Predicting Life Expectancy</vt:lpstr>
      <vt:lpstr>Introduction: Project aims</vt:lpstr>
      <vt:lpstr>Preliminary Analysis of the Dataset</vt:lpstr>
      <vt:lpstr>Dealing with missing values</vt:lpstr>
      <vt:lpstr>Dealing with missing values</vt:lpstr>
      <vt:lpstr>Dealing with collinearity </vt:lpstr>
      <vt:lpstr>Dealing with collinearity</vt:lpstr>
      <vt:lpstr>Finding the best model</vt:lpstr>
      <vt:lpstr>Predicting life expectancy</vt:lpstr>
      <vt:lpstr>Life expectancy across continents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Life Expectancy</dc:title>
  <dc:creator>Sharleen Tauringana</dc:creator>
  <cp:lastModifiedBy>Litescu, Rares</cp:lastModifiedBy>
  <cp:revision>24</cp:revision>
  <dcterms:created xsi:type="dcterms:W3CDTF">2022-03-25T14:00:12Z</dcterms:created>
  <dcterms:modified xsi:type="dcterms:W3CDTF">2022-03-27T22:56:30Z</dcterms:modified>
</cp:coreProperties>
</file>