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3" r:id="rId9"/>
    <p:sldId id="264" r:id="rId10"/>
    <p:sldId id="266" r:id="rId11"/>
    <p:sldId id="265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ома Кормиш" initials="РК" lastIdx="1" clrIdx="0">
    <p:extLst>
      <p:ext uri="{19B8F6BF-5375-455C-9EA6-DF929625EA0E}">
        <p15:presenceInfo xmlns:p15="http://schemas.microsoft.com/office/powerpoint/2012/main" userId="7814b7010e339c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" y="4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FBB245-3D3E-43F2-9C9E-DB83DEF11C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C1316E2-A7B4-4993-A4F4-7A94A0A7C95E}">
      <dgm:prSet phldrT="[Текст]"/>
      <dgm:spPr>
        <a:noFill/>
      </dgm:spPr>
      <dgm:t>
        <a:bodyPr/>
        <a:lstStyle/>
        <a:p>
          <a:r>
            <a:rPr lang="ru-RU" dirty="0" err="1" smtClean="0">
              <a:solidFill>
                <a:schemeClr val="tx1"/>
              </a:solidFill>
            </a:rPr>
            <a:t>обрання</a:t>
          </a:r>
          <a:r>
            <a:rPr lang="ru-RU" dirty="0" smtClean="0">
              <a:solidFill>
                <a:schemeClr val="tx1"/>
              </a:solidFill>
            </a:rPr>
            <a:t> фракталу</a:t>
          </a:r>
          <a:endParaRPr lang="ru-RU" dirty="0">
            <a:solidFill>
              <a:schemeClr val="tx1"/>
            </a:solidFill>
          </a:endParaRPr>
        </a:p>
      </dgm:t>
    </dgm:pt>
    <dgm:pt modelId="{61D85259-EE0E-49AF-AD0E-825B9BC0C348}" type="parTrans" cxnId="{975438EA-7D86-444F-A2F1-C04D4AF86AE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D5D8F746-9AE8-4516-AB79-A32BA7DFFCDE}" type="sibTrans" cxnId="{975438EA-7D86-444F-A2F1-C04D4AF86AE2}">
      <dgm:prSet/>
      <dgm:spPr>
        <a:solidFill>
          <a:schemeClr val="tx2"/>
        </a:solidFill>
      </dgm:spPr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2A8E393C-F492-402C-B022-FC1844A03498}">
      <dgm:prSet phldrT="[Текст]"/>
      <dgm:spPr>
        <a:noFill/>
      </dgm:spPr>
      <dgm:t>
        <a:bodyPr/>
        <a:lstStyle/>
        <a:p>
          <a:r>
            <a:rPr lang="ru-RU" dirty="0" err="1" smtClean="0">
              <a:solidFill>
                <a:schemeClr val="tx1"/>
              </a:solidFill>
            </a:rPr>
            <a:t>введення</a:t>
          </a:r>
          <a:r>
            <a:rPr lang="ru-RU" dirty="0" smtClean="0">
              <a:solidFill>
                <a:schemeClr val="tx1"/>
              </a:solidFill>
            </a:rPr>
            <a:t> </a:t>
          </a:r>
          <a:r>
            <a:rPr lang="en-US" dirty="0" smtClean="0">
              <a:solidFill>
                <a:schemeClr val="tx1"/>
              </a:solidFill>
            </a:rPr>
            <a:t>/</a:t>
          </a:r>
          <a:r>
            <a:rPr lang="uk-UA" dirty="0" smtClean="0">
              <a:solidFill>
                <a:schemeClr val="tx1"/>
              </a:solidFill>
            </a:rPr>
            <a:t> зміна даних</a:t>
          </a:r>
          <a:endParaRPr lang="ru-RU" dirty="0">
            <a:solidFill>
              <a:schemeClr val="tx1"/>
            </a:solidFill>
          </a:endParaRPr>
        </a:p>
      </dgm:t>
    </dgm:pt>
    <dgm:pt modelId="{6EBBB4F3-3A58-4B55-B41C-70F3CFA5A297}" type="parTrans" cxnId="{D26E1046-65F5-4A86-84CE-7D2F14F35E95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8D075D66-C8EA-4F5F-A76F-24B53F7095EC}" type="sibTrans" cxnId="{D26E1046-65F5-4A86-84CE-7D2F14F35E95}">
      <dgm:prSet/>
      <dgm:spPr>
        <a:solidFill>
          <a:schemeClr val="tx2"/>
        </a:solidFill>
      </dgm:spPr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149A1D20-FC1D-4A10-8895-80DEF6E8DE3D}">
      <dgm:prSet phldrT="[Текст]"/>
      <dgm:spPr>
        <a:noFill/>
      </dgm:spPr>
      <dgm:t>
        <a:bodyPr/>
        <a:lstStyle/>
        <a:p>
          <a:r>
            <a:rPr lang="ru-RU" dirty="0" err="1" smtClean="0">
              <a:solidFill>
                <a:schemeClr val="tx1"/>
              </a:solidFill>
            </a:rPr>
            <a:t>задання</a:t>
          </a:r>
          <a:r>
            <a:rPr lang="en-US" dirty="0" smtClean="0">
              <a:solidFill>
                <a:schemeClr val="tx1"/>
              </a:solidFill>
            </a:rPr>
            <a:t> / </a:t>
          </a:r>
          <a:r>
            <a:rPr lang="uk-UA" dirty="0" smtClean="0">
              <a:solidFill>
                <a:schemeClr val="tx1"/>
              </a:solidFill>
            </a:rPr>
            <a:t>генерація градієнту</a:t>
          </a:r>
          <a:endParaRPr lang="ru-RU" dirty="0">
            <a:solidFill>
              <a:schemeClr val="tx1"/>
            </a:solidFill>
          </a:endParaRPr>
        </a:p>
      </dgm:t>
    </dgm:pt>
    <dgm:pt modelId="{1B863037-6500-44F1-8213-2974A5917BA7}" type="parTrans" cxnId="{F0FB02F6-BFDC-4228-9BDF-93582E698B3F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B28A7960-66DA-46C4-A582-0D111288CC10}" type="sibTrans" cxnId="{F0FB02F6-BFDC-4228-9BDF-93582E698B3F}">
      <dgm:prSet/>
      <dgm:spPr>
        <a:solidFill>
          <a:schemeClr val="tx2"/>
        </a:solidFill>
      </dgm:spPr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5218F29E-FF57-476F-A83E-8524C70A288D}">
      <dgm:prSet phldrT="[Текст]"/>
      <dgm:spPr>
        <a:noFill/>
      </dgm:spPr>
      <dgm:t>
        <a:bodyPr/>
        <a:lstStyle/>
        <a:p>
          <a:r>
            <a:rPr lang="ru-RU" dirty="0" err="1" smtClean="0">
              <a:solidFill>
                <a:schemeClr val="tx1"/>
              </a:solidFill>
            </a:rPr>
            <a:t>побудова</a:t>
          </a:r>
          <a:r>
            <a:rPr lang="ru-RU" dirty="0" smtClean="0">
              <a:solidFill>
                <a:schemeClr val="tx1"/>
              </a:solidFill>
            </a:rPr>
            <a:t> фракталу</a:t>
          </a:r>
          <a:endParaRPr lang="ru-RU" dirty="0">
            <a:solidFill>
              <a:schemeClr val="tx1"/>
            </a:solidFill>
          </a:endParaRPr>
        </a:p>
      </dgm:t>
    </dgm:pt>
    <dgm:pt modelId="{C958EA77-4971-47A5-8F8E-275323F2017F}" type="parTrans" cxnId="{2A6E6689-BC80-4E8E-9B58-14731DE51A73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7F5CA681-746D-40F7-AA66-1708B724F168}" type="sibTrans" cxnId="{2A6E6689-BC80-4E8E-9B58-14731DE51A73}">
      <dgm:prSet/>
      <dgm:spPr>
        <a:solidFill>
          <a:schemeClr val="tx2"/>
        </a:solidFill>
      </dgm:spPr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9A3BB55D-E1D0-4856-970B-861DF9937A2D}">
      <dgm:prSet phldrT="[Текст]"/>
      <dgm:spPr>
        <a:noFill/>
      </dgm:spPr>
      <dgm:t>
        <a:bodyPr/>
        <a:lstStyle/>
        <a:p>
          <a:r>
            <a:rPr lang="ru-RU" dirty="0" err="1" smtClean="0">
              <a:solidFill>
                <a:schemeClr val="tx1"/>
              </a:solidFill>
            </a:rPr>
            <a:t>збереження</a:t>
          </a:r>
          <a:endParaRPr lang="ru-RU" dirty="0">
            <a:solidFill>
              <a:schemeClr val="tx1"/>
            </a:solidFill>
          </a:endParaRPr>
        </a:p>
      </dgm:t>
    </dgm:pt>
    <dgm:pt modelId="{E65C6173-DABB-4DF5-AA7D-D55EA51074C8}" type="parTrans" cxnId="{587AFA32-9885-4221-9F2B-518C7E2E0D30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76F5AE30-A5F7-4B00-A598-98C301AEB747}" type="sibTrans" cxnId="{587AFA32-9885-4221-9F2B-518C7E2E0D30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0FBF69D3-5BC6-4266-92A2-1B75EDC0309C}" type="pres">
      <dgm:prSet presAssocID="{BBFBB245-3D3E-43F2-9C9E-DB83DEF11C03}" presName="Name0" presStyleCnt="0">
        <dgm:presLayoutVars>
          <dgm:dir/>
          <dgm:resizeHandles val="exact"/>
        </dgm:presLayoutVars>
      </dgm:prSet>
      <dgm:spPr/>
    </dgm:pt>
    <dgm:pt modelId="{55FDB3FA-FD7A-4FCC-8318-AC3CB67EEA43}" type="pres">
      <dgm:prSet presAssocID="{EC1316E2-A7B4-4993-A4F4-7A94A0A7C95E}" presName="node" presStyleLbl="node1" presStyleIdx="0" presStyleCnt="5" custScaleX="16538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7DE445-F31A-43C0-8268-AE9485DA3D49}" type="pres">
      <dgm:prSet presAssocID="{D5D8F746-9AE8-4516-AB79-A32BA7DFFCDE}" presName="sibTrans" presStyleLbl="sibTrans2D1" presStyleIdx="0" presStyleCnt="4"/>
      <dgm:spPr/>
      <dgm:t>
        <a:bodyPr/>
        <a:lstStyle/>
        <a:p>
          <a:endParaRPr lang="ru-RU"/>
        </a:p>
      </dgm:t>
    </dgm:pt>
    <dgm:pt modelId="{74416D1C-92CE-4460-BC26-DD9022219D7A}" type="pres">
      <dgm:prSet presAssocID="{D5D8F746-9AE8-4516-AB79-A32BA7DFFCDE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03D126FB-4628-4191-B59E-1BDA227467BF}" type="pres">
      <dgm:prSet presAssocID="{2A8E393C-F492-402C-B022-FC1844A03498}" presName="node" presStyleLbl="node1" presStyleIdx="1" presStyleCnt="5" custScaleX="16322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2C6D1A0-B81B-42F6-926F-A99A6AB8551E}" type="pres">
      <dgm:prSet presAssocID="{8D075D66-C8EA-4F5F-A76F-24B53F7095EC}" presName="sibTrans" presStyleLbl="sibTrans2D1" presStyleIdx="1" presStyleCnt="4"/>
      <dgm:spPr/>
      <dgm:t>
        <a:bodyPr/>
        <a:lstStyle/>
        <a:p>
          <a:endParaRPr lang="ru-RU"/>
        </a:p>
      </dgm:t>
    </dgm:pt>
    <dgm:pt modelId="{83809356-5682-493E-9E0F-37380DA73B37}" type="pres">
      <dgm:prSet presAssocID="{8D075D66-C8EA-4F5F-A76F-24B53F7095EC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E030E24D-B462-4CCE-B8FA-1BA5EFE3B135}" type="pres">
      <dgm:prSet presAssocID="{149A1D20-FC1D-4A10-8895-80DEF6E8DE3D}" presName="node" presStyleLbl="node1" presStyleIdx="2" presStyleCnt="5" custScaleX="15313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26170B6-45A2-4A72-8877-3002EFE89EDF}" type="pres">
      <dgm:prSet presAssocID="{B28A7960-66DA-46C4-A582-0D111288CC10}" presName="sibTrans" presStyleLbl="sibTrans2D1" presStyleIdx="2" presStyleCnt="4"/>
      <dgm:spPr/>
      <dgm:t>
        <a:bodyPr/>
        <a:lstStyle/>
        <a:p>
          <a:endParaRPr lang="ru-RU"/>
        </a:p>
      </dgm:t>
    </dgm:pt>
    <dgm:pt modelId="{5AD84ED2-D43A-475A-A8A9-5983C6B6969A}" type="pres">
      <dgm:prSet presAssocID="{B28A7960-66DA-46C4-A582-0D111288CC10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CF6047D4-71EB-4780-9933-A62144D3A60C}" type="pres">
      <dgm:prSet presAssocID="{5218F29E-FF57-476F-A83E-8524C70A288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DD842C3-8EB6-461E-9527-46C5B01372D4}" type="pres">
      <dgm:prSet presAssocID="{7F5CA681-746D-40F7-AA66-1708B724F168}" presName="sibTrans" presStyleLbl="sibTrans2D1" presStyleIdx="3" presStyleCnt="4"/>
      <dgm:spPr/>
      <dgm:t>
        <a:bodyPr/>
        <a:lstStyle/>
        <a:p>
          <a:endParaRPr lang="ru-RU"/>
        </a:p>
      </dgm:t>
    </dgm:pt>
    <dgm:pt modelId="{09EF3B8B-EE34-409D-8258-FF05D75EA8C4}" type="pres">
      <dgm:prSet presAssocID="{7F5CA681-746D-40F7-AA66-1708B724F168}" presName="connectorText" presStyleLbl="sibTrans2D1" presStyleIdx="3" presStyleCnt="4"/>
      <dgm:spPr/>
      <dgm:t>
        <a:bodyPr/>
        <a:lstStyle/>
        <a:p>
          <a:endParaRPr lang="ru-RU"/>
        </a:p>
      </dgm:t>
    </dgm:pt>
    <dgm:pt modelId="{9ECA4567-4F1C-4EDD-A33B-7FFB637CF955}" type="pres">
      <dgm:prSet presAssocID="{9A3BB55D-E1D0-4856-970B-861DF9937A2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2D997F4-B2C6-4E5C-A33C-56F821B0A03C}" type="presOf" srcId="{BBFBB245-3D3E-43F2-9C9E-DB83DEF11C03}" destId="{0FBF69D3-5BC6-4266-92A2-1B75EDC0309C}" srcOrd="0" destOrd="0" presId="urn:microsoft.com/office/officeart/2005/8/layout/process1"/>
    <dgm:cxn modelId="{9806726A-DCFA-4AC4-A63B-86BB159A6A04}" type="presOf" srcId="{9A3BB55D-E1D0-4856-970B-861DF9937A2D}" destId="{9ECA4567-4F1C-4EDD-A33B-7FFB637CF955}" srcOrd="0" destOrd="0" presId="urn:microsoft.com/office/officeart/2005/8/layout/process1"/>
    <dgm:cxn modelId="{F1AF6D02-1B13-4FCA-A1B7-BB85205D67C8}" type="presOf" srcId="{B28A7960-66DA-46C4-A582-0D111288CC10}" destId="{5AD84ED2-D43A-475A-A8A9-5983C6B6969A}" srcOrd="1" destOrd="0" presId="urn:microsoft.com/office/officeart/2005/8/layout/process1"/>
    <dgm:cxn modelId="{8D919B42-5A77-4A6E-94D1-136B809ABF99}" type="presOf" srcId="{B28A7960-66DA-46C4-A582-0D111288CC10}" destId="{926170B6-45A2-4A72-8877-3002EFE89EDF}" srcOrd="0" destOrd="0" presId="urn:microsoft.com/office/officeart/2005/8/layout/process1"/>
    <dgm:cxn modelId="{9A9EBD36-04C8-40C1-85E6-4BA69424E426}" type="presOf" srcId="{149A1D20-FC1D-4A10-8895-80DEF6E8DE3D}" destId="{E030E24D-B462-4CCE-B8FA-1BA5EFE3B135}" srcOrd="0" destOrd="0" presId="urn:microsoft.com/office/officeart/2005/8/layout/process1"/>
    <dgm:cxn modelId="{EBB64B3C-CC46-45FC-9C5E-C3A34C35CB95}" type="presOf" srcId="{2A8E393C-F492-402C-B022-FC1844A03498}" destId="{03D126FB-4628-4191-B59E-1BDA227467BF}" srcOrd="0" destOrd="0" presId="urn:microsoft.com/office/officeart/2005/8/layout/process1"/>
    <dgm:cxn modelId="{D26E1046-65F5-4A86-84CE-7D2F14F35E95}" srcId="{BBFBB245-3D3E-43F2-9C9E-DB83DEF11C03}" destId="{2A8E393C-F492-402C-B022-FC1844A03498}" srcOrd="1" destOrd="0" parTransId="{6EBBB4F3-3A58-4B55-B41C-70F3CFA5A297}" sibTransId="{8D075D66-C8EA-4F5F-A76F-24B53F7095EC}"/>
    <dgm:cxn modelId="{3084CD8B-17F3-4795-AA40-484A88B72C7D}" type="presOf" srcId="{7F5CA681-746D-40F7-AA66-1708B724F168}" destId="{09EF3B8B-EE34-409D-8258-FF05D75EA8C4}" srcOrd="1" destOrd="0" presId="urn:microsoft.com/office/officeart/2005/8/layout/process1"/>
    <dgm:cxn modelId="{975438EA-7D86-444F-A2F1-C04D4AF86AE2}" srcId="{BBFBB245-3D3E-43F2-9C9E-DB83DEF11C03}" destId="{EC1316E2-A7B4-4993-A4F4-7A94A0A7C95E}" srcOrd="0" destOrd="0" parTransId="{61D85259-EE0E-49AF-AD0E-825B9BC0C348}" sibTransId="{D5D8F746-9AE8-4516-AB79-A32BA7DFFCDE}"/>
    <dgm:cxn modelId="{E9D6759F-1561-49E7-90C1-D538B6A8CB92}" type="presOf" srcId="{8D075D66-C8EA-4F5F-A76F-24B53F7095EC}" destId="{92C6D1A0-B81B-42F6-926F-A99A6AB8551E}" srcOrd="0" destOrd="0" presId="urn:microsoft.com/office/officeart/2005/8/layout/process1"/>
    <dgm:cxn modelId="{F77CE8C8-E023-40F2-BA3E-2272650EAB6E}" type="presOf" srcId="{EC1316E2-A7B4-4993-A4F4-7A94A0A7C95E}" destId="{55FDB3FA-FD7A-4FCC-8318-AC3CB67EEA43}" srcOrd="0" destOrd="0" presId="urn:microsoft.com/office/officeart/2005/8/layout/process1"/>
    <dgm:cxn modelId="{587AFA32-9885-4221-9F2B-518C7E2E0D30}" srcId="{BBFBB245-3D3E-43F2-9C9E-DB83DEF11C03}" destId="{9A3BB55D-E1D0-4856-970B-861DF9937A2D}" srcOrd="4" destOrd="0" parTransId="{E65C6173-DABB-4DF5-AA7D-D55EA51074C8}" sibTransId="{76F5AE30-A5F7-4B00-A598-98C301AEB747}"/>
    <dgm:cxn modelId="{955CD86D-5690-49EB-A5CC-C5CF954E4169}" type="presOf" srcId="{8D075D66-C8EA-4F5F-A76F-24B53F7095EC}" destId="{83809356-5682-493E-9E0F-37380DA73B37}" srcOrd="1" destOrd="0" presId="urn:microsoft.com/office/officeart/2005/8/layout/process1"/>
    <dgm:cxn modelId="{2A6E6689-BC80-4E8E-9B58-14731DE51A73}" srcId="{BBFBB245-3D3E-43F2-9C9E-DB83DEF11C03}" destId="{5218F29E-FF57-476F-A83E-8524C70A288D}" srcOrd="3" destOrd="0" parTransId="{C958EA77-4971-47A5-8F8E-275323F2017F}" sibTransId="{7F5CA681-746D-40F7-AA66-1708B724F168}"/>
    <dgm:cxn modelId="{F0FB02F6-BFDC-4228-9BDF-93582E698B3F}" srcId="{BBFBB245-3D3E-43F2-9C9E-DB83DEF11C03}" destId="{149A1D20-FC1D-4A10-8895-80DEF6E8DE3D}" srcOrd="2" destOrd="0" parTransId="{1B863037-6500-44F1-8213-2974A5917BA7}" sibTransId="{B28A7960-66DA-46C4-A582-0D111288CC10}"/>
    <dgm:cxn modelId="{0E15F9BD-C6E1-473A-9C58-FABBBA55983F}" type="presOf" srcId="{D5D8F746-9AE8-4516-AB79-A32BA7DFFCDE}" destId="{DB7DE445-F31A-43C0-8268-AE9485DA3D49}" srcOrd="0" destOrd="0" presId="urn:microsoft.com/office/officeart/2005/8/layout/process1"/>
    <dgm:cxn modelId="{2E377759-9C09-4984-B170-13485924EAC8}" type="presOf" srcId="{D5D8F746-9AE8-4516-AB79-A32BA7DFFCDE}" destId="{74416D1C-92CE-4460-BC26-DD9022219D7A}" srcOrd="1" destOrd="0" presId="urn:microsoft.com/office/officeart/2005/8/layout/process1"/>
    <dgm:cxn modelId="{063BD29A-D751-49BA-9B97-36816B1127AA}" type="presOf" srcId="{5218F29E-FF57-476F-A83E-8524C70A288D}" destId="{CF6047D4-71EB-4780-9933-A62144D3A60C}" srcOrd="0" destOrd="0" presId="urn:microsoft.com/office/officeart/2005/8/layout/process1"/>
    <dgm:cxn modelId="{A7288F72-73F0-4BC5-A26E-164C927DA426}" type="presOf" srcId="{7F5CA681-746D-40F7-AA66-1708B724F168}" destId="{ADD842C3-8EB6-461E-9527-46C5B01372D4}" srcOrd="0" destOrd="0" presId="urn:microsoft.com/office/officeart/2005/8/layout/process1"/>
    <dgm:cxn modelId="{9F6C2548-ADF8-4F4A-91D6-DD1016BB4683}" type="presParOf" srcId="{0FBF69D3-5BC6-4266-92A2-1B75EDC0309C}" destId="{55FDB3FA-FD7A-4FCC-8318-AC3CB67EEA43}" srcOrd="0" destOrd="0" presId="urn:microsoft.com/office/officeart/2005/8/layout/process1"/>
    <dgm:cxn modelId="{DC76C8F4-6E37-472D-A240-1630C68584E8}" type="presParOf" srcId="{0FBF69D3-5BC6-4266-92A2-1B75EDC0309C}" destId="{DB7DE445-F31A-43C0-8268-AE9485DA3D49}" srcOrd="1" destOrd="0" presId="urn:microsoft.com/office/officeart/2005/8/layout/process1"/>
    <dgm:cxn modelId="{1937E20F-09B4-4A26-8D23-F995FBE62997}" type="presParOf" srcId="{DB7DE445-F31A-43C0-8268-AE9485DA3D49}" destId="{74416D1C-92CE-4460-BC26-DD9022219D7A}" srcOrd="0" destOrd="0" presId="urn:microsoft.com/office/officeart/2005/8/layout/process1"/>
    <dgm:cxn modelId="{95DA232F-E1C7-441D-B62B-66FD0BF8A502}" type="presParOf" srcId="{0FBF69D3-5BC6-4266-92A2-1B75EDC0309C}" destId="{03D126FB-4628-4191-B59E-1BDA227467BF}" srcOrd="2" destOrd="0" presId="urn:microsoft.com/office/officeart/2005/8/layout/process1"/>
    <dgm:cxn modelId="{89EBFCB3-9F9E-4128-9D80-9E02CC7C7141}" type="presParOf" srcId="{0FBF69D3-5BC6-4266-92A2-1B75EDC0309C}" destId="{92C6D1A0-B81B-42F6-926F-A99A6AB8551E}" srcOrd="3" destOrd="0" presId="urn:microsoft.com/office/officeart/2005/8/layout/process1"/>
    <dgm:cxn modelId="{BBBB3B70-3E1A-408D-9557-4A87E7E6438D}" type="presParOf" srcId="{92C6D1A0-B81B-42F6-926F-A99A6AB8551E}" destId="{83809356-5682-493E-9E0F-37380DA73B37}" srcOrd="0" destOrd="0" presId="urn:microsoft.com/office/officeart/2005/8/layout/process1"/>
    <dgm:cxn modelId="{37918E0C-AC2B-4332-B594-1FEA8828BE63}" type="presParOf" srcId="{0FBF69D3-5BC6-4266-92A2-1B75EDC0309C}" destId="{E030E24D-B462-4CCE-B8FA-1BA5EFE3B135}" srcOrd="4" destOrd="0" presId="urn:microsoft.com/office/officeart/2005/8/layout/process1"/>
    <dgm:cxn modelId="{6BE45A61-CCCE-4A25-8104-4619ED4B825B}" type="presParOf" srcId="{0FBF69D3-5BC6-4266-92A2-1B75EDC0309C}" destId="{926170B6-45A2-4A72-8877-3002EFE89EDF}" srcOrd="5" destOrd="0" presId="urn:microsoft.com/office/officeart/2005/8/layout/process1"/>
    <dgm:cxn modelId="{A63CD787-0072-460A-B781-CE3800108E77}" type="presParOf" srcId="{926170B6-45A2-4A72-8877-3002EFE89EDF}" destId="{5AD84ED2-D43A-475A-A8A9-5983C6B6969A}" srcOrd="0" destOrd="0" presId="urn:microsoft.com/office/officeart/2005/8/layout/process1"/>
    <dgm:cxn modelId="{B16F531E-3234-4AB0-B5C7-AE2C8D221721}" type="presParOf" srcId="{0FBF69D3-5BC6-4266-92A2-1B75EDC0309C}" destId="{CF6047D4-71EB-4780-9933-A62144D3A60C}" srcOrd="6" destOrd="0" presId="urn:microsoft.com/office/officeart/2005/8/layout/process1"/>
    <dgm:cxn modelId="{82E7303B-4B2D-4468-89E3-06C351BBB353}" type="presParOf" srcId="{0FBF69D3-5BC6-4266-92A2-1B75EDC0309C}" destId="{ADD842C3-8EB6-461E-9527-46C5B01372D4}" srcOrd="7" destOrd="0" presId="urn:microsoft.com/office/officeart/2005/8/layout/process1"/>
    <dgm:cxn modelId="{9E38F86B-2991-48E9-A9A4-09C5A6451469}" type="presParOf" srcId="{ADD842C3-8EB6-461E-9527-46C5B01372D4}" destId="{09EF3B8B-EE34-409D-8258-FF05D75EA8C4}" srcOrd="0" destOrd="0" presId="urn:microsoft.com/office/officeart/2005/8/layout/process1"/>
    <dgm:cxn modelId="{B0D9CEE1-9967-4DEC-807F-A1C293375799}" type="presParOf" srcId="{0FBF69D3-5BC6-4266-92A2-1B75EDC0309C}" destId="{9ECA4567-4F1C-4EDD-A33B-7FFB637CF95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FDB3FA-FD7A-4FCC-8318-AC3CB67EEA43}">
      <dsp:nvSpPr>
        <dsp:cNvPr id="0" name=""/>
        <dsp:cNvSpPr/>
      </dsp:nvSpPr>
      <dsp:spPr>
        <a:xfrm>
          <a:off x="1099" y="2512146"/>
          <a:ext cx="1995792" cy="757988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err="1" smtClean="0">
              <a:solidFill>
                <a:schemeClr val="tx1"/>
              </a:solidFill>
            </a:rPr>
            <a:t>обрання</a:t>
          </a:r>
          <a:r>
            <a:rPr lang="ru-RU" sz="1400" kern="1200" dirty="0" smtClean="0">
              <a:solidFill>
                <a:schemeClr val="tx1"/>
              </a:solidFill>
            </a:rPr>
            <a:t> фракталу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23300" y="2534347"/>
        <a:ext cx="1951390" cy="713586"/>
      </dsp:txXfrm>
    </dsp:sp>
    <dsp:sp modelId="{DB7DE445-F31A-43C0-8268-AE9485DA3D49}">
      <dsp:nvSpPr>
        <dsp:cNvPr id="0" name=""/>
        <dsp:cNvSpPr/>
      </dsp:nvSpPr>
      <dsp:spPr>
        <a:xfrm>
          <a:off x="2117566" y="2741503"/>
          <a:ext cx="255830" cy="299273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>
            <a:solidFill>
              <a:schemeClr val="tx1"/>
            </a:solidFill>
          </a:endParaRPr>
        </a:p>
      </dsp:txBody>
      <dsp:txXfrm>
        <a:off x="2117566" y="2801358"/>
        <a:ext cx="179081" cy="179563"/>
      </dsp:txXfrm>
    </dsp:sp>
    <dsp:sp modelId="{03D126FB-4628-4191-B59E-1BDA227467BF}">
      <dsp:nvSpPr>
        <dsp:cNvPr id="0" name=""/>
        <dsp:cNvSpPr/>
      </dsp:nvSpPr>
      <dsp:spPr>
        <a:xfrm>
          <a:off x="2479590" y="2512146"/>
          <a:ext cx="1969762" cy="757988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err="1" smtClean="0">
              <a:solidFill>
                <a:schemeClr val="tx1"/>
              </a:solidFill>
            </a:rPr>
            <a:t>введення</a:t>
          </a:r>
          <a:r>
            <a:rPr lang="ru-RU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smtClean="0">
              <a:solidFill>
                <a:schemeClr val="tx1"/>
              </a:solidFill>
            </a:rPr>
            <a:t>/</a:t>
          </a:r>
          <a:r>
            <a:rPr lang="uk-UA" sz="1400" kern="1200" dirty="0" smtClean="0">
              <a:solidFill>
                <a:schemeClr val="tx1"/>
              </a:solidFill>
            </a:rPr>
            <a:t> зміна даних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2501791" y="2534347"/>
        <a:ext cx="1925360" cy="713586"/>
      </dsp:txXfrm>
    </dsp:sp>
    <dsp:sp modelId="{92C6D1A0-B81B-42F6-926F-A99A6AB8551E}">
      <dsp:nvSpPr>
        <dsp:cNvPr id="0" name=""/>
        <dsp:cNvSpPr/>
      </dsp:nvSpPr>
      <dsp:spPr>
        <a:xfrm>
          <a:off x="4570028" y="2741503"/>
          <a:ext cx="255830" cy="299273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>
            <a:solidFill>
              <a:schemeClr val="tx1"/>
            </a:solidFill>
          </a:endParaRPr>
        </a:p>
      </dsp:txBody>
      <dsp:txXfrm>
        <a:off x="4570028" y="2801358"/>
        <a:ext cx="179081" cy="179563"/>
      </dsp:txXfrm>
    </dsp:sp>
    <dsp:sp modelId="{E030E24D-B462-4CCE-B8FA-1BA5EFE3B135}">
      <dsp:nvSpPr>
        <dsp:cNvPr id="0" name=""/>
        <dsp:cNvSpPr/>
      </dsp:nvSpPr>
      <dsp:spPr>
        <a:xfrm>
          <a:off x="4932052" y="2512146"/>
          <a:ext cx="1847953" cy="757988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err="1" smtClean="0">
              <a:solidFill>
                <a:schemeClr val="tx1"/>
              </a:solidFill>
            </a:rPr>
            <a:t>задання</a:t>
          </a:r>
          <a:r>
            <a:rPr lang="en-US" sz="1400" kern="1200" dirty="0" smtClean="0">
              <a:solidFill>
                <a:schemeClr val="tx1"/>
              </a:solidFill>
            </a:rPr>
            <a:t> / </a:t>
          </a:r>
          <a:r>
            <a:rPr lang="uk-UA" sz="1400" kern="1200" dirty="0" smtClean="0">
              <a:solidFill>
                <a:schemeClr val="tx1"/>
              </a:solidFill>
            </a:rPr>
            <a:t>генерація градієнту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4954253" y="2534347"/>
        <a:ext cx="1803551" cy="713586"/>
      </dsp:txXfrm>
    </dsp:sp>
    <dsp:sp modelId="{926170B6-45A2-4A72-8877-3002EFE89EDF}">
      <dsp:nvSpPr>
        <dsp:cNvPr id="0" name=""/>
        <dsp:cNvSpPr/>
      </dsp:nvSpPr>
      <dsp:spPr>
        <a:xfrm>
          <a:off x="6900681" y="2741503"/>
          <a:ext cx="255830" cy="299273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>
            <a:solidFill>
              <a:schemeClr val="tx1"/>
            </a:solidFill>
          </a:endParaRPr>
        </a:p>
      </dsp:txBody>
      <dsp:txXfrm>
        <a:off x="6900681" y="2801358"/>
        <a:ext cx="179081" cy="179563"/>
      </dsp:txXfrm>
    </dsp:sp>
    <dsp:sp modelId="{CF6047D4-71EB-4780-9933-A62144D3A60C}">
      <dsp:nvSpPr>
        <dsp:cNvPr id="0" name=""/>
        <dsp:cNvSpPr/>
      </dsp:nvSpPr>
      <dsp:spPr>
        <a:xfrm>
          <a:off x="7262705" y="2512146"/>
          <a:ext cx="1206748" cy="757988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err="1" smtClean="0">
              <a:solidFill>
                <a:schemeClr val="tx1"/>
              </a:solidFill>
            </a:rPr>
            <a:t>побудова</a:t>
          </a:r>
          <a:r>
            <a:rPr lang="ru-RU" sz="1400" kern="1200" dirty="0" smtClean="0">
              <a:solidFill>
                <a:schemeClr val="tx1"/>
              </a:solidFill>
            </a:rPr>
            <a:t> фракталу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7284906" y="2534347"/>
        <a:ext cx="1162346" cy="713586"/>
      </dsp:txXfrm>
    </dsp:sp>
    <dsp:sp modelId="{ADD842C3-8EB6-461E-9527-46C5B01372D4}">
      <dsp:nvSpPr>
        <dsp:cNvPr id="0" name=""/>
        <dsp:cNvSpPr/>
      </dsp:nvSpPr>
      <dsp:spPr>
        <a:xfrm>
          <a:off x="8590128" y="2741503"/>
          <a:ext cx="255830" cy="299273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>
            <a:solidFill>
              <a:schemeClr val="tx1"/>
            </a:solidFill>
          </a:endParaRPr>
        </a:p>
      </dsp:txBody>
      <dsp:txXfrm>
        <a:off x="8590128" y="2801358"/>
        <a:ext cx="179081" cy="179563"/>
      </dsp:txXfrm>
    </dsp:sp>
    <dsp:sp modelId="{9ECA4567-4F1C-4EDD-A33B-7FFB637CF955}">
      <dsp:nvSpPr>
        <dsp:cNvPr id="0" name=""/>
        <dsp:cNvSpPr/>
      </dsp:nvSpPr>
      <dsp:spPr>
        <a:xfrm>
          <a:off x="8952152" y="2512146"/>
          <a:ext cx="1206748" cy="757988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err="1" smtClean="0">
              <a:solidFill>
                <a:schemeClr val="tx1"/>
              </a:solidFill>
            </a:rPr>
            <a:t>збереження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8974353" y="2534347"/>
        <a:ext cx="1162346" cy="713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EBBDA-3F67-4B33-BC84-E737A685820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67059-0CD2-40F8-954C-3E65721A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506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E2838-3D29-4231-B1E6-EBF223D88E01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41EB7-D0AB-4F0D-B041-C5315C9D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810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9E4ED68-686B-4FB8-BC5A-407EEE930C22}" type="datetime1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9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39BB-A163-42C7-AE13-7219CAF6B43B}" type="datetime1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5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72B8-B00B-4D3F-BB0B-94A2E87C4BCB}" type="datetime1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37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44F6-5194-4828-B211-D1C55A004E4D}" type="datetime1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028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A8D4-C80C-4E5D-A47E-1FF4EB9B1681}" type="datetime1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39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E94-C2DF-4898-8435-14F721A1C32D}" type="datetime1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97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E79-D41A-46C8-8E61-AF4F2AAA0517}" type="datetime1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41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3907-BDDC-4870-919B-4CEDF2BDF9F2}" type="datetime1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37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2419-0632-417E-98CE-0F574648345F}" type="datetime1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7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79AE-CF70-4269-86D1-B49653D65C0C}" type="datetime1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2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C1C7-9E6E-438E-AFCA-133552BA9850}" type="datetime1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8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D1A0-6D34-4C78-AB09-2456564E754B}" type="datetime1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3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E901-6E8B-406A-BA95-E7F7AD45283A}" type="datetime1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2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22FE-C4E7-4D66-840E-4A46267EC925}" type="datetime1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6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B07E-F698-4101-844C-4ABDEDCBD545}" type="datetime1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8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3A1A-8211-4A3B-9272-1C4C96EC99B3}" type="datetime1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0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4A57-8EBE-4EC6-8682-3A67093EE16F}" type="datetime1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3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37732-8130-4524-957A-3BEA1AB1C231}" type="datetime1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59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8254" y="1122363"/>
            <a:ext cx="9249746" cy="2387600"/>
          </a:xfrm>
        </p:spPr>
        <p:txBody>
          <a:bodyPr/>
          <a:lstStyle/>
          <a:p>
            <a:pPr algn="ctr"/>
            <a:r>
              <a:rPr lang="uk-UA" dirty="0" smtClean="0"/>
              <a:t>Курсовий проект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uk-UA" dirty="0" smtClean="0"/>
              <a:t>на тему </a:t>
            </a:r>
            <a:r>
              <a:rPr lang="uk-UA" dirty="0" err="1" smtClean="0"/>
              <a:t>Фрактали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47339" y="5202238"/>
            <a:ext cx="8791575" cy="1655762"/>
          </a:xfrm>
        </p:spPr>
        <p:txBody>
          <a:bodyPr/>
          <a:lstStyle/>
          <a:p>
            <a:pPr algn="ctr"/>
            <a:r>
              <a:rPr lang="uk-UA" dirty="0" smtClean="0"/>
              <a:t>Виконав Студент Групи ІПЗ-20-4 </a:t>
            </a:r>
          </a:p>
          <a:p>
            <a:pPr algn="ctr"/>
            <a:r>
              <a:rPr lang="uk-UA" dirty="0" smtClean="0"/>
              <a:t>Кормиш Р.І</a:t>
            </a:r>
          </a:p>
          <a:p>
            <a:endParaRPr lang="uk-U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720" y="1727200"/>
            <a:ext cx="8175538" cy="497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9563" y="1108274"/>
            <a:ext cx="346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dirty="0" err="1"/>
              <a:t>Фрактальне</a:t>
            </a:r>
            <a:r>
              <a:rPr lang="uk-UA" dirty="0"/>
              <a:t> дерево</a:t>
            </a:r>
            <a:endParaRPr lang="en-US" dirty="0">
              <a:latin typeface="Lucida Sans" panose="020B0602030504020204" pitchFamily="3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141413" y="-964"/>
            <a:ext cx="9905998" cy="1478570"/>
          </a:xfrm>
        </p:spPr>
        <p:txBody>
          <a:bodyPr/>
          <a:lstStyle/>
          <a:p>
            <a:pPr algn="ctr"/>
            <a:r>
              <a:rPr lang="uk-UA" dirty="0" smtClean="0"/>
              <a:t>Опис Роботи програмного додатку </a:t>
            </a:r>
            <a:endParaRPr lang="en-US" dirty="0"/>
          </a:p>
        </p:txBody>
      </p:sp>
      <p:pic>
        <p:nvPicPr>
          <p:cNvPr id="9" name="Рисунок 8"/>
          <p:cNvPicPr/>
          <p:nvPr/>
        </p:nvPicPr>
        <p:blipFill rotWithShape="1">
          <a:blip r:embed="rId3"/>
          <a:srcRect l="30310" t="20639" r="32443" b="6759"/>
          <a:stretch/>
        </p:blipFill>
        <p:spPr bwMode="auto">
          <a:xfrm>
            <a:off x="309563" y="1727200"/>
            <a:ext cx="3309937" cy="4978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8926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062" y="1778000"/>
            <a:ext cx="8279545" cy="48895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141413" y="-964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mtClean="0"/>
              <a:t>Опис Роботи програмного додатку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9563" y="1108274"/>
            <a:ext cx="346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dirty="0"/>
              <a:t>Папоротник </a:t>
            </a:r>
            <a:r>
              <a:rPr lang="uk-UA" dirty="0" err="1"/>
              <a:t>Барслі</a:t>
            </a:r>
            <a:endParaRPr lang="en-US" dirty="0">
              <a:latin typeface="Lucida Sans" panose="020B0602030504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062" y="1108274"/>
            <a:ext cx="2076450" cy="4476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22" y="1778000"/>
            <a:ext cx="2890837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063" y="1762124"/>
            <a:ext cx="8299223" cy="4885419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141413" y="-964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mtClean="0"/>
              <a:t>Опис Роботи програмного додатку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9563" y="1108274"/>
            <a:ext cx="346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dirty="0"/>
              <a:t>Крива </a:t>
            </a:r>
            <a:r>
              <a:rPr lang="uk-UA" dirty="0" err="1"/>
              <a:t>Хартера-Хейтуея</a:t>
            </a:r>
            <a:endParaRPr lang="en-US" dirty="0">
              <a:latin typeface="Lucida Sans" panose="020B0602030504020204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 rotWithShape="1">
          <a:blip r:embed="rId3"/>
          <a:srcRect l="15797" t="19621" r="17808" b="6355"/>
          <a:stretch/>
        </p:blipFill>
        <p:spPr bwMode="auto">
          <a:xfrm>
            <a:off x="309563" y="1762124"/>
            <a:ext cx="3144837" cy="34979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94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Висновки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37745" y="2489200"/>
            <a:ext cx="9313333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400" dirty="0" smtClean="0">
                <a:latin typeface="Lucida Sans" panose="020B0602030504020204" pitchFamily="34" charset="0"/>
              </a:rPr>
              <a:t>Було поглиблено знання про середу розробки </a:t>
            </a:r>
            <a:r>
              <a:rPr lang="en-US" sz="2400" dirty="0" smtClean="0">
                <a:latin typeface="Lucida Sans" panose="020B0602030504020204" pitchFamily="34" charset="0"/>
              </a:rPr>
              <a:t>Windows Forms</a:t>
            </a:r>
            <a:r>
              <a:rPr lang="uk-UA" sz="2400" dirty="0" smtClean="0">
                <a:latin typeface="Lucida Sans" panose="020B0602030504020204" pitchFamily="34" charset="0"/>
              </a:rPr>
              <a:t> та м</a:t>
            </a:r>
            <a:r>
              <a:rPr lang="uk-UA" sz="2400" dirty="0">
                <a:latin typeface="Lucida Sans" panose="020B0602030504020204" pitchFamily="34" charset="0"/>
              </a:rPr>
              <a:t>о</a:t>
            </a:r>
            <a:r>
              <a:rPr lang="uk-UA" sz="2400" dirty="0" smtClean="0">
                <a:latin typeface="Lucida Sans" panose="020B0602030504020204" pitchFamily="34" charset="0"/>
              </a:rPr>
              <a:t>ви </a:t>
            </a:r>
            <a:r>
              <a:rPr lang="en-US" sz="2400" dirty="0" smtClean="0">
                <a:latin typeface="Lucida Sans" panose="020B0602030504020204" pitchFamily="34" charset="0"/>
              </a:rPr>
              <a:t>C#</a:t>
            </a:r>
            <a:r>
              <a:rPr lang="uk-UA" sz="2400" dirty="0">
                <a:latin typeface="Lucida Sans" panose="020B0602030504020204" pitchFamily="34" charset="0"/>
              </a:rPr>
              <a:t>.</a:t>
            </a:r>
            <a:endParaRPr lang="en-US" sz="2400" dirty="0" smtClean="0">
              <a:latin typeface="Lucida Sans" panose="020B0602030504020204" pitchFamily="34" charset="0"/>
            </a:endParaRP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ru-RU" sz="2400" dirty="0" err="1" smtClean="0">
                <a:latin typeface="Lucida Sans" panose="020B0602030504020204" pitchFamily="34" charset="0"/>
              </a:rPr>
              <a:t>Було</a:t>
            </a:r>
            <a:r>
              <a:rPr lang="ru-RU" sz="2400" dirty="0" smtClean="0">
                <a:latin typeface="Lucida Sans" panose="020B0602030504020204" pitchFamily="34" charset="0"/>
              </a:rPr>
              <a:t> </a:t>
            </a:r>
            <a:r>
              <a:rPr lang="ru-RU" sz="2400" dirty="0" err="1" smtClean="0">
                <a:latin typeface="Lucida Sans" panose="020B0602030504020204" pitchFamily="34" charset="0"/>
              </a:rPr>
              <a:t>покращенно</a:t>
            </a:r>
            <a:r>
              <a:rPr lang="ru-RU" sz="2400" dirty="0" smtClean="0">
                <a:latin typeface="Lucida Sans" panose="020B0602030504020204" pitchFamily="34" charset="0"/>
              </a:rPr>
              <a:t> </a:t>
            </a:r>
            <a:r>
              <a:rPr lang="ru-RU" sz="2400" dirty="0" err="1" smtClean="0">
                <a:latin typeface="Lucida Sans" panose="020B0602030504020204" pitchFamily="34" charset="0"/>
              </a:rPr>
              <a:t>навички</a:t>
            </a:r>
            <a:r>
              <a:rPr lang="ru-RU" sz="2400" dirty="0" smtClean="0">
                <a:latin typeface="Lucida Sans" panose="020B0602030504020204" pitchFamily="34" charset="0"/>
              </a:rPr>
              <a:t> </a:t>
            </a:r>
            <a:r>
              <a:rPr lang="ru-RU" sz="2400" dirty="0" err="1" smtClean="0">
                <a:latin typeface="Lucida Sans" panose="020B0602030504020204" pitchFamily="34" charset="0"/>
              </a:rPr>
              <a:t>програмування</a:t>
            </a:r>
            <a:r>
              <a:rPr lang="ru-RU" sz="2400" dirty="0" smtClean="0">
                <a:latin typeface="Lucida Sans" panose="020B0602030504020204" pitchFamily="34" charset="0"/>
              </a:rPr>
              <a:t> на </a:t>
            </a:r>
            <a:r>
              <a:rPr lang="ru-RU" sz="2400" dirty="0" err="1" smtClean="0">
                <a:latin typeface="Lucida Sans" panose="020B0602030504020204" pitchFamily="34" charset="0"/>
              </a:rPr>
              <a:t>мов</a:t>
            </a:r>
            <a:r>
              <a:rPr lang="uk-UA" sz="2400" dirty="0" smtClean="0">
                <a:latin typeface="Lucida Sans" panose="020B0602030504020204" pitchFamily="34" charset="0"/>
              </a:rPr>
              <a:t>і </a:t>
            </a:r>
            <a:r>
              <a:rPr lang="en-US" sz="2400" dirty="0" smtClean="0">
                <a:latin typeface="Lucida Sans" panose="020B0602030504020204" pitchFamily="34" charset="0"/>
              </a:rPr>
              <a:t>C#</a:t>
            </a:r>
            <a:r>
              <a:rPr lang="uk-UA" sz="2400" dirty="0" smtClean="0">
                <a:latin typeface="Lucida Sans" panose="020B0602030504020204" pitchFamily="34" charset="0"/>
              </a:rPr>
              <a:t>.</a:t>
            </a:r>
            <a:r>
              <a:rPr lang="en-US" sz="2400" dirty="0" smtClean="0">
                <a:latin typeface="Lucida Sans" panose="020B0602030504020204" pitchFamily="34" charset="0"/>
              </a:rPr>
              <a:t> </a:t>
            </a: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400" dirty="0" smtClean="0">
                <a:latin typeface="Lucida Sans" panose="020B0602030504020204" pitchFamily="34" charset="0"/>
              </a:rPr>
              <a:t>Було використано наслідування (це можна побачити на діаграмі класів), інкапсуляцію (захищені поля в класах) та поліморфізм(метод </a:t>
            </a:r>
            <a:r>
              <a:rPr lang="en-US" sz="2400" dirty="0" smtClean="0">
                <a:latin typeface="Lucida Sans" panose="020B0602030504020204" pitchFamily="34" charset="0"/>
              </a:rPr>
              <a:t>Info</a:t>
            </a:r>
            <a:r>
              <a:rPr lang="uk-UA" sz="2400" dirty="0" smtClean="0">
                <a:latin typeface="Lucida Sans" panose="020B0602030504020204" pitchFamily="34" charset="0"/>
              </a:rPr>
              <a:t>, який діє в класах по різному)</a:t>
            </a: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400" dirty="0">
                <a:latin typeface="Lucida Sans" panose="020B0602030504020204" pitchFamily="34" charset="0"/>
              </a:rPr>
              <a:t>Д</a:t>
            </a:r>
            <a:r>
              <a:rPr lang="uk-UA" sz="2400" dirty="0" smtClean="0">
                <a:latin typeface="Lucida Sans" panose="020B0602030504020204" pitchFamily="34" charset="0"/>
              </a:rPr>
              <a:t>осягнуто мети</a:t>
            </a:r>
            <a:r>
              <a:rPr lang="en-US" sz="2400" dirty="0" smtClean="0">
                <a:latin typeface="Lucida Sans" panose="020B0602030504020204" pitchFamily="34" charset="0"/>
              </a:rPr>
              <a:t> -</a:t>
            </a:r>
            <a:r>
              <a:rPr lang="uk-UA" sz="2400" dirty="0" smtClean="0">
                <a:latin typeface="Lucida Sans" panose="020B0602030504020204" pitchFamily="34" charset="0"/>
              </a:rPr>
              <a:t> створено повноцінний програмний додаток, який має змогу будувати </a:t>
            </a:r>
            <a:r>
              <a:rPr lang="uk-UA" sz="2400" dirty="0" err="1" smtClean="0">
                <a:latin typeface="Lucida Sans" panose="020B0602030504020204" pitchFamily="34" charset="0"/>
              </a:rPr>
              <a:t>фрактали</a:t>
            </a:r>
            <a:r>
              <a:rPr lang="uk-UA" sz="2400" dirty="0">
                <a:latin typeface="Lucida Sans" panose="020B0602030504020204" pitchFamily="34" charset="0"/>
              </a:rPr>
              <a:t> </a:t>
            </a:r>
            <a:r>
              <a:rPr lang="uk-UA" sz="2400" dirty="0" smtClean="0">
                <a:latin typeface="Lucida Sans" panose="020B0602030504020204" pitchFamily="34" charset="0"/>
              </a:rPr>
              <a:t>та досліджувати</a:t>
            </a:r>
            <a:r>
              <a:rPr lang="en-US" sz="2400" dirty="0" smtClean="0">
                <a:latin typeface="Lucida Sans" panose="020B0602030504020204" pitchFamily="34" charset="0"/>
              </a:rPr>
              <a:t> </a:t>
            </a:r>
            <a:r>
              <a:rPr lang="uk-UA" sz="2400" dirty="0" smtClean="0">
                <a:latin typeface="Lucida Sans" panose="020B0602030504020204" pitchFamily="34" charset="0"/>
              </a:rPr>
              <a:t>їх.</a:t>
            </a:r>
            <a:endParaRPr lang="en-US" sz="24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52838" y="2197220"/>
            <a:ext cx="6362096" cy="2425579"/>
          </a:xfrm>
        </p:spPr>
        <p:txBody>
          <a:bodyPr>
            <a:noAutofit/>
          </a:bodyPr>
          <a:lstStyle/>
          <a:p>
            <a:pPr algn="ctr"/>
            <a:r>
              <a:rPr lang="uk-UA" sz="6000" dirty="0" smtClean="0"/>
              <a:t>Дякую за </a:t>
            </a:r>
            <a:br>
              <a:rPr lang="uk-UA" sz="6000" dirty="0" smtClean="0"/>
            </a:br>
            <a:r>
              <a:rPr lang="uk-UA" sz="6000" dirty="0" smtClean="0"/>
              <a:t>увагу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9259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Актуальність даної теми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1413" y="2412124"/>
            <a:ext cx="75516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400" dirty="0" smtClean="0"/>
              <a:t>Використовується у багатьох </a:t>
            </a:r>
            <a:r>
              <a:rPr lang="uk-UA" sz="2400" dirty="0" smtClean="0"/>
              <a:t>сферах(комп</a:t>
            </a:r>
            <a:r>
              <a:rPr lang="uk-UA" sz="2400" dirty="0" smtClean="0"/>
              <a:t>’ютерна наука, нафтохімія, біологія, фізика, медицина, комп’ютерні ігри та ін.</a:t>
            </a:r>
            <a:r>
              <a:rPr lang="uk-UA" sz="2400" dirty="0" smtClean="0"/>
              <a:t>)</a:t>
            </a:r>
            <a:endParaRPr lang="uk-UA" sz="2400" dirty="0" smtClean="0"/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uk-UA" sz="2400" dirty="0" smtClean="0"/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400" dirty="0" smtClean="0"/>
              <a:t>Можна отримувати абсолютно різні зображення, незначно змінюючи параметри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uk-UA" sz="2400" dirty="0" smtClean="0"/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400" dirty="0" smtClean="0"/>
              <a:t>Дає можливість створювати природню (</a:t>
            </a:r>
            <a:r>
              <a:rPr lang="uk-UA" sz="2400" dirty="0" err="1" smtClean="0"/>
              <a:t>фрактальну</a:t>
            </a:r>
            <a:r>
              <a:rPr lang="uk-UA" sz="2400" dirty="0" smtClean="0"/>
              <a:t>) графіку</a:t>
            </a:r>
          </a:p>
        </p:txBody>
      </p:sp>
    </p:spTree>
    <p:extLst>
      <p:ext uri="{BB962C8B-B14F-4D97-AF65-F5344CB8AC3E}">
        <p14:creationId xmlns:p14="http://schemas.microsoft.com/office/powerpoint/2010/main" val="174121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Аналогічне програмне </a:t>
            </a:r>
            <a:br>
              <a:rPr lang="uk-UA" dirty="0" smtClean="0"/>
            </a:br>
            <a:r>
              <a:rPr lang="uk-UA" dirty="0" smtClean="0"/>
              <a:t>забезпечення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6427" y="2993982"/>
            <a:ext cx="1765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latin typeface="Numans"/>
              </a:rPr>
              <a:t>Переваги</a:t>
            </a:r>
            <a:endParaRPr lang="en-US" sz="2800" dirty="0">
              <a:latin typeface="Lucida Sans" panose="020B0602030504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51038" y="2993982"/>
            <a:ext cx="19159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 smtClean="0">
                <a:latin typeface="Lucida Console" panose="020B0609040504020204" pitchFamily="49" charset="0"/>
              </a:rPr>
              <a:t>Недоліки</a:t>
            </a:r>
            <a:endParaRPr lang="en-US" sz="2800" dirty="0">
              <a:latin typeface="Lucida Sans" panose="020B0602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845" y="3517202"/>
            <a:ext cx="31882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Зручний користувацький інтерфейс</a:t>
            </a: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Можливість задання власної формули</a:t>
            </a: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Можливість створення анімації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97304" y="3517202"/>
            <a:ext cx="277442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Складний в освоєнні</a:t>
            </a:r>
          </a:p>
          <a:p>
            <a:pPr marL="457200" indent="-4572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Комерційний додаток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r="527"/>
          <a:stretch/>
        </p:blipFill>
        <p:spPr>
          <a:xfrm>
            <a:off x="6998344" y="2848542"/>
            <a:ext cx="5008456" cy="3823191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4864563" y="2097088"/>
            <a:ext cx="24596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latin typeface="Lucida Sans" panose="020B0602030504020204" pitchFamily="34" charset="0"/>
              </a:rPr>
              <a:t>Ultra Fractal</a:t>
            </a:r>
            <a:endParaRPr lang="en-US" sz="2800" dirty="0">
              <a:solidFill>
                <a:schemeClr val="tx2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4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uk-UA" dirty="0" smtClean="0"/>
              <a:t>Аналогічне програмне </a:t>
            </a:r>
            <a:br>
              <a:rPr lang="uk-UA" dirty="0" smtClean="0"/>
            </a:br>
            <a:r>
              <a:rPr lang="uk-UA" dirty="0" smtClean="0"/>
              <a:t>забезпечення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6427" y="2993982"/>
            <a:ext cx="1765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latin typeface="Numans"/>
              </a:rPr>
              <a:t>Переваги</a:t>
            </a:r>
            <a:endParaRPr lang="en-US" sz="2800" dirty="0">
              <a:latin typeface="Lucida Sans" panose="020B0602030504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251038" y="2993982"/>
            <a:ext cx="19159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 smtClean="0">
                <a:latin typeface="Lucida Console" panose="020B0609040504020204" pitchFamily="49" charset="0"/>
              </a:rPr>
              <a:t>Недоліки</a:t>
            </a:r>
            <a:endParaRPr lang="en-US" sz="2800" dirty="0">
              <a:latin typeface="Lucida Sans" panose="020B0602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9567" y="3517202"/>
            <a:ext cx="3047830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/>
              <a:t>Обмеженість вибору двома </a:t>
            </a:r>
            <a:r>
              <a:rPr lang="uk-UA" sz="2000" dirty="0" err="1"/>
              <a:t>фракталами</a:t>
            </a:r>
            <a:endParaRPr lang="en-US" sz="2000" dirty="0">
              <a:latin typeface="Lucida Sans" panose="020B0602030504020204" pitchFamily="34" charset="0"/>
            </a:endParaRP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/>
              <a:t>Довге виконання обчислень при великому приближенні</a:t>
            </a:r>
            <a:endParaRPr lang="en-US" sz="2000" dirty="0">
              <a:latin typeface="Lucida Sans" panose="020B0602030504020204" pitchFamily="34" charset="0"/>
            </a:endParaRP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/>
              <a:t>Збереження зображення </a:t>
            </a:r>
            <a:r>
              <a:rPr lang="uk-UA" sz="2000" dirty="0" err="1"/>
              <a:t>фракталу</a:t>
            </a:r>
            <a:r>
              <a:rPr lang="uk-UA" sz="2000" dirty="0"/>
              <a:t> тільки в форматі </a:t>
            </a:r>
            <a:r>
              <a:rPr lang="en-US" sz="2000" dirty="0" smtClean="0"/>
              <a:t>.</a:t>
            </a:r>
            <a:r>
              <a:rPr lang="en-US" sz="2000" dirty="0" smtClean="0">
                <a:latin typeface="Lucida Sans" panose="020B0602030504020204" pitchFamily="34" charset="0"/>
              </a:rPr>
              <a:t>PNG</a:t>
            </a:r>
            <a:endParaRPr lang="en-US" sz="2000" dirty="0">
              <a:latin typeface="Lucida Sans" panose="020B0602030504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uk-U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551492" y="2111376"/>
            <a:ext cx="7085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tx2"/>
                </a:solidFill>
              </a:rPr>
              <a:t>Генератор фрактал</a:t>
            </a:r>
            <a:r>
              <a:rPr lang="uk-UA" sz="3200" dirty="0">
                <a:solidFill>
                  <a:schemeClr val="tx2"/>
                </a:solidFill>
              </a:rPr>
              <a:t>і</a:t>
            </a:r>
            <a:r>
              <a:rPr lang="ru-RU" sz="3200" dirty="0">
                <a:solidFill>
                  <a:schemeClr val="tx2"/>
                </a:solidFill>
              </a:rPr>
              <a:t>в </a:t>
            </a:r>
            <a:r>
              <a:rPr lang="ru-RU" sz="3200" dirty="0" err="1">
                <a:solidFill>
                  <a:schemeClr val="tx2"/>
                </a:solidFill>
              </a:rPr>
              <a:t>від</a:t>
            </a:r>
            <a:r>
              <a:rPr lang="ru-RU" sz="32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Lucida Sans" panose="020B0602030504020204" pitchFamily="34" charset="0"/>
              </a:rPr>
              <a:t>Nadin</a:t>
            </a:r>
            <a:r>
              <a:rPr lang="en-US" sz="2800" dirty="0">
                <a:solidFill>
                  <a:schemeClr val="tx2"/>
                </a:solidFill>
                <a:latin typeface="Lucida Sans" panose="020B0602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Lucida Sans" panose="020B0602030504020204" pitchFamily="34" charset="0"/>
              </a:rPr>
              <a:t>desing</a:t>
            </a:r>
            <a:endParaRPr lang="en-US" sz="2800" dirty="0">
              <a:solidFill>
                <a:schemeClr val="tx2"/>
              </a:solidFill>
              <a:latin typeface="Lucida Sans" panose="020B0602030504020204" pitchFamily="34" charset="0"/>
            </a:endParaRPr>
          </a:p>
        </p:txBody>
      </p:sp>
      <p:pic>
        <p:nvPicPr>
          <p:cNvPr id="14" name="Рисунок 13"/>
          <p:cNvPicPr/>
          <p:nvPr/>
        </p:nvPicPr>
        <p:blipFill rotWithShape="1">
          <a:blip r:embed="rId2"/>
          <a:srcRect b="18515"/>
          <a:stretch/>
        </p:blipFill>
        <p:spPr>
          <a:xfrm>
            <a:off x="6927397" y="2857560"/>
            <a:ext cx="5112552" cy="37972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8845" y="3517202"/>
            <a:ext cx="318820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Зручний користувацький інтерфейс</a:t>
            </a: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Добре реалізована механіка приближення</a:t>
            </a: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Інтернет ресурс</a:t>
            </a:r>
          </a:p>
        </p:txBody>
      </p:sp>
    </p:spTree>
    <p:extLst>
      <p:ext uri="{BB962C8B-B14F-4D97-AF65-F5344CB8AC3E}">
        <p14:creationId xmlns:p14="http://schemas.microsoft.com/office/powerpoint/2010/main" val="5387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uk-UA" dirty="0" smtClean="0"/>
              <a:t>Аналогічне програмне </a:t>
            </a:r>
            <a:br>
              <a:rPr lang="uk-UA" dirty="0" smtClean="0"/>
            </a:br>
            <a:r>
              <a:rPr lang="uk-UA" dirty="0" smtClean="0"/>
              <a:t>забезпечення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6427" y="2993982"/>
            <a:ext cx="1765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latin typeface="Numans"/>
              </a:rPr>
              <a:t>Переваги</a:t>
            </a:r>
            <a:endParaRPr lang="en-US" sz="2800" dirty="0">
              <a:latin typeface="Lucida Sans" panose="020B0602030504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51038" y="2993982"/>
            <a:ext cx="19159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 smtClean="0">
                <a:latin typeface="Lucida Console" panose="020B0609040504020204" pitchFamily="49" charset="0"/>
              </a:rPr>
              <a:t>Недоліки</a:t>
            </a:r>
            <a:endParaRPr lang="en-US" sz="2800" dirty="0">
              <a:latin typeface="Lucida Sans" panose="020B0602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3597" y="3517202"/>
            <a:ext cx="277078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Можливість накладок зображень</a:t>
            </a:r>
          </a:p>
          <a:p>
            <a:pPr marL="285750" indent="-28575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Наявні елементи </a:t>
            </a:r>
            <a:r>
              <a:rPr lang="uk-UA" sz="2000" dirty="0" err="1" smtClean="0"/>
              <a:t>комерційності</a:t>
            </a:r>
            <a:endParaRPr lang="uk-U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51492" y="2111376"/>
            <a:ext cx="7085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Fractal Explorer</a:t>
            </a:r>
            <a:endParaRPr lang="en-US" sz="2800" dirty="0">
              <a:solidFill>
                <a:schemeClr val="tx2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8845" y="3517202"/>
            <a:ext cx="3188208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ru-RU" sz="2000" dirty="0" smtClean="0"/>
              <a:t>Широкий </a:t>
            </a:r>
            <a:r>
              <a:rPr lang="ru-RU" sz="2000" dirty="0" err="1" smtClean="0"/>
              <a:t>виб</a:t>
            </a:r>
            <a:r>
              <a:rPr lang="uk-UA" sz="2000" dirty="0" err="1" smtClean="0"/>
              <a:t>ір</a:t>
            </a:r>
            <a:r>
              <a:rPr lang="uk-UA" sz="2000" dirty="0" smtClean="0"/>
              <a:t> </a:t>
            </a:r>
            <a:r>
              <a:rPr lang="uk-UA" sz="2000" dirty="0" err="1" smtClean="0"/>
              <a:t>фракталів</a:t>
            </a:r>
            <a:r>
              <a:rPr lang="uk-UA" sz="2000" dirty="0" smtClean="0"/>
              <a:t> </a:t>
            </a: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Збереження </a:t>
            </a:r>
            <a:r>
              <a:rPr lang="uk-UA" sz="2000" dirty="0"/>
              <a:t>зображення </a:t>
            </a:r>
            <a:r>
              <a:rPr lang="uk-UA" sz="2000" dirty="0" err="1"/>
              <a:t>фракталу</a:t>
            </a:r>
            <a:r>
              <a:rPr lang="uk-UA" sz="2000" dirty="0"/>
              <a:t> у</a:t>
            </a:r>
            <a:r>
              <a:rPr lang="en-US" sz="2000" dirty="0" smtClean="0"/>
              <a:t> </a:t>
            </a:r>
            <a:r>
              <a:rPr lang="uk-UA" sz="2000" dirty="0" smtClean="0"/>
              <a:t>всіх популярних форматах</a:t>
            </a: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>
                <a:latin typeface="Lucida Sans" panose="020B0602030504020204" pitchFamily="34" charset="0"/>
              </a:rPr>
              <a:t>Можливість роботи одночасно з декількома </a:t>
            </a:r>
            <a:r>
              <a:rPr lang="uk-UA" sz="2000" dirty="0" err="1" smtClean="0">
                <a:latin typeface="Lucida Sans" panose="020B0602030504020204" pitchFamily="34" charset="0"/>
              </a:rPr>
              <a:t>фракталами</a:t>
            </a:r>
            <a:endParaRPr lang="en-US" sz="2000" dirty="0">
              <a:latin typeface="Lucida Sans" panose="020B0602030504020204" pitchFamily="34" charset="0"/>
            </a:endParaRP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uk-UA" sz="2000" dirty="0" smtClean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930" y="2710439"/>
            <a:ext cx="5120936" cy="396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8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Вибір інструментарію та середовища програмування</a:t>
            </a:r>
            <a:endParaRPr lang="en-US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65942" y="1944986"/>
            <a:ext cx="4500561" cy="2037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uk-UA" dirty="0" smtClean="0">
                <a:solidFill>
                  <a:schemeClr val="tx2"/>
                </a:solidFill>
              </a:rPr>
              <a:t>МОВА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uk-UA" dirty="0" smtClean="0">
                <a:solidFill>
                  <a:schemeClr val="tx2"/>
                </a:solidFill>
              </a:rPr>
              <a:t>ПРОГРАМУВАННЯ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uk-UA" dirty="0" smtClean="0">
                <a:latin typeface="Lucida Console" panose="020B0609040504020204" pitchFamily="49" charset="0"/>
              </a:rPr>
              <a:t>С</a:t>
            </a:r>
            <a:r>
              <a:rPr lang="en-US" dirty="0" smtClean="0">
                <a:latin typeface="Lucida Sans" panose="020B0602030504020204" pitchFamily="34" charset="0"/>
              </a:rPr>
              <a:t># - </a:t>
            </a:r>
            <a:r>
              <a:rPr lang="uk-UA" dirty="0" smtClean="0"/>
              <a:t>ОБ’ЄКТИВНО-ОРІЄНТОВАНО МОВА </a:t>
            </a:r>
            <a:r>
              <a:rPr lang="uk-UA" dirty="0" smtClean="0"/>
              <a:t>ПРОГРАМУВАННЯ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066505" y="1947766"/>
            <a:ext cx="2818474" cy="20346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uk-UA" dirty="0" smtClean="0">
                <a:solidFill>
                  <a:schemeClr val="tx2"/>
                </a:solidFill>
              </a:rPr>
              <a:t>СЕРЕДОВИЩЕ РОЗРОБКИ</a:t>
            </a:r>
          </a:p>
          <a:p>
            <a:pPr marL="0" indent="0" algn="ctr">
              <a:buNone/>
            </a:pPr>
            <a:r>
              <a:rPr lang="en-US" sz="2000" dirty="0" smtClean="0">
                <a:latin typeface="Lucida Sans" panose="020B0602030504020204" pitchFamily="34" charset="0"/>
              </a:rPr>
              <a:t>MICROSOFT VISUAL STUDIO 2019</a:t>
            </a:r>
            <a:endParaRPr lang="en-US" sz="2000" dirty="0">
              <a:latin typeface="Lucida Sans" panose="020B0602030504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590" y="4131733"/>
            <a:ext cx="2643266" cy="2643266"/>
          </a:xfrm>
          <a:prstGeom prst="rect">
            <a:avLst/>
          </a:prstGeom>
        </p:spPr>
      </p:pic>
      <p:pic>
        <p:nvPicPr>
          <p:cNvPr id="1030" name="Picture 6" descr="AddressSanitizer (ASan) для Windows (MSVC) / Hab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242" y="450086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одзаголовок 2"/>
          <p:cNvSpPr txBox="1">
            <a:spLocks/>
          </p:cNvSpPr>
          <p:nvPr/>
        </p:nvSpPr>
        <p:spPr>
          <a:xfrm>
            <a:off x="8381336" y="1944985"/>
            <a:ext cx="3594723" cy="48300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uk-UA" dirty="0">
                <a:solidFill>
                  <a:schemeClr val="tx2"/>
                </a:solidFill>
              </a:rPr>
              <a:t>Фрейм ворки та бібліотеки </a:t>
            </a:r>
          </a:p>
          <a:p>
            <a:pPr marL="0" indent="0" algn="ctr">
              <a:buNone/>
            </a:pPr>
            <a:r>
              <a:rPr lang="uk-UA" dirty="0" smtClean="0"/>
              <a:t>.</a:t>
            </a:r>
            <a:r>
              <a:rPr lang="en-US" dirty="0" smtClean="0"/>
              <a:t>Net Framework 4.7.2</a:t>
            </a:r>
          </a:p>
          <a:p>
            <a:pPr marL="0" indent="0" algn="ctr">
              <a:buNone/>
            </a:pPr>
            <a:r>
              <a:rPr lang="en-US" dirty="0" err="1" smtClean="0"/>
              <a:t>System.Drawing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System.Threading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System.Collections.Generic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System.Windows.Forms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FractalClasses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/>
              <a:t>HelperClasses</a:t>
            </a:r>
            <a:endParaRPr lang="uk-UA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45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Загальна схема роботи програми</a:t>
            </a:r>
            <a:endParaRPr lang="en-US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809788759"/>
              </p:ext>
            </p:extLst>
          </p:nvPr>
        </p:nvGraphicFramePr>
        <p:xfrm>
          <a:off x="1014412" y="1084637"/>
          <a:ext cx="10160000" cy="5782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Выгнутая вверх стрелка 11"/>
          <p:cNvSpPr/>
          <p:nvPr/>
        </p:nvSpPr>
        <p:spPr>
          <a:xfrm flipH="1">
            <a:off x="1770742" y="2423885"/>
            <a:ext cx="7155543" cy="1103085"/>
          </a:xfrm>
          <a:prstGeom prst="curved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7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6532" y="989109"/>
            <a:ext cx="4656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 smtClean="0"/>
              <a:t>Діаграма</a:t>
            </a:r>
            <a:r>
              <a:rPr lang="ru-RU" sz="2400" dirty="0" smtClean="0"/>
              <a:t> </a:t>
            </a:r>
            <a:r>
              <a:rPr lang="ru-RU" sz="2400" dirty="0" err="1" smtClean="0"/>
              <a:t>кл</a:t>
            </a:r>
            <a:r>
              <a:rPr lang="uk-UA" sz="2400" dirty="0"/>
              <a:t>а</a:t>
            </a:r>
            <a:r>
              <a:rPr lang="ru-RU" sz="2400" dirty="0" err="1" smtClean="0"/>
              <a:t>сів</a:t>
            </a:r>
            <a:r>
              <a:rPr lang="ru-RU" sz="2400" dirty="0" smtClean="0"/>
              <a:t> та </a:t>
            </a:r>
            <a:r>
              <a:rPr lang="ru-RU" sz="2400" dirty="0" err="1" smtClean="0"/>
              <a:t>компонентів</a:t>
            </a:r>
            <a:endParaRPr lang="ru-RU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Структура проекту</a:t>
            </a:r>
            <a:endParaRPr lang="en-US" sz="2400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l="73083" t="14810" b="35708"/>
          <a:stretch/>
        </p:blipFill>
        <p:spPr bwMode="auto">
          <a:xfrm>
            <a:off x="8835602" y="2097088"/>
            <a:ext cx="3260604" cy="47609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121535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dirty="0" err="1"/>
              <a:t>Проектування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додатку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75" y="2097088"/>
            <a:ext cx="8102968" cy="476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9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41413" y="-964"/>
            <a:ext cx="9905998" cy="1478570"/>
          </a:xfrm>
        </p:spPr>
        <p:txBody>
          <a:bodyPr/>
          <a:lstStyle/>
          <a:p>
            <a:pPr algn="ctr"/>
            <a:r>
              <a:rPr lang="uk-UA" dirty="0" smtClean="0"/>
              <a:t>Опис Роботи програмного додатку 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720" y="1651000"/>
            <a:ext cx="8298856" cy="49720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9563" y="1108274"/>
            <a:ext cx="346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dirty="0" smtClean="0"/>
              <a:t>Множина </a:t>
            </a:r>
            <a:r>
              <a:rPr lang="uk-UA" dirty="0" err="1" smtClean="0"/>
              <a:t>Мандельброта</a:t>
            </a:r>
            <a:endParaRPr lang="en-US" dirty="0">
              <a:latin typeface="Lucida Sans" panose="020B0602030504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3" y="1650999"/>
            <a:ext cx="3296998" cy="497205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720" y="1108274"/>
            <a:ext cx="1479792" cy="36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8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736</TotalTime>
  <Words>292</Words>
  <Application>Microsoft Office PowerPoint</Application>
  <PresentationFormat>Широкоэкранный</PresentationFormat>
  <Paragraphs>75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Arial</vt:lpstr>
      <vt:lpstr>Calibri</vt:lpstr>
      <vt:lpstr>Lucida Console</vt:lpstr>
      <vt:lpstr>Lucida Sans</vt:lpstr>
      <vt:lpstr>Numans</vt:lpstr>
      <vt:lpstr>Trebuchet MS</vt:lpstr>
      <vt:lpstr>Tw Cen MT</vt:lpstr>
      <vt:lpstr>Wingdings</vt:lpstr>
      <vt:lpstr>Контур</vt:lpstr>
      <vt:lpstr>Курсовий проект на тему Фрактали</vt:lpstr>
      <vt:lpstr>Актуальність даної теми</vt:lpstr>
      <vt:lpstr>Аналогічне програмне  забезпечення</vt:lpstr>
      <vt:lpstr>Аналогічне програмне  забезпечення</vt:lpstr>
      <vt:lpstr>Аналогічне програмне  забезпечення</vt:lpstr>
      <vt:lpstr>Вибір інструментарію та середовища програмування</vt:lpstr>
      <vt:lpstr>Загальна схема роботи програми</vt:lpstr>
      <vt:lpstr>Проектування програмного додатку</vt:lpstr>
      <vt:lpstr>Опис Роботи програмного додатку </vt:lpstr>
      <vt:lpstr>Опис Роботи програмного додатку </vt:lpstr>
      <vt:lpstr>Презентация PowerPoint</vt:lpstr>
      <vt:lpstr>Презентация PowerPoint</vt:lpstr>
      <vt:lpstr>Висновки</vt:lpstr>
      <vt:lpstr>Дякую за  увагу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Курсовий проект на тему Фрактали</dc:title>
  <dc:creator>Рома Кормиш</dc:creator>
  <cp:lastModifiedBy>Рома Кормиш</cp:lastModifiedBy>
  <cp:revision>47</cp:revision>
  <dcterms:created xsi:type="dcterms:W3CDTF">2021-05-11T13:13:58Z</dcterms:created>
  <dcterms:modified xsi:type="dcterms:W3CDTF">2021-05-30T12:34:11Z</dcterms:modified>
</cp:coreProperties>
</file>