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6690"/>
    <a:srgbClr val="3A7CA5"/>
    <a:srgbClr val="16425B"/>
    <a:srgbClr val="EDEBD7"/>
    <a:srgbClr val="A39594"/>
    <a:srgbClr val="E3B23C"/>
    <a:srgbClr val="F4D35E"/>
    <a:srgbClr val="0D3B66"/>
    <a:srgbClr val="6E8387"/>
    <a:srgbClr val="A4B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0"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3D4218D2-C760-446E-A089-27BC5BE58644}" type="datetimeFigureOut">
              <a:rPr lang="en-US" smtClean="0"/>
              <a:t>7/15/2022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300052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D4218D2-C760-446E-A089-27BC5BE58644}" type="datetimeFigureOut">
              <a:rPr lang="en-US" smtClean="0"/>
              <a:t>7/15/2022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377640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D4218D2-C760-446E-A089-27BC5BE58644}" type="datetimeFigureOut">
              <a:rPr lang="en-US" smtClean="0"/>
              <a:t>7/15/2022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15540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D4218D2-C760-446E-A089-27BC5BE58644}" type="datetimeFigureOut">
              <a:rPr lang="en-US" smtClean="0"/>
              <a:t>7/15/2022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246526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D4218D2-C760-446E-A089-27BC5BE58644}" type="datetimeFigureOut">
              <a:rPr lang="en-US" smtClean="0"/>
              <a:t>7/15/2022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111524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3D4218D2-C760-446E-A089-27BC5BE58644}" type="datetimeFigureOut">
              <a:rPr lang="en-US" smtClean="0"/>
              <a:t>7/15/2022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200636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3D4218D2-C760-446E-A089-27BC5BE58644}" type="datetimeFigureOut">
              <a:rPr lang="en-US" smtClean="0"/>
              <a:t>7/15/2022</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257390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3D4218D2-C760-446E-A089-27BC5BE58644}" type="datetimeFigureOut">
              <a:rPr lang="en-US" smtClean="0"/>
              <a:t>7/15/2022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126162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D4218D2-C760-446E-A089-27BC5BE58644}" type="datetimeFigureOut">
              <a:rPr lang="en-US" smtClean="0"/>
              <a:t>7/15/2022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262193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D4218D2-C760-446E-A089-27BC5BE58644}" type="datetimeFigureOut">
              <a:rPr lang="en-US" smtClean="0"/>
              <a:t>7/15/2022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32818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D4218D2-C760-446E-A089-27BC5BE58644}" type="datetimeFigureOut">
              <a:rPr lang="en-US" smtClean="0"/>
              <a:t>7/15/2022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B4B473-C4E6-4A1D-A2CE-15B10623F5A4}" type="slidenum">
              <a:rPr lang="en-US" smtClean="0"/>
              <a:t>‹#›</a:t>
            </a:fld>
            <a:endParaRPr lang="en-US"/>
          </a:p>
        </p:txBody>
      </p:sp>
    </p:spTree>
    <p:extLst>
      <p:ext uri="{BB962C8B-B14F-4D97-AF65-F5344CB8AC3E}">
        <p14:creationId xmlns:p14="http://schemas.microsoft.com/office/powerpoint/2010/main" val="171785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artisticPencilGrayscale trans="1000" pencilSize="7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218D2-C760-446E-A089-27BC5BE58644}" type="datetimeFigureOut">
              <a:rPr lang="en-US" smtClean="0"/>
              <a:t>7/15/2022</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4B473-C4E6-4A1D-A2CE-15B10623F5A4}" type="slidenum">
              <a:rPr lang="en-US" smtClean="0"/>
              <a:t>‹#›</a:t>
            </a:fld>
            <a:endParaRPr lang="en-US"/>
          </a:p>
        </p:txBody>
      </p:sp>
    </p:spTree>
    <p:extLst>
      <p:ext uri="{BB962C8B-B14F-4D97-AF65-F5344CB8AC3E}">
        <p14:creationId xmlns:p14="http://schemas.microsoft.com/office/powerpoint/2010/main" val="268741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 y="0"/>
            <a:ext cx="12192000" cy="1475063"/>
          </a:xfrm>
        </p:spPr>
        <p:txBody>
          <a:bodyPr/>
          <a:lstStyle/>
          <a:p>
            <a:r>
              <a:rPr lang="uk-UA" dirty="0" smtClean="0"/>
              <a:t>Актуальність теми</a:t>
            </a:r>
            <a:endParaRPr lang="en-US" dirty="0"/>
          </a:p>
        </p:txBody>
      </p:sp>
      <p:sp>
        <p:nvSpPr>
          <p:cNvPr id="3" name="Подзаголовок 2"/>
          <p:cNvSpPr>
            <a:spLocks noGrp="1"/>
          </p:cNvSpPr>
          <p:nvPr>
            <p:ph type="subTitle" idx="1"/>
          </p:nvPr>
        </p:nvSpPr>
        <p:spPr>
          <a:xfrm>
            <a:off x="1458956" y="1490566"/>
            <a:ext cx="4628490" cy="1528405"/>
          </a:xfrm>
        </p:spPr>
        <p:txBody>
          <a:bodyPr>
            <a:normAutofit/>
          </a:bodyPr>
          <a:lstStyle/>
          <a:p>
            <a:pPr algn="just"/>
            <a:r>
              <a:rPr lang="uk-UA" sz="2000" dirty="0" smtClean="0">
                <a:latin typeface="Segoe UI Light" panose="020B0502040204020203" pitchFamily="34" charset="0"/>
                <a:cs typeface="Segoe UI Light" panose="020B0502040204020203" pitchFamily="34" charset="0"/>
              </a:rPr>
              <a:t>Використання баз даних є однією з характерних рис більшості сучасних інформаційних систем. По суті своїй бази даних і є ти, навколо чого  будується ІС будь-якого підприємства.</a:t>
            </a:r>
            <a:endParaRPr lang="en-US" sz="2000" dirty="0">
              <a:latin typeface="Segoe UI Light" panose="020B0502040204020203" pitchFamily="34" charset="0"/>
              <a:cs typeface="Segoe UI Light" panose="020B0502040204020203" pitchFamily="34" charset="0"/>
            </a:endParaRPr>
          </a:p>
        </p:txBody>
      </p:sp>
      <p:sp>
        <p:nvSpPr>
          <p:cNvPr id="5" name="TextBox 4"/>
          <p:cNvSpPr txBox="1"/>
          <p:nvPr/>
        </p:nvSpPr>
        <p:spPr>
          <a:xfrm>
            <a:off x="6708231" y="4433394"/>
            <a:ext cx="4805154" cy="2246769"/>
          </a:xfrm>
          <a:prstGeom prst="rect">
            <a:avLst/>
          </a:prstGeom>
          <a:noFill/>
        </p:spPr>
        <p:txBody>
          <a:bodyPr wrap="square" rtlCol="0">
            <a:spAutoFit/>
          </a:bodyPr>
          <a:lstStyle/>
          <a:p>
            <a:pPr algn="just"/>
            <a:r>
              <a:rPr lang="uk-UA" sz="2000" dirty="0" smtClean="0">
                <a:latin typeface="Segoe UI Light" panose="020B0502040204020203" pitchFamily="34" charset="0"/>
                <a:cs typeface="Segoe UI Light" panose="020B0502040204020203" pitchFamily="34" charset="0"/>
              </a:rPr>
              <a:t>Тому теорії створення та використання на практиці БД приділяється достатня увага під час функціонування ІС. Тривалий час головним типом були реляційні БД, які рахуються класичними. Але на теперішній час нереляційні бази все більше і більше знаходять свою нішу.</a:t>
            </a:r>
            <a:endParaRPr lang="en-US" sz="2000" dirty="0">
              <a:latin typeface="Segoe UI Light" panose="020B0502040204020203" pitchFamily="34" charset="0"/>
              <a:cs typeface="Segoe UI Light" panose="020B0502040204020203" pitchFamily="34"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230" y="1490566"/>
            <a:ext cx="4805154" cy="2592406"/>
          </a:xfrm>
          <a:prstGeom prst="rect">
            <a:avLst/>
          </a:prstGeom>
        </p:spPr>
      </p:pic>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8956" y="3418232"/>
            <a:ext cx="4628490" cy="3046487"/>
          </a:xfrm>
          <a:prstGeom prst="rect">
            <a:avLst/>
          </a:prstGeom>
        </p:spPr>
      </p:pic>
    </p:spTree>
    <p:extLst>
      <p:ext uri="{BB962C8B-B14F-4D97-AF65-F5344CB8AC3E}">
        <p14:creationId xmlns:p14="http://schemas.microsoft.com/office/powerpoint/2010/main" val="1114519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 y="0"/>
            <a:ext cx="12192000" cy="1475063"/>
          </a:xfrm>
        </p:spPr>
        <p:txBody>
          <a:bodyPr/>
          <a:lstStyle/>
          <a:p>
            <a:r>
              <a:rPr lang="uk-UA" dirty="0" smtClean="0"/>
              <a:t>Мета роботи</a:t>
            </a:r>
            <a:endParaRPr lang="en-US" dirty="0"/>
          </a:p>
        </p:txBody>
      </p:sp>
      <p:sp>
        <p:nvSpPr>
          <p:cNvPr id="3" name="Подзаголовок 2"/>
          <p:cNvSpPr>
            <a:spLocks noGrp="1"/>
          </p:cNvSpPr>
          <p:nvPr>
            <p:ph type="subTitle" idx="1"/>
          </p:nvPr>
        </p:nvSpPr>
        <p:spPr>
          <a:xfrm>
            <a:off x="1081879" y="1842362"/>
            <a:ext cx="6242679" cy="1424197"/>
          </a:xfrm>
        </p:spPr>
        <p:txBody>
          <a:bodyPr>
            <a:normAutofit/>
          </a:bodyPr>
          <a:lstStyle/>
          <a:p>
            <a:pPr algn="just"/>
            <a:r>
              <a:rPr lang="uk-UA" sz="2000" dirty="0" smtClean="0">
                <a:latin typeface="Segoe UI Light" panose="020B0502040204020203" pitchFamily="34" charset="0"/>
                <a:cs typeface="Segoe UI Light" panose="020B0502040204020203" pitchFamily="34" charset="0"/>
              </a:rPr>
              <a:t>Дослідження особливостей проектування та реалізації баз даних за визначеною темою курсової роботи</a:t>
            </a:r>
            <a:endParaRPr lang="en-US" sz="2000" dirty="0">
              <a:latin typeface="Segoe UI Light" panose="020B0502040204020203" pitchFamily="34" charset="0"/>
              <a:cs typeface="Segoe UI Light" panose="020B0502040204020203" pitchFamily="34" charset="0"/>
            </a:endParaRPr>
          </a:p>
        </p:txBody>
      </p:sp>
      <p:pic>
        <p:nvPicPr>
          <p:cNvPr id="1026" name="Picture 2" descr="Which Database Is Right for Your Use Case? | Integrate.i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000"/>
          <a:stretch/>
        </p:blipFill>
        <p:spPr bwMode="auto">
          <a:xfrm>
            <a:off x="1081879" y="2937745"/>
            <a:ext cx="5308701" cy="27370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stgreSQL vs. MongoDB: Key Features and Benefits | OpenLogic by Per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034" y="1475063"/>
            <a:ext cx="3329550" cy="221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QL Vs No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0263" y="3829362"/>
            <a:ext cx="5120921" cy="269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759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12191999" cy="1475063"/>
          </a:xfrm>
        </p:spPr>
        <p:txBody>
          <a:bodyPr>
            <a:normAutofit/>
          </a:bodyPr>
          <a:lstStyle/>
          <a:p>
            <a:r>
              <a:rPr lang="uk-UA" dirty="0" smtClean="0"/>
              <a:t>Завданням курсової роботи є :</a:t>
            </a:r>
            <a:endParaRPr lang="en-US" dirty="0"/>
          </a:p>
        </p:txBody>
      </p:sp>
      <p:sp>
        <p:nvSpPr>
          <p:cNvPr id="3" name="Подзаголовок 2"/>
          <p:cNvSpPr>
            <a:spLocks noGrp="1"/>
          </p:cNvSpPr>
          <p:nvPr>
            <p:ph type="subTitle" idx="1"/>
          </p:nvPr>
        </p:nvSpPr>
        <p:spPr>
          <a:xfrm>
            <a:off x="1081879" y="1842362"/>
            <a:ext cx="8802350" cy="2468381"/>
          </a:xfrm>
        </p:spPr>
        <p:txBody>
          <a:bodyPr>
            <a:normAutofit/>
          </a:bodyPr>
          <a:lstStyle/>
          <a:p>
            <a:pPr marL="285750" indent="-285750" algn="just">
              <a:buFont typeface="Wingdings" panose="05000000000000000000" pitchFamily="2" charset="2"/>
              <a:buChar char="v"/>
            </a:pPr>
            <a:r>
              <a:rPr lang="uk-UA" sz="2000" dirty="0" smtClean="0">
                <a:latin typeface="Segoe UI Light" panose="020B0502040204020203" pitchFamily="34" charset="0"/>
                <a:cs typeface="Segoe UI Light" panose="020B0502040204020203" pitchFamily="34" charset="0"/>
              </a:rPr>
              <a:t>Аналіз теоретичних задач проектування та реалізації систем на основі БД</a:t>
            </a:r>
          </a:p>
          <a:p>
            <a:pPr marL="285750" indent="-285750" algn="just">
              <a:buFont typeface="Wingdings" panose="05000000000000000000" pitchFamily="2" charset="2"/>
              <a:buChar char="v"/>
            </a:pPr>
            <a:r>
              <a:rPr lang="uk-UA" sz="2000" dirty="0" smtClean="0">
                <a:latin typeface="Segoe UI Light" panose="020B0502040204020203" pitchFamily="34" charset="0"/>
                <a:cs typeface="Segoe UI Light" panose="020B0502040204020203" pitchFamily="34" charset="0"/>
              </a:rPr>
              <a:t>Визначення інформаційних потреб предметної області дослідження</a:t>
            </a:r>
          </a:p>
          <a:p>
            <a:pPr marL="285750" indent="-285750" algn="just">
              <a:buFont typeface="Wingdings" panose="05000000000000000000" pitchFamily="2" charset="2"/>
              <a:buChar char="v"/>
            </a:pPr>
            <a:r>
              <a:rPr lang="uk-UA" sz="2000" dirty="0" smtClean="0">
                <a:latin typeface="Segoe UI Light" panose="020B0502040204020203" pitchFamily="34" charset="0"/>
                <a:cs typeface="Segoe UI Light" panose="020B0502040204020203" pitchFamily="34" charset="0"/>
              </a:rPr>
              <a:t>Аналіз напрямків ризиків інформаційних потоків та їх структур</a:t>
            </a:r>
          </a:p>
          <a:p>
            <a:pPr marL="285750" indent="-285750" algn="just">
              <a:buFont typeface="Wingdings" panose="05000000000000000000" pitchFamily="2" charset="2"/>
              <a:buChar char="v"/>
            </a:pPr>
            <a:r>
              <a:rPr lang="uk-UA" sz="2000" dirty="0" smtClean="0">
                <a:latin typeface="Segoe UI Light" panose="020B0502040204020203" pitchFamily="34" charset="0"/>
                <a:cs typeface="Segoe UI Light" panose="020B0502040204020203" pitchFamily="34" charset="0"/>
              </a:rPr>
              <a:t>Проектування БД за визначеною предметною областю</a:t>
            </a:r>
          </a:p>
          <a:p>
            <a:pPr marL="285750" indent="-285750" algn="just">
              <a:buFont typeface="Wingdings" panose="05000000000000000000" pitchFamily="2" charset="2"/>
              <a:buChar char="v"/>
            </a:pPr>
            <a:r>
              <a:rPr lang="uk-UA" sz="2000" dirty="0" smtClean="0">
                <a:latin typeface="Segoe UI Light" panose="020B0502040204020203" pitchFamily="34" charset="0"/>
                <a:cs typeface="Segoe UI Light" panose="020B0502040204020203" pitchFamily="34" charset="0"/>
              </a:rPr>
              <a:t>Реалізація БД та </a:t>
            </a:r>
            <a:r>
              <a:rPr lang="uk-UA" sz="2000" dirty="0" err="1" smtClean="0">
                <a:latin typeface="Segoe UI Light" panose="020B0502040204020203" pitchFamily="34" charset="0"/>
                <a:cs typeface="Segoe UI Light" panose="020B0502040204020203" pitchFamily="34" charset="0"/>
              </a:rPr>
              <a:t>інтерфейсних</a:t>
            </a:r>
            <a:r>
              <a:rPr lang="uk-UA" sz="2000" dirty="0" smtClean="0">
                <a:latin typeface="Segoe UI Light" panose="020B0502040204020203" pitchFamily="34" charset="0"/>
                <a:cs typeface="Segoe UI Light" panose="020B0502040204020203" pitchFamily="34" charset="0"/>
              </a:rPr>
              <a:t> засобів інформаційної системи</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7613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348342"/>
            <a:ext cx="12191999" cy="1475063"/>
          </a:xfrm>
        </p:spPr>
        <p:txBody>
          <a:bodyPr>
            <a:normAutofit fontScale="90000"/>
          </a:bodyPr>
          <a:lstStyle/>
          <a:p>
            <a:r>
              <a:rPr lang="uk-UA" dirty="0" smtClean="0"/>
              <a:t>Порівняння СУБД за ключовими критеріями</a:t>
            </a:r>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1828217019"/>
              </p:ext>
            </p:extLst>
          </p:nvPr>
        </p:nvGraphicFramePr>
        <p:xfrm>
          <a:off x="748051" y="2200777"/>
          <a:ext cx="10689205" cy="4156480"/>
        </p:xfrm>
        <a:graphic>
          <a:graphicData uri="http://schemas.openxmlformats.org/drawingml/2006/table">
            <a:tbl>
              <a:tblPr firstRow="1" bandRow="1">
                <a:tableStyleId>{5C22544A-7EE6-4342-B048-85BDC9FD1C3A}</a:tableStyleId>
              </a:tblPr>
              <a:tblGrid>
                <a:gridCol w="2137841">
                  <a:extLst>
                    <a:ext uri="{9D8B030D-6E8A-4147-A177-3AD203B41FA5}">
                      <a16:colId xmlns:a16="http://schemas.microsoft.com/office/drawing/2014/main" val="3186335387"/>
                    </a:ext>
                  </a:extLst>
                </a:gridCol>
                <a:gridCol w="2137841">
                  <a:extLst>
                    <a:ext uri="{9D8B030D-6E8A-4147-A177-3AD203B41FA5}">
                      <a16:colId xmlns:a16="http://schemas.microsoft.com/office/drawing/2014/main" val="3844924745"/>
                    </a:ext>
                  </a:extLst>
                </a:gridCol>
                <a:gridCol w="2137841">
                  <a:extLst>
                    <a:ext uri="{9D8B030D-6E8A-4147-A177-3AD203B41FA5}">
                      <a16:colId xmlns:a16="http://schemas.microsoft.com/office/drawing/2014/main" val="2115270125"/>
                    </a:ext>
                  </a:extLst>
                </a:gridCol>
                <a:gridCol w="2137841">
                  <a:extLst>
                    <a:ext uri="{9D8B030D-6E8A-4147-A177-3AD203B41FA5}">
                      <a16:colId xmlns:a16="http://schemas.microsoft.com/office/drawing/2014/main" val="3677980666"/>
                    </a:ext>
                  </a:extLst>
                </a:gridCol>
                <a:gridCol w="2137841">
                  <a:extLst>
                    <a:ext uri="{9D8B030D-6E8A-4147-A177-3AD203B41FA5}">
                      <a16:colId xmlns:a16="http://schemas.microsoft.com/office/drawing/2014/main" val="2246768560"/>
                    </a:ext>
                  </a:extLst>
                </a:gridCol>
              </a:tblGrid>
              <a:tr h="1039120">
                <a:tc>
                  <a:txBody>
                    <a:bodyPr/>
                    <a:lstStyle/>
                    <a:p>
                      <a:pPr algn="ctr">
                        <a:lnSpc>
                          <a:spcPct val="100000"/>
                        </a:lnSpc>
                      </a:pPr>
                      <a:r>
                        <a:rPr lang="uk-UA" dirty="0" smtClean="0"/>
                        <a:t>БАЗА</a:t>
                      </a:r>
                      <a:endParaRPr lang="en-US" dirty="0"/>
                    </a:p>
                  </a:txBody>
                  <a:tcPr>
                    <a:solidFill>
                      <a:srgbClr val="2F6690"/>
                    </a:solidFill>
                  </a:tcPr>
                </a:tc>
                <a:tc>
                  <a:txBody>
                    <a:bodyPr/>
                    <a:lstStyle/>
                    <a:p>
                      <a:pPr algn="ctr">
                        <a:lnSpc>
                          <a:spcPct val="100000"/>
                        </a:lnSpc>
                      </a:pPr>
                      <a:r>
                        <a:rPr lang="uk-UA" dirty="0" err="1" smtClean="0"/>
                        <a:t>Підключеня</a:t>
                      </a:r>
                      <a:r>
                        <a:rPr lang="uk-UA" dirty="0" smtClean="0"/>
                        <a:t> до </a:t>
                      </a:r>
                      <a:r>
                        <a:rPr lang="en-US" dirty="0" smtClean="0"/>
                        <a:t>WEB</a:t>
                      </a:r>
                      <a:endParaRPr lang="en-US" dirty="0"/>
                    </a:p>
                  </a:txBody>
                  <a:tcPr>
                    <a:solidFill>
                      <a:srgbClr val="E3B23C">
                        <a:alpha val="90000"/>
                      </a:srgbClr>
                    </a:solidFill>
                  </a:tcPr>
                </a:tc>
                <a:tc>
                  <a:txBody>
                    <a:bodyPr/>
                    <a:lstStyle/>
                    <a:p>
                      <a:pPr algn="ctr">
                        <a:lnSpc>
                          <a:spcPct val="100000"/>
                        </a:lnSpc>
                      </a:pPr>
                      <a:r>
                        <a:rPr lang="uk-UA" dirty="0" smtClean="0"/>
                        <a:t>Складність</a:t>
                      </a:r>
                      <a:r>
                        <a:rPr lang="uk-UA" baseline="0" dirty="0" smtClean="0"/>
                        <a:t> розробки БД</a:t>
                      </a:r>
                      <a:endParaRPr lang="en-US" dirty="0"/>
                    </a:p>
                  </a:txBody>
                  <a:tcPr>
                    <a:solidFill>
                      <a:srgbClr val="E3B23C">
                        <a:alpha val="90000"/>
                      </a:srgbClr>
                    </a:solidFill>
                  </a:tcPr>
                </a:tc>
                <a:tc>
                  <a:txBody>
                    <a:bodyPr/>
                    <a:lstStyle/>
                    <a:p>
                      <a:pPr algn="ctr">
                        <a:lnSpc>
                          <a:spcPct val="100000"/>
                        </a:lnSpc>
                      </a:pPr>
                      <a:r>
                        <a:rPr lang="uk-UA" dirty="0" smtClean="0"/>
                        <a:t>Тригери</a:t>
                      </a:r>
                      <a:endParaRPr lang="en-US" dirty="0"/>
                    </a:p>
                  </a:txBody>
                  <a:tcPr>
                    <a:solidFill>
                      <a:srgbClr val="E3B23C">
                        <a:alpha val="90000"/>
                      </a:srgbClr>
                    </a:solidFill>
                  </a:tcPr>
                </a:tc>
                <a:tc>
                  <a:txBody>
                    <a:bodyPr/>
                    <a:lstStyle/>
                    <a:p>
                      <a:pPr algn="ctr">
                        <a:lnSpc>
                          <a:spcPct val="100000"/>
                        </a:lnSpc>
                      </a:pPr>
                      <a:r>
                        <a:rPr lang="uk-UA" dirty="0" smtClean="0"/>
                        <a:t>Одночасний доступ декількох користувачів</a:t>
                      </a:r>
                      <a:endParaRPr lang="en-US" dirty="0"/>
                    </a:p>
                  </a:txBody>
                  <a:tcPr>
                    <a:solidFill>
                      <a:srgbClr val="E3B23C">
                        <a:alpha val="90000"/>
                      </a:srgbClr>
                    </a:solidFill>
                  </a:tcPr>
                </a:tc>
                <a:extLst>
                  <a:ext uri="{0D108BD9-81ED-4DB2-BD59-A6C34878D82A}">
                    <a16:rowId xmlns:a16="http://schemas.microsoft.com/office/drawing/2014/main" val="2921702914"/>
                  </a:ext>
                </a:extLst>
              </a:tr>
              <a:tr h="1039120">
                <a:tc>
                  <a:txBody>
                    <a:bodyPr/>
                    <a:lstStyle/>
                    <a:p>
                      <a:pPr algn="ctr">
                        <a:lnSpc>
                          <a:spcPct val="100000"/>
                        </a:lnSpc>
                      </a:pPr>
                      <a:r>
                        <a:rPr lang="en-US" dirty="0" smtClean="0"/>
                        <a:t>MongoDB</a:t>
                      </a:r>
                      <a:endParaRPr lang="en-US" dirty="0"/>
                    </a:p>
                  </a:txBody>
                  <a:tcPr>
                    <a:solidFill>
                      <a:srgbClr val="A39594">
                        <a:alpha val="90000"/>
                      </a:srgbClr>
                    </a:solidFill>
                  </a:tcPr>
                </a:tc>
                <a:tc>
                  <a:txBody>
                    <a:bodyPr/>
                    <a:lstStyle/>
                    <a:p>
                      <a:pPr algn="ctr">
                        <a:lnSpc>
                          <a:spcPct val="100000"/>
                        </a:lnSpc>
                      </a:pPr>
                      <a:r>
                        <a:rPr lang="ru-RU" dirty="0" smtClean="0"/>
                        <a:t>В</a:t>
                      </a:r>
                      <a:r>
                        <a:rPr lang="uk-UA" dirty="0" err="1" smtClean="0"/>
                        <a:t>ідмінно</a:t>
                      </a:r>
                      <a:endParaRPr lang="en-US" dirty="0"/>
                    </a:p>
                  </a:txBody>
                  <a:tcPr>
                    <a:solidFill>
                      <a:srgbClr val="EDEBD7"/>
                    </a:solidFill>
                  </a:tcPr>
                </a:tc>
                <a:tc>
                  <a:txBody>
                    <a:bodyPr/>
                    <a:lstStyle/>
                    <a:p>
                      <a:pPr algn="ctr">
                        <a:lnSpc>
                          <a:spcPct val="100000"/>
                        </a:lnSpc>
                      </a:pPr>
                      <a:r>
                        <a:rPr lang="uk-UA" dirty="0" smtClean="0"/>
                        <a:t>Добре</a:t>
                      </a:r>
                      <a:endParaRPr lang="en-US" dirty="0"/>
                    </a:p>
                  </a:txBody>
                  <a:tcPr>
                    <a:solidFill>
                      <a:srgbClr val="EDEBD7"/>
                    </a:solidFill>
                  </a:tcPr>
                </a:tc>
                <a:tc>
                  <a:txBody>
                    <a:bodyPr/>
                    <a:lstStyle/>
                    <a:p>
                      <a:pPr algn="ctr">
                        <a:lnSpc>
                          <a:spcPct val="100000"/>
                        </a:lnSpc>
                      </a:pPr>
                      <a:r>
                        <a:rPr lang="uk-UA" dirty="0" smtClean="0"/>
                        <a:t>Добре</a:t>
                      </a:r>
                      <a:endParaRPr lang="en-US" dirty="0"/>
                    </a:p>
                  </a:txBody>
                  <a:tcPr>
                    <a:solidFill>
                      <a:srgbClr val="EDEBD7"/>
                    </a:solidFill>
                  </a:tcPr>
                </a:tc>
                <a:tc>
                  <a:txBody>
                    <a:bodyPr/>
                    <a:lstStyle/>
                    <a:p>
                      <a:pPr algn="ctr">
                        <a:lnSpc>
                          <a:spcPct val="100000"/>
                        </a:lnSpc>
                      </a:pPr>
                      <a:r>
                        <a:rPr lang="uk-UA" dirty="0" smtClean="0"/>
                        <a:t>Відмінно</a:t>
                      </a:r>
                      <a:endParaRPr lang="en-US" dirty="0"/>
                    </a:p>
                  </a:txBody>
                  <a:tcPr>
                    <a:solidFill>
                      <a:srgbClr val="EDEBD7"/>
                    </a:solidFill>
                  </a:tcPr>
                </a:tc>
                <a:extLst>
                  <a:ext uri="{0D108BD9-81ED-4DB2-BD59-A6C34878D82A}">
                    <a16:rowId xmlns:a16="http://schemas.microsoft.com/office/drawing/2014/main" val="113179499"/>
                  </a:ext>
                </a:extLst>
              </a:tr>
              <a:tr h="1039120">
                <a:tc>
                  <a:txBody>
                    <a:bodyPr/>
                    <a:lstStyle/>
                    <a:p>
                      <a:pPr algn="ctr">
                        <a:lnSpc>
                          <a:spcPct val="100000"/>
                        </a:lnSpc>
                      </a:pPr>
                      <a:r>
                        <a:rPr lang="en-US" dirty="0" smtClean="0"/>
                        <a:t>MS SQL SERVER</a:t>
                      </a:r>
                      <a:endParaRPr lang="en-US" dirty="0"/>
                    </a:p>
                  </a:txBody>
                  <a:tcPr>
                    <a:solidFill>
                      <a:srgbClr val="A39594">
                        <a:alpha val="90000"/>
                      </a:srgbClr>
                    </a:solidFill>
                  </a:tcPr>
                </a:tc>
                <a:tc>
                  <a:txBody>
                    <a:bodyPr/>
                    <a:lstStyle/>
                    <a:p>
                      <a:pPr algn="ctr">
                        <a:lnSpc>
                          <a:spcPct val="100000"/>
                        </a:lnSpc>
                      </a:pPr>
                      <a:r>
                        <a:rPr lang="uk-UA" dirty="0" smtClean="0"/>
                        <a:t>Відмінно</a:t>
                      </a:r>
                      <a:endParaRPr lang="en-US" dirty="0"/>
                    </a:p>
                  </a:txBody>
                  <a:tcPr>
                    <a:solidFill>
                      <a:srgbClr val="EDEBD7"/>
                    </a:solidFill>
                  </a:tcPr>
                </a:tc>
                <a:tc>
                  <a:txBody>
                    <a:bodyPr/>
                    <a:lstStyle/>
                    <a:p>
                      <a:pPr algn="ctr">
                        <a:lnSpc>
                          <a:spcPct val="100000"/>
                        </a:lnSpc>
                      </a:pPr>
                      <a:r>
                        <a:rPr lang="uk-UA" dirty="0" smtClean="0"/>
                        <a:t>Відмінно</a:t>
                      </a:r>
                      <a:endParaRPr lang="en-US" dirty="0"/>
                    </a:p>
                  </a:txBody>
                  <a:tcPr>
                    <a:solidFill>
                      <a:srgbClr val="EDEBD7"/>
                    </a:solidFill>
                  </a:tcPr>
                </a:tc>
                <a:tc>
                  <a:txBody>
                    <a:bodyPr/>
                    <a:lstStyle/>
                    <a:p>
                      <a:pPr algn="ctr">
                        <a:lnSpc>
                          <a:spcPct val="100000"/>
                        </a:lnSpc>
                      </a:pPr>
                      <a:r>
                        <a:rPr lang="uk-UA" dirty="0" smtClean="0"/>
                        <a:t>Відмінно</a:t>
                      </a:r>
                      <a:endParaRPr lang="en-US" dirty="0"/>
                    </a:p>
                  </a:txBody>
                  <a:tcPr>
                    <a:solidFill>
                      <a:srgbClr val="EDEBD7"/>
                    </a:solidFill>
                  </a:tcPr>
                </a:tc>
                <a:tc>
                  <a:txBody>
                    <a:bodyPr/>
                    <a:lstStyle/>
                    <a:p>
                      <a:pPr algn="ctr">
                        <a:lnSpc>
                          <a:spcPct val="100000"/>
                        </a:lnSpc>
                      </a:pPr>
                      <a:r>
                        <a:rPr lang="uk-UA" dirty="0" smtClean="0"/>
                        <a:t>Добре</a:t>
                      </a:r>
                      <a:endParaRPr lang="en-US" dirty="0"/>
                    </a:p>
                  </a:txBody>
                  <a:tcPr>
                    <a:solidFill>
                      <a:srgbClr val="EDEBD7"/>
                    </a:solidFill>
                  </a:tcPr>
                </a:tc>
                <a:extLst>
                  <a:ext uri="{0D108BD9-81ED-4DB2-BD59-A6C34878D82A}">
                    <a16:rowId xmlns:a16="http://schemas.microsoft.com/office/drawing/2014/main" val="3056525241"/>
                  </a:ext>
                </a:extLst>
              </a:tr>
              <a:tr h="1039120">
                <a:tc>
                  <a:txBody>
                    <a:bodyPr/>
                    <a:lstStyle/>
                    <a:p>
                      <a:pPr algn="ctr">
                        <a:lnSpc>
                          <a:spcPct val="100000"/>
                        </a:lnSpc>
                      </a:pPr>
                      <a:r>
                        <a:rPr lang="en-US" dirty="0" err="1" smtClean="0"/>
                        <a:t>Postgresql</a:t>
                      </a:r>
                      <a:endParaRPr lang="en-US" dirty="0"/>
                    </a:p>
                  </a:txBody>
                  <a:tcPr>
                    <a:solidFill>
                      <a:srgbClr val="A39594">
                        <a:alpha val="90000"/>
                      </a:srgbClr>
                    </a:solidFill>
                  </a:tcPr>
                </a:tc>
                <a:tc>
                  <a:txBody>
                    <a:bodyPr/>
                    <a:lstStyle/>
                    <a:p>
                      <a:pPr algn="ctr">
                        <a:lnSpc>
                          <a:spcPct val="100000"/>
                        </a:lnSpc>
                      </a:pPr>
                      <a:r>
                        <a:rPr lang="uk-UA" dirty="0" smtClean="0"/>
                        <a:t>Відмінно</a:t>
                      </a:r>
                      <a:endParaRPr lang="en-US" dirty="0"/>
                    </a:p>
                  </a:txBody>
                  <a:tcPr>
                    <a:solidFill>
                      <a:srgbClr val="EDEBD7"/>
                    </a:solidFill>
                  </a:tcPr>
                </a:tc>
                <a:tc>
                  <a:txBody>
                    <a:bodyPr/>
                    <a:lstStyle/>
                    <a:p>
                      <a:pPr algn="ctr">
                        <a:lnSpc>
                          <a:spcPct val="100000"/>
                        </a:lnSpc>
                      </a:pPr>
                      <a:r>
                        <a:rPr lang="uk-UA" dirty="0" smtClean="0"/>
                        <a:t>Добре</a:t>
                      </a:r>
                      <a:endParaRPr lang="en-US" dirty="0"/>
                    </a:p>
                  </a:txBody>
                  <a:tcPr>
                    <a:solidFill>
                      <a:srgbClr val="EDEBD7"/>
                    </a:solidFill>
                  </a:tcPr>
                </a:tc>
                <a:tc>
                  <a:txBody>
                    <a:bodyPr/>
                    <a:lstStyle/>
                    <a:p>
                      <a:pPr algn="ctr">
                        <a:lnSpc>
                          <a:spcPct val="100000"/>
                        </a:lnSpc>
                      </a:pPr>
                      <a:r>
                        <a:rPr lang="uk-UA" dirty="0" smtClean="0"/>
                        <a:t>Відмінно</a:t>
                      </a:r>
                      <a:endParaRPr lang="en-US" dirty="0"/>
                    </a:p>
                  </a:txBody>
                  <a:tcPr>
                    <a:solidFill>
                      <a:srgbClr val="EDEBD7"/>
                    </a:solidFill>
                  </a:tcPr>
                </a:tc>
                <a:tc>
                  <a:txBody>
                    <a:bodyPr/>
                    <a:lstStyle/>
                    <a:p>
                      <a:pPr algn="ctr">
                        <a:lnSpc>
                          <a:spcPct val="100000"/>
                        </a:lnSpc>
                      </a:pPr>
                      <a:r>
                        <a:rPr lang="uk-UA" dirty="0" smtClean="0"/>
                        <a:t>Відмінно</a:t>
                      </a:r>
                      <a:endParaRPr lang="en-US" dirty="0"/>
                    </a:p>
                  </a:txBody>
                  <a:tcPr>
                    <a:solidFill>
                      <a:srgbClr val="EDEBD7"/>
                    </a:solidFill>
                  </a:tcPr>
                </a:tc>
                <a:extLst>
                  <a:ext uri="{0D108BD9-81ED-4DB2-BD59-A6C34878D82A}">
                    <a16:rowId xmlns:a16="http://schemas.microsoft.com/office/drawing/2014/main" val="358634753"/>
                  </a:ext>
                </a:extLst>
              </a:tr>
            </a:tbl>
          </a:graphicData>
        </a:graphic>
      </p:graphicFrame>
    </p:spTree>
    <p:extLst>
      <p:ext uri="{BB962C8B-B14F-4D97-AF65-F5344CB8AC3E}">
        <p14:creationId xmlns:p14="http://schemas.microsoft.com/office/powerpoint/2010/main" val="2455790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 y="299909"/>
            <a:ext cx="12191999" cy="1475063"/>
          </a:xfrm>
        </p:spPr>
        <p:txBody>
          <a:bodyPr>
            <a:normAutofit fontScale="90000"/>
          </a:bodyPr>
          <a:lstStyle/>
          <a:p>
            <a:r>
              <a:rPr lang="uk-UA" dirty="0" smtClean="0"/>
              <a:t>Мови, технології та середовища розробки</a:t>
            </a:r>
            <a:endParaRPr lang="en-US" dirty="0"/>
          </a:p>
        </p:txBody>
      </p:sp>
      <p:pic>
        <p:nvPicPr>
          <p:cNvPr id="2050" name="Picture 2" descr="C# | Викии Вики | Fand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02" y="2000273"/>
            <a:ext cx="2128158" cy="21281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avaScript — Википедия"/>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390" y="4561840"/>
            <a:ext cx="1899582" cy="18995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act — Вікіпедія"/>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1260" y="3378064"/>
            <a:ext cx="1818007" cy="158015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icrosoft Ap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1845" y="1627368"/>
            <a:ext cx="2677932" cy="267793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Как установить PostgreSQL 13 в Fedora 33/32/31/30 - INFOIT.COM.U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1133" y="1991677"/>
            <a:ext cx="47625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Файл:WebStorm Icon.png — Википедия"/>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83045" y="4425928"/>
            <a:ext cx="1879599" cy="187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12192000" cy="1885950"/>
          </a:xfrm>
        </p:spPr>
        <p:txBody>
          <a:bodyPr>
            <a:normAutofit/>
          </a:bodyPr>
          <a:lstStyle/>
          <a:p>
            <a:r>
              <a:rPr lang="uk-UA" dirty="0" smtClean="0"/>
              <a:t>Структура автоматизованої ІС платформи курсів</a:t>
            </a:r>
            <a:endParaRPr lang="en-US" dirty="0"/>
          </a:p>
        </p:txBody>
      </p:sp>
      <p:pic>
        <p:nvPicPr>
          <p:cNvPr id="9" name="Рисунок 8"/>
          <p:cNvPicPr/>
          <p:nvPr/>
        </p:nvPicPr>
        <p:blipFill>
          <a:blip r:embed="rId2"/>
          <a:stretch>
            <a:fillRect/>
          </a:stretch>
        </p:blipFill>
        <p:spPr>
          <a:xfrm>
            <a:off x="1590675" y="1885950"/>
            <a:ext cx="9010650" cy="4876800"/>
          </a:xfrm>
          <a:prstGeom prst="rect">
            <a:avLst/>
          </a:prstGeom>
        </p:spPr>
      </p:pic>
    </p:spTree>
    <p:extLst>
      <p:ext uri="{BB962C8B-B14F-4D97-AF65-F5344CB8AC3E}">
        <p14:creationId xmlns:p14="http://schemas.microsoft.com/office/powerpoint/2010/main" val="1775443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798513"/>
            <a:ext cx="12192000" cy="1885950"/>
          </a:xfrm>
        </p:spPr>
        <p:txBody>
          <a:bodyPr>
            <a:normAutofit/>
          </a:bodyPr>
          <a:lstStyle/>
          <a:p>
            <a:r>
              <a:rPr lang="uk-UA" dirty="0" smtClean="0"/>
              <a:t>Структура бази даних</a:t>
            </a:r>
            <a:endParaRPr lang="en-US" dirty="0"/>
          </a:p>
        </p:txBody>
      </p:sp>
      <p:pic>
        <p:nvPicPr>
          <p:cNvPr id="4" name="Рисунок 3"/>
          <p:cNvPicPr/>
          <p:nvPr/>
        </p:nvPicPr>
        <p:blipFill>
          <a:blip r:embed="rId2"/>
          <a:stretch>
            <a:fillRect/>
          </a:stretch>
        </p:blipFill>
        <p:spPr>
          <a:xfrm>
            <a:off x="2259012" y="1201737"/>
            <a:ext cx="7885113" cy="5513388"/>
          </a:xfrm>
          <a:prstGeom prst="rect">
            <a:avLst/>
          </a:prstGeom>
        </p:spPr>
      </p:pic>
    </p:spTree>
    <p:extLst>
      <p:ext uri="{BB962C8B-B14F-4D97-AF65-F5344CB8AC3E}">
        <p14:creationId xmlns:p14="http://schemas.microsoft.com/office/powerpoint/2010/main" val="1340616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Заголовок 1"/>
          <p:cNvSpPr txBox="1">
            <a:spLocks/>
          </p:cNvSpPr>
          <p:nvPr/>
        </p:nvSpPr>
        <p:spPr>
          <a:xfrm>
            <a:off x="583095" y="0"/>
            <a:ext cx="9809134" cy="147506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uk-UA" dirty="0" smtClean="0"/>
              <a:t>Висновки</a:t>
            </a:r>
            <a:endParaRPr lang="en-US" dirty="0"/>
          </a:p>
        </p:txBody>
      </p:sp>
      <p:sp>
        <p:nvSpPr>
          <p:cNvPr id="6" name="Подзаголовок 2"/>
          <p:cNvSpPr>
            <a:spLocks noGrp="1"/>
          </p:cNvSpPr>
          <p:nvPr>
            <p:ph type="subTitle" idx="1"/>
          </p:nvPr>
        </p:nvSpPr>
        <p:spPr>
          <a:xfrm>
            <a:off x="1081879" y="1842362"/>
            <a:ext cx="8802350" cy="2468381"/>
          </a:xfrm>
        </p:spPr>
        <p:txBody>
          <a:bodyPr>
            <a:normAutofit fontScale="85000" lnSpcReduction="10000"/>
          </a:bodyPr>
          <a:lstStyle/>
          <a:p>
            <a:pPr algn="l"/>
            <a:r>
              <a:rPr lang="uk-UA" sz="2000" dirty="0" smtClean="0"/>
              <a:t>Було спроектовано та розроблено повноцінну платформу курсів, яка має можливості :</a:t>
            </a:r>
          </a:p>
          <a:p>
            <a:pPr marL="285750" indent="-285750" algn="l">
              <a:buFont typeface="Wingdings" panose="05000000000000000000" pitchFamily="2" charset="2"/>
              <a:buChar char="v"/>
            </a:pPr>
            <a:r>
              <a:rPr lang="uk-UA" sz="2000" dirty="0" smtClean="0"/>
              <a:t>Додавання та редагування курсу</a:t>
            </a:r>
          </a:p>
          <a:p>
            <a:pPr marL="285750" indent="-285750" algn="l">
              <a:buFont typeface="Wingdings" panose="05000000000000000000" pitchFamily="2" charset="2"/>
              <a:buChar char="v"/>
            </a:pPr>
            <a:r>
              <a:rPr lang="uk-UA" sz="2000" dirty="0" smtClean="0"/>
              <a:t>Додавання  та редагування розділів та відеоматеріалів курсу</a:t>
            </a:r>
          </a:p>
          <a:p>
            <a:pPr marL="285750" indent="-285750" algn="l">
              <a:buFont typeface="Wingdings" panose="05000000000000000000" pitchFamily="2" charset="2"/>
              <a:buChar char="v"/>
            </a:pPr>
            <a:r>
              <a:rPr lang="uk-UA" sz="2000" dirty="0" smtClean="0"/>
              <a:t>Придбання курсу</a:t>
            </a:r>
          </a:p>
          <a:p>
            <a:pPr marL="285750" indent="-285750" algn="l">
              <a:buFont typeface="Wingdings" panose="05000000000000000000" pitchFamily="2" charset="2"/>
              <a:buChar char="v"/>
            </a:pPr>
            <a:r>
              <a:rPr lang="uk-UA" sz="2000" dirty="0" smtClean="0"/>
              <a:t>Створення резервних копій БД та відновлення з них даних</a:t>
            </a:r>
          </a:p>
          <a:p>
            <a:pPr marL="285750" indent="-285750" algn="l">
              <a:buFont typeface="Wingdings" panose="05000000000000000000" pitchFamily="2" charset="2"/>
              <a:buChar char="v"/>
            </a:pPr>
            <a:r>
              <a:rPr lang="uk-UA" sz="2000" dirty="0" smtClean="0"/>
              <a:t>Пошуку та вибірки курсів по </a:t>
            </a:r>
            <a:r>
              <a:rPr lang="uk-UA" sz="2000" dirty="0" err="1" smtClean="0"/>
              <a:t>мультипараметрах</a:t>
            </a:r>
            <a:endParaRPr lang="uk-UA" sz="2000" dirty="0" smtClean="0"/>
          </a:p>
          <a:p>
            <a:pPr marL="285750" indent="-285750" algn="l">
              <a:buFont typeface="Wingdings" panose="05000000000000000000" pitchFamily="2" charset="2"/>
              <a:buChar char="v"/>
            </a:pPr>
            <a:r>
              <a:rPr lang="uk-UA" sz="2000" dirty="0" smtClean="0"/>
              <a:t>Перегляд звітності</a:t>
            </a:r>
          </a:p>
          <a:p>
            <a:pPr marL="285750" indent="-285750">
              <a:buFont typeface="Wingdings" panose="05000000000000000000" pitchFamily="2" charset="2"/>
              <a:buChar char="v"/>
            </a:pPr>
            <a:endParaRPr lang="en-US" sz="2000" dirty="0"/>
          </a:p>
        </p:txBody>
      </p:sp>
    </p:spTree>
    <p:extLst>
      <p:ext uri="{BB962C8B-B14F-4D97-AF65-F5344CB8AC3E}">
        <p14:creationId xmlns:p14="http://schemas.microsoft.com/office/powerpoint/2010/main" val="967277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Заголовок 1"/>
          <p:cNvSpPr txBox="1">
            <a:spLocks/>
          </p:cNvSpPr>
          <p:nvPr/>
        </p:nvSpPr>
        <p:spPr>
          <a:xfrm>
            <a:off x="1414367" y="2277686"/>
            <a:ext cx="9809134" cy="147506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uk-UA" dirty="0" smtClean="0"/>
              <a:t>Дякую за увагу!</a:t>
            </a:r>
            <a:endParaRPr lang="en-US" dirty="0"/>
          </a:p>
        </p:txBody>
      </p:sp>
    </p:spTree>
    <p:extLst>
      <p:ext uri="{BB962C8B-B14F-4D97-AF65-F5344CB8AC3E}">
        <p14:creationId xmlns:p14="http://schemas.microsoft.com/office/powerpoint/2010/main" val="4242559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225</Words>
  <Application>Microsoft Office PowerPoint</Application>
  <PresentationFormat>Широкоэкранный</PresentationFormat>
  <Paragraphs>44</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Calibri</vt:lpstr>
      <vt:lpstr>Calibri Light</vt:lpstr>
      <vt:lpstr>Segoe UI Light</vt:lpstr>
      <vt:lpstr>Wingdings</vt:lpstr>
      <vt:lpstr>Тема Office</vt:lpstr>
      <vt:lpstr>Актуальність теми</vt:lpstr>
      <vt:lpstr>Мета роботи</vt:lpstr>
      <vt:lpstr>Завданням курсової роботи є :</vt:lpstr>
      <vt:lpstr>Порівняння СУБД за ключовими критеріями</vt:lpstr>
      <vt:lpstr>Мови, технології та середовища розробки</vt:lpstr>
      <vt:lpstr>Структура автоматизованої ІС платформи курсів</vt:lpstr>
      <vt:lpstr>Структура бази даних</vt:lpstr>
      <vt:lpstr>Презентация PowerPoint</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Актуальність теми</dc:title>
  <dc:creator>Рома Кормиш</dc:creator>
  <cp:lastModifiedBy>Рома Кормиш</cp:lastModifiedBy>
  <cp:revision>14</cp:revision>
  <dcterms:created xsi:type="dcterms:W3CDTF">2022-07-15T06:59:50Z</dcterms:created>
  <dcterms:modified xsi:type="dcterms:W3CDTF">2022-07-15T08:35:42Z</dcterms:modified>
</cp:coreProperties>
</file>