
<file path=[Content_Types].xml><?xml version="1.0" encoding="utf-8"?>
<Types xmlns="http://schemas.openxmlformats.org/package/2006/content-types">
  <Default Extension="xml" ContentType="application/xml"/>
  <Default Extension="doc" ContentType="application/msword"/>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61" r:id="rId5"/>
    <p:sldId id="262" r:id="rId6"/>
    <p:sldId id="264" r:id="rId7"/>
    <p:sldId id="265" r:id="rId8"/>
    <p:sldId id="259" r:id="rId9"/>
    <p:sldId id="260" r:id="rId10"/>
    <p:sldId id="263" r:id="rId11"/>
    <p:sldId id="266" r:id="rId12"/>
    <p:sldId id="267" r:id="rId13"/>
    <p:sldId id="268" r:id="rId14"/>
    <p:sldId id="271" r:id="rId15"/>
    <p:sldId id="275" r:id="rId16"/>
    <p:sldId id="274" r:id="rId17"/>
    <p:sldId id="272" r:id="rId18"/>
    <p:sldId id="273" r:id="rId19"/>
    <p:sldId id="276" r:id="rId20"/>
    <p:sldId id="277" r:id="rId21"/>
    <p:sldId id="269" r:id="rId22"/>
    <p:sldId id="270" r:id="rId23"/>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4" d="100"/>
          <a:sy n="44" d="100"/>
        </p:scale>
        <p:origin x="-200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F0D0AC-9C44-744B-8B84-0BA2E1006502}" type="datetimeFigureOut">
              <a:rPr lang="fr-FR" smtClean="0"/>
              <a:t>22/11/18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20A4A1-D5C3-7F4A-A61A-F0AC5E2D87F7}" type="slidenum">
              <a:rPr lang="fr-FR" smtClean="0"/>
              <a:t>‹#›</a:t>
            </a:fld>
            <a:endParaRPr lang="fr-FR"/>
          </a:p>
        </p:txBody>
      </p:sp>
    </p:spTree>
    <p:extLst>
      <p:ext uri="{BB962C8B-B14F-4D97-AF65-F5344CB8AC3E}">
        <p14:creationId xmlns:p14="http://schemas.microsoft.com/office/powerpoint/2010/main" val="7892556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D36230-FB0A-FE41-8C4D-45FB4B897682}" type="slidenum">
              <a:rPr lang="fr-FR"/>
              <a:pPr/>
              <a:t>15</a:t>
            </a:fld>
            <a:endParaRPr lang="fr-FR"/>
          </a:p>
        </p:txBody>
      </p:sp>
      <p:sp>
        <p:nvSpPr>
          <p:cNvPr id="72706" name="Rectangle 2"/>
          <p:cNvSpPr>
            <a:spLocks noGrp="1" noRot="1" noChangeAspect="1" noChangeArrowheads="1" noTextEdit="1"/>
          </p:cNvSpPr>
          <p:nvPr>
            <p:ph type="sldImg"/>
          </p:nvPr>
        </p:nvSpPr>
        <p:spPr>
          <a:xfrm>
            <a:off x="1128713" y="701675"/>
            <a:ext cx="4586287" cy="3440113"/>
          </a:xfrm>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a:xfrm>
            <a:off x="922338" y="4352925"/>
            <a:ext cx="4997450" cy="4140200"/>
          </a:xfrm>
        </p:spPr>
        <p:txBody>
          <a:bodyPr/>
          <a:lstStyle/>
          <a:p>
            <a:pPr algn="just"/>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0D00796-60F9-BD4C-AEBB-CB66C9318C0B}" type="datetimeFigureOut">
              <a:rPr lang="fr-FR" smtClean="0"/>
              <a:t>22/11/18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209181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D00796-60F9-BD4C-AEBB-CB66C9318C0B}" type="datetimeFigureOut">
              <a:rPr lang="fr-FR" smtClean="0"/>
              <a:t>22/11/18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158526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D00796-60F9-BD4C-AEBB-CB66C9318C0B}" type="datetimeFigureOut">
              <a:rPr lang="fr-FR" smtClean="0"/>
              <a:t>22/11/18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118483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D00796-60F9-BD4C-AEBB-CB66C9318C0B}" type="datetimeFigureOut">
              <a:rPr lang="fr-FR" smtClean="0"/>
              <a:t>22/11/18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397879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0D00796-60F9-BD4C-AEBB-CB66C9318C0B}" type="datetimeFigureOut">
              <a:rPr lang="fr-FR" smtClean="0"/>
              <a:t>22/11/18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156417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0D00796-60F9-BD4C-AEBB-CB66C9318C0B}" type="datetimeFigureOut">
              <a:rPr lang="fr-FR" smtClean="0"/>
              <a:t>22/11/18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373503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0D00796-60F9-BD4C-AEBB-CB66C9318C0B}" type="datetimeFigureOut">
              <a:rPr lang="fr-FR" smtClean="0"/>
              <a:t>22/11/18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125252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A0D00796-60F9-BD4C-AEBB-CB66C9318C0B}" type="datetimeFigureOut">
              <a:rPr lang="fr-FR" smtClean="0"/>
              <a:t>22/11/18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13924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D00796-60F9-BD4C-AEBB-CB66C9318C0B}" type="datetimeFigureOut">
              <a:rPr lang="fr-FR" smtClean="0"/>
              <a:t>22/11/18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311119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0D00796-60F9-BD4C-AEBB-CB66C9318C0B}" type="datetimeFigureOut">
              <a:rPr lang="fr-FR" smtClean="0"/>
              <a:t>22/11/18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387193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0D00796-60F9-BD4C-AEBB-CB66C9318C0B}" type="datetimeFigureOut">
              <a:rPr lang="fr-FR" smtClean="0"/>
              <a:t>22/11/18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9E8BFDF-7FC5-674D-9A3F-B2E50C6B4FF7}" type="slidenum">
              <a:rPr lang="fr-FR" smtClean="0"/>
              <a:t>‹#›</a:t>
            </a:fld>
            <a:endParaRPr lang="fr-FR"/>
          </a:p>
        </p:txBody>
      </p:sp>
    </p:spTree>
    <p:extLst>
      <p:ext uri="{BB962C8B-B14F-4D97-AF65-F5344CB8AC3E}">
        <p14:creationId xmlns:p14="http://schemas.microsoft.com/office/powerpoint/2010/main" val="25217558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00796-60F9-BD4C-AEBB-CB66C9318C0B}" type="datetimeFigureOut">
              <a:rPr lang="fr-FR" smtClean="0"/>
              <a:t>22/11/18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8BFDF-7FC5-674D-9A3F-B2E50C6B4FF7}" type="slidenum">
              <a:rPr lang="fr-FR" smtClean="0"/>
              <a:t>‹#›</a:t>
            </a:fld>
            <a:endParaRPr lang="fr-FR"/>
          </a:p>
        </p:txBody>
      </p:sp>
    </p:spTree>
    <p:extLst>
      <p:ext uri="{BB962C8B-B14F-4D97-AF65-F5344CB8AC3E}">
        <p14:creationId xmlns:p14="http://schemas.microsoft.com/office/powerpoint/2010/main" val="3260803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tephane.natkin@cnam.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Document_Microsoft_Word1.docx"/><Relationship Id="rId4"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Document_Microsoft_Word_97_-_20041.doc"/><Relationship Id="rId5"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Document_Microsoft_Word_97_-_20042.doc"/><Relationship Id="rId4"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Document_Microsoft_Word_97_-_20043.doc"/><Relationship Id="rId4"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2700" dirty="0" smtClean="0"/>
              <a:t>Cours de Génie Logiciel</a:t>
            </a:r>
            <a:br>
              <a:rPr lang="fr-FR" sz="2700" dirty="0" smtClean="0"/>
            </a:br>
            <a:r>
              <a:rPr lang="fr-FR" dirty="0" smtClean="0"/>
              <a:t>Conception </a:t>
            </a:r>
            <a:r>
              <a:rPr lang="fr-FR" dirty="0" smtClean="0"/>
              <a:t>et architecture du logiciel</a:t>
            </a:r>
            <a:br>
              <a:rPr lang="fr-FR" dirty="0" smtClean="0"/>
            </a:br>
            <a:r>
              <a:rPr lang="fr-FR" sz="2700" dirty="0" smtClean="0"/>
              <a:t>(d’après Ian </a:t>
            </a:r>
            <a:r>
              <a:rPr lang="fr-FR" sz="2700" dirty="0" err="1" smtClean="0"/>
              <a:t>Sommerville</a:t>
            </a:r>
            <a:r>
              <a:rPr lang="fr-FR" sz="2700" dirty="0" smtClean="0"/>
              <a:t>)</a:t>
            </a:r>
            <a:endParaRPr lang="fr-FR" sz="2700" dirty="0"/>
          </a:p>
        </p:txBody>
      </p:sp>
      <p:sp>
        <p:nvSpPr>
          <p:cNvPr id="3" name="Sous-titre 2"/>
          <p:cNvSpPr>
            <a:spLocks noGrp="1"/>
          </p:cNvSpPr>
          <p:nvPr>
            <p:ph type="subTitle" idx="1"/>
          </p:nvPr>
        </p:nvSpPr>
        <p:spPr>
          <a:xfrm>
            <a:off x="1371600" y="4174806"/>
            <a:ext cx="6400800" cy="1752600"/>
          </a:xfrm>
        </p:spPr>
        <p:txBody>
          <a:bodyPr/>
          <a:lstStyle/>
          <a:p>
            <a:r>
              <a:rPr lang="fr-FR" dirty="0"/>
              <a:t>Stéphane Natkin</a:t>
            </a:r>
          </a:p>
          <a:p>
            <a:r>
              <a:rPr lang="fr-FR" dirty="0">
                <a:hlinkClick r:id="rId2"/>
              </a:rPr>
              <a:t>Stephane.natkin@cnam.fr</a:t>
            </a:r>
            <a:endParaRPr lang="fr-FR" dirty="0"/>
          </a:p>
          <a:p>
            <a:r>
              <a:rPr lang="fr-FR" dirty="0"/>
              <a:t>V1.0 2018</a:t>
            </a:r>
          </a:p>
          <a:p>
            <a:endParaRPr lang="fr-FR" dirty="0"/>
          </a:p>
        </p:txBody>
      </p:sp>
    </p:spTree>
    <p:extLst>
      <p:ext uri="{BB962C8B-B14F-4D97-AF65-F5344CB8AC3E}">
        <p14:creationId xmlns:p14="http://schemas.microsoft.com/office/powerpoint/2010/main" val="31874460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881"/>
            <a:ext cx="8229600" cy="1143000"/>
          </a:xfrm>
        </p:spPr>
        <p:txBody>
          <a:bodyPr/>
          <a:lstStyle/>
          <a:p>
            <a:r>
              <a:rPr lang="fr-FR" dirty="0" smtClean="0"/>
              <a:t>Quelques modèles types</a:t>
            </a:r>
            <a:endParaRPr lang="fr-FR" dirty="0"/>
          </a:p>
        </p:txBody>
      </p:sp>
    </p:spTree>
    <p:extLst>
      <p:ext uri="{BB962C8B-B14F-4D97-AF65-F5344CB8AC3E}">
        <p14:creationId xmlns:p14="http://schemas.microsoft.com/office/powerpoint/2010/main" val="25203757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a:t>
            </a:r>
            <a:r>
              <a:rPr lang="fr-FR" dirty="0" err="1" smtClean="0"/>
              <a:t>View</a:t>
            </a:r>
            <a:r>
              <a:rPr lang="fr-FR" dirty="0" smtClean="0"/>
              <a:t>/Controller</a:t>
            </a:r>
            <a:endParaRPr lang="fr-FR" dirty="0"/>
          </a:p>
        </p:txBody>
      </p:sp>
      <p:pic>
        <p:nvPicPr>
          <p:cNvPr id="5" name="Image 4"/>
          <p:cNvPicPr>
            <a:picLocks noChangeAspect="1"/>
          </p:cNvPicPr>
          <p:nvPr/>
        </p:nvPicPr>
        <p:blipFill>
          <a:blip r:embed="rId2"/>
          <a:stretch>
            <a:fillRect/>
          </a:stretch>
        </p:blipFill>
        <p:spPr>
          <a:xfrm>
            <a:off x="0" y="1171119"/>
            <a:ext cx="9144000" cy="5374003"/>
          </a:xfrm>
          <a:prstGeom prst="rect">
            <a:avLst/>
          </a:prstGeom>
        </p:spPr>
      </p:pic>
    </p:spTree>
    <p:extLst>
      <p:ext uri="{BB962C8B-B14F-4D97-AF65-F5344CB8AC3E}">
        <p14:creationId xmlns:p14="http://schemas.microsoft.com/office/powerpoint/2010/main" val="26482439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application Web en MVC</a:t>
            </a:r>
            <a:endParaRPr lang="fr-FR" dirty="0"/>
          </a:p>
        </p:txBody>
      </p:sp>
      <p:pic>
        <p:nvPicPr>
          <p:cNvPr id="4" name="Image 3"/>
          <p:cNvPicPr>
            <a:picLocks noChangeAspect="1"/>
          </p:cNvPicPr>
          <p:nvPr/>
        </p:nvPicPr>
        <p:blipFill>
          <a:blip r:embed="rId2"/>
          <a:stretch>
            <a:fillRect/>
          </a:stretch>
        </p:blipFill>
        <p:spPr>
          <a:xfrm>
            <a:off x="0" y="1323406"/>
            <a:ext cx="6258601" cy="4833031"/>
          </a:xfrm>
          <a:prstGeom prst="rect">
            <a:avLst/>
          </a:prstGeom>
        </p:spPr>
      </p:pic>
      <p:sp>
        <p:nvSpPr>
          <p:cNvPr id="5" name="ZoneTexte 4"/>
          <p:cNvSpPr txBox="1"/>
          <p:nvPr/>
        </p:nvSpPr>
        <p:spPr>
          <a:xfrm>
            <a:off x="1454204" y="6211651"/>
            <a:ext cx="5282996" cy="369332"/>
          </a:xfrm>
          <a:prstGeom prst="rect">
            <a:avLst/>
          </a:prstGeom>
          <a:noFill/>
        </p:spPr>
        <p:txBody>
          <a:bodyPr wrap="square" rtlCol="0">
            <a:spAutoFit/>
          </a:bodyPr>
          <a:lstStyle/>
          <a:p>
            <a:r>
              <a:rPr lang="fr-FR" dirty="0" smtClean="0"/>
              <a:t>Exercice, faire un modèle MVC de votre jeu vidéo</a:t>
            </a:r>
            <a:endParaRPr lang="fr-FR" dirty="0"/>
          </a:p>
        </p:txBody>
      </p:sp>
    </p:spTree>
    <p:extLst>
      <p:ext uri="{BB962C8B-B14F-4D97-AF65-F5344CB8AC3E}">
        <p14:creationId xmlns:p14="http://schemas.microsoft.com/office/powerpoint/2010/main" val="28216022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modèle en couche ou en Oignon</a:t>
            </a:r>
            <a:endParaRPr lang="fr-FR" dirty="0"/>
          </a:p>
        </p:txBody>
      </p:sp>
      <p:sp>
        <p:nvSpPr>
          <p:cNvPr id="3" name="Espace réservé du contenu 2"/>
          <p:cNvSpPr>
            <a:spLocks noGrp="1"/>
          </p:cNvSpPr>
          <p:nvPr>
            <p:ph idx="1"/>
          </p:nvPr>
        </p:nvSpPr>
        <p:spPr/>
        <p:txBody>
          <a:bodyPr/>
          <a:lstStyle/>
          <a:p>
            <a:r>
              <a:rPr lang="fr-FR" dirty="0" smtClean="0"/>
              <a:t>Basé sur des couches qui s’appuient sur les services de la couche inférieure pour l’améliorer ou l’abstraire et offrir un service meilleur</a:t>
            </a:r>
          </a:p>
          <a:p>
            <a:endParaRPr lang="fr-FR" dirty="0"/>
          </a:p>
          <a:p>
            <a:r>
              <a:rPr lang="fr-FR" dirty="0" smtClean="0"/>
              <a:t>Exemple le modèle OSI, les modèles d’OS....</a:t>
            </a:r>
            <a:endParaRPr lang="fr-FR" dirty="0"/>
          </a:p>
        </p:txBody>
      </p:sp>
    </p:spTree>
    <p:extLst>
      <p:ext uri="{BB962C8B-B14F-4D97-AF65-F5344CB8AC3E}">
        <p14:creationId xmlns:p14="http://schemas.microsoft.com/office/powerpoint/2010/main" val="29013465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re 1"/>
          <p:cNvSpPr>
            <a:spLocks noGrp="1"/>
          </p:cNvSpPr>
          <p:nvPr>
            <p:ph type="title"/>
          </p:nvPr>
        </p:nvSpPr>
        <p:spPr/>
        <p:txBody>
          <a:bodyPr/>
          <a:lstStyle/>
          <a:p>
            <a:r>
              <a:rPr lang="fr-FR">
                <a:latin typeface="Times" charset="0"/>
              </a:rPr>
              <a:t>Architecture Intenet Sécurisée</a:t>
            </a:r>
          </a:p>
        </p:txBody>
      </p:sp>
      <p:graphicFrame>
        <p:nvGraphicFramePr>
          <p:cNvPr id="2050" name="Object 2"/>
          <p:cNvGraphicFramePr>
            <a:graphicFrameLocks noChangeAspect="1"/>
          </p:cNvGraphicFramePr>
          <p:nvPr/>
        </p:nvGraphicFramePr>
        <p:xfrm>
          <a:off x="1643063" y="2214563"/>
          <a:ext cx="5859462" cy="4346575"/>
        </p:xfrm>
        <a:graphic>
          <a:graphicData uri="http://schemas.openxmlformats.org/presentationml/2006/ole">
            <mc:AlternateContent xmlns:mc="http://schemas.openxmlformats.org/markup-compatibility/2006">
              <mc:Choice xmlns:v="urn:schemas-microsoft-com:vml" Requires="v">
                <p:oleObj spid="_x0000_s5130" name="Document" r:id="rId3" imgW="5964205" imgH="4346796" progId="Word.Document.12">
                  <p:embed/>
                </p:oleObj>
              </mc:Choice>
              <mc:Fallback>
                <p:oleObj name="Document" r:id="rId3" imgW="5964205" imgH="4346796"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214563"/>
                        <a:ext cx="5859462"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679399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193925" y="622300"/>
            <a:ext cx="5881688" cy="828675"/>
          </a:xfrm>
        </p:spPr>
        <p:txBody>
          <a:bodyPr/>
          <a:lstStyle/>
          <a:p>
            <a:r>
              <a:rPr lang="fr-FR"/>
              <a:t>Moteurs de jeu</a:t>
            </a:r>
            <a:endParaRPr lang="en-US"/>
          </a:p>
        </p:txBody>
      </p:sp>
      <p:sp>
        <p:nvSpPr>
          <p:cNvPr id="71683" name="Rectangle 3"/>
          <p:cNvSpPr>
            <a:spLocks noChangeArrowheads="1"/>
          </p:cNvSpPr>
          <p:nvPr/>
        </p:nvSpPr>
        <p:spPr bwMode="auto">
          <a:xfrm>
            <a:off x="3175" y="-534988"/>
            <a:ext cx="9144000"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000">
                <a:solidFill>
                  <a:srgbClr val="000000"/>
                </a:solidFill>
                <a:latin typeface="Times" charset="0"/>
                <a:cs typeface="Times New Roman" charset="0"/>
              </a:rPr>
              <a:t> </a:t>
            </a:r>
            <a:endParaRPr lang="en-US" sz="1000">
              <a:solidFill>
                <a:srgbClr val="000000"/>
              </a:solidFill>
              <a:latin typeface="Times New Roman" charset="0"/>
              <a:cs typeface="Times New Roman" charset="0"/>
            </a:endParaRPr>
          </a:p>
          <a:p>
            <a:pPr eaLnBrk="0" hangingPunct="0"/>
            <a:endParaRPr lang="en-US" sz="2400">
              <a:latin typeface="Times New Roman" charset="0"/>
            </a:endParaRPr>
          </a:p>
        </p:txBody>
      </p:sp>
      <p:sp>
        <p:nvSpPr>
          <p:cNvPr id="71684" name="Rectangle 4"/>
          <p:cNvSpPr>
            <a:spLocks noChangeArrowheads="1"/>
          </p:cNvSpPr>
          <p:nvPr/>
        </p:nvSpPr>
        <p:spPr bwMode="auto">
          <a:xfrm>
            <a:off x="3175" y="6784975"/>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000">
                <a:solidFill>
                  <a:srgbClr val="000000"/>
                </a:solidFill>
                <a:latin typeface="Times" charset="0"/>
                <a:cs typeface="Times New Roman" charset="0"/>
              </a:rPr>
              <a:t> </a:t>
            </a:r>
            <a:endParaRPr lang="en-US" sz="1000">
              <a:solidFill>
                <a:srgbClr val="000000"/>
              </a:solidFill>
              <a:latin typeface="Times New Roman" charset="0"/>
              <a:cs typeface="Times New Roman" charset="0"/>
            </a:endParaRPr>
          </a:p>
          <a:p>
            <a:pPr eaLnBrk="0" hangingPunct="0"/>
            <a:endParaRPr lang="en-US" sz="2400">
              <a:latin typeface="Times New Roman" charset="0"/>
            </a:endParaRPr>
          </a:p>
        </p:txBody>
      </p:sp>
      <p:graphicFrame>
        <p:nvGraphicFramePr>
          <p:cNvPr id="71685" name="Object 5"/>
          <p:cNvGraphicFramePr>
            <a:graphicFrameLocks noChangeAspect="1"/>
          </p:cNvGraphicFramePr>
          <p:nvPr/>
        </p:nvGraphicFramePr>
        <p:xfrm>
          <a:off x="1000125" y="1828800"/>
          <a:ext cx="7723188" cy="6426200"/>
        </p:xfrm>
        <a:graphic>
          <a:graphicData uri="http://schemas.openxmlformats.org/presentationml/2006/ole">
            <mc:AlternateContent xmlns:mc="http://schemas.openxmlformats.org/markup-compatibility/2006">
              <mc:Choice xmlns:v="urn:schemas-microsoft-com:vml" Requires="v">
                <p:oleObj spid="_x0000_s8202" name="Document" r:id="rId4" imgW="8659488" imgH="7199238" progId="Word.Document.8">
                  <p:embed/>
                </p:oleObj>
              </mc:Choice>
              <mc:Fallback>
                <p:oleObj name="Document" r:id="rId4" imgW="8659488" imgH="719923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5" y="1828800"/>
                        <a:ext cx="7723188" cy="642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511236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Modèle client/serveur</a:t>
            </a:r>
            <a:br>
              <a:rPr lang="fr-FR" dirty="0" smtClean="0"/>
            </a:br>
            <a:r>
              <a:rPr lang="fr-FR" dirty="0" smtClean="0"/>
              <a:t>et le RPC</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Inspiré de l’appel de procédure: un PP appelle une fonction, et reste en </a:t>
            </a:r>
            <a:r>
              <a:rPr lang="fr-FR" dirty="0" err="1" smtClean="0"/>
              <a:t>attent</a:t>
            </a:r>
            <a:r>
              <a:rPr lang="fr-FR" dirty="0" smtClean="0"/>
              <a:t> jusqu’au retour de procédure</a:t>
            </a:r>
          </a:p>
          <a:p>
            <a:r>
              <a:rPr lang="fr-FR" dirty="0" smtClean="0"/>
              <a:t>La même chose mais en réparti</a:t>
            </a:r>
          </a:p>
          <a:p>
            <a:r>
              <a:rPr lang="fr-FR" dirty="0" smtClean="0"/>
              <a:t>Dans le modèle objet c’est un appel de procédure à distance</a:t>
            </a:r>
          </a:p>
          <a:p>
            <a:r>
              <a:rPr lang="fr-FR" dirty="0" smtClean="0"/>
              <a:t>Différentes variantes: synchrone, asynchrone, avec et sans mémoire</a:t>
            </a:r>
          </a:p>
          <a:p>
            <a:r>
              <a:rPr lang="fr-FR" dirty="0" smtClean="0"/>
              <a:t>D’ou les bus à Objet, puis les Web services qui implante une découverte dynamique des services (édition de liens dynamique et répartie)</a:t>
            </a:r>
            <a:endParaRPr lang="fr-FR" dirty="0"/>
          </a:p>
        </p:txBody>
      </p:sp>
    </p:spTree>
    <p:extLst>
      <p:ext uri="{BB962C8B-B14F-4D97-AF65-F5344CB8AC3E}">
        <p14:creationId xmlns:p14="http://schemas.microsoft.com/office/powerpoint/2010/main" val="40254858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fr-FR">
                <a:latin typeface="Times" charset="0"/>
              </a:rPr>
              <a:t>Fonctionnement d ’un serveur Web</a:t>
            </a:r>
          </a:p>
        </p:txBody>
      </p:sp>
      <p:graphicFrame>
        <p:nvGraphicFramePr>
          <p:cNvPr id="7170" name="Object 2"/>
          <p:cNvGraphicFramePr>
            <a:graphicFrameLocks noChangeAspect="1"/>
          </p:cNvGraphicFramePr>
          <p:nvPr>
            <p:extLst>
              <p:ext uri="{D42A27DB-BD31-4B8C-83A1-F6EECF244321}">
                <p14:modId xmlns:p14="http://schemas.microsoft.com/office/powerpoint/2010/main" val="2466572429"/>
              </p:ext>
            </p:extLst>
          </p:nvPr>
        </p:nvGraphicFramePr>
        <p:xfrm>
          <a:off x="1524000" y="1828800"/>
          <a:ext cx="5659438" cy="4127500"/>
        </p:xfrm>
        <a:graphic>
          <a:graphicData uri="http://schemas.openxmlformats.org/presentationml/2006/ole">
            <mc:AlternateContent xmlns:mc="http://schemas.openxmlformats.org/markup-compatibility/2006">
              <mc:Choice xmlns:v="urn:schemas-microsoft-com:vml" Requires="v">
                <p:oleObj spid="_x0000_s6154" name="Document" r:id="rId3" imgW="5658480" imgH="4127040" progId="Word.Document.8">
                  <p:embed/>
                </p:oleObj>
              </mc:Choice>
              <mc:Fallback>
                <p:oleObj name="Document" r:id="rId3" imgW="5658480" imgH="41270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28800"/>
                        <a:ext cx="5659438"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847441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fr-FR">
                <a:latin typeface="Times" charset="0"/>
              </a:rPr>
              <a:t>HTTP: principe de fonctionnement</a:t>
            </a:r>
          </a:p>
        </p:txBody>
      </p:sp>
      <p:graphicFrame>
        <p:nvGraphicFramePr>
          <p:cNvPr id="8194" name="Object 2"/>
          <p:cNvGraphicFramePr>
            <a:graphicFrameLocks noChangeAspect="1"/>
          </p:cNvGraphicFramePr>
          <p:nvPr/>
        </p:nvGraphicFramePr>
        <p:xfrm>
          <a:off x="1692275" y="1549400"/>
          <a:ext cx="6264275" cy="5041900"/>
        </p:xfrm>
        <a:graphic>
          <a:graphicData uri="http://schemas.openxmlformats.org/presentationml/2006/ole">
            <mc:AlternateContent xmlns:mc="http://schemas.openxmlformats.org/markup-compatibility/2006">
              <mc:Choice xmlns:v="urn:schemas-microsoft-com:vml" Requires="v">
                <p:oleObj spid="_x0000_s7178" name="Document" r:id="rId3" imgW="5363280" imgH="6095880" progId="Word.Document.8">
                  <p:embed/>
                </p:oleObj>
              </mc:Choice>
              <mc:Fallback>
                <p:oleObj name="Document" r:id="rId3" imgW="5363280" imgH="60958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549400"/>
                        <a:ext cx="626427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7424824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 services principe (1)</a:t>
            </a:r>
            <a:endParaRPr lang="fr-FR" dirty="0"/>
          </a:p>
        </p:txBody>
      </p:sp>
      <p:pic>
        <p:nvPicPr>
          <p:cNvPr id="3" name="Image 2"/>
          <p:cNvPicPr>
            <a:picLocks noChangeAspect="1"/>
          </p:cNvPicPr>
          <p:nvPr/>
        </p:nvPicPr>
        <p:blipFill>
          <a:blip r:embed="rId2"/>
          <a:stretch>
            <a:fillRect/>
          </a:stretch>
        </p:blipFill>
        <p:spPr>
          <a:xfrm>
            <a:off x="787400" y="1574800"/>
            <a:ext cx="7569200" cy="5283200"/>
          </a:xfrm>
          <a:prstGeom prst="rect">
            <a:avLst/>
          </a:prstGeom>
        </p:spPr>
      </p:pic>
    </p:spTree>
    <p:extLst>
      <p:ext uri="{BB962C8B-B14F-4D97-AF65-F5344CB8AC3E}">
        <p14:creationId xmlns:p14="http://schemas.microsoft.com/office/powerpoint/2010/main" val="12582647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a:t>La conception générale a pour objectif de définir comment un logiciel doit être organisé et de concevoir la structure globale de ce </a:t>
            </a:r>
            <a:r>
              <a:rPr lang="fr-FR" dirty="0" smtClean="0"/>
              <a:t>système.</a:t>
            </a:r>
          </a:p>
          <a:p>
            <a:r>
              <a:rPr lang="fr-FR" dirty="0" smtClean="0"/>
              <a:t>La </a:t>
            </a:r>
            <a:r>
              <a:rPr lang="fr-FR" dirty="0"/>
              <a:t>conception générale est le lien essentiel entre, d’une part la spécification de besoins et, d’autre part, la conception et la réalisation du logiciel. Elle identifie les principaux composants structurels d’un système et les relations entre ces </a:t>
            </a:r>
            <a:r>
              <a:rPr lang="fr-FR" dirty="0" smtClean="0"/>
              <a:t>composants.</a:t>
            </a:r>
          </a:p>
          <a:p>
            <a:r>
              <a:rPr lang="fr-FR" dirty="0" smtClean="0"/>
              <a:t>Le </a:t>
            </a:r>
            <a:r>
              <a:rPr lang="fr-FR" dirty="0"/>
              <a:t>résultat du processus de conception générale est un modèle d’architecture qui décrit comment le système est organisé en un ensemble de composants communicants</a:t>
            </a:r>
            <a:r>
              <a:rPr lang="fr-FR" dirty="0" smtClean="0"/>
              <a:t>.</a:t>
            </a:r>
          </a:p>
          <a:p>
            <a:r>
              <a:rPr lang="fr-FR" dirty="0" smtClean="0"/>
              <a:t>Dans le cadre d’un développement agile, c’est une étape préalable au </a:t>
            </a:r>
            <a:r>
              <a:rPr lang="fr-FR" smtClean="0"/>
              <a:t>travail itératif</a:t>
            </a:r>
            <a:r>
              <a:rPr lang="fr-FR" dirty="0" smtClean="0"/>
              <a:t>.</a:t>
            </a:r>
            <a:endParaRPr lang="fr-FR" dirty="0"/>
          </a:p>
          <a:p>
            <a:endParaRPr lang="fr-FR" dirty="0"/>
          </a:p>
        </p:txBody>
      </p:sp>
    </p:spTree>
    <p:extLst>
      <p:ext uri="{BB962C8B-B14F-4D97-AF65-F5344CB8AC3E}">
        <p14:creationId xmlns:p14="http://schemas.microsoft.com/office/powerpoint/2010/main" val="1463924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 services principe (2)</a:t>
            </a:r>
            <a:endParaRPr lang="fr-FR" dirty="0"/>
          </a:p>
        </p:txBody>
      </p:sp>
      <p:pic>
        <p:nvPicPr>
          <p:cNvPr id="4" name="Image 3"/>
          <p:cNvPicPr>
            <a:picLocks noChangeAspect="1"/>
          </p:cNvPicPr>
          <p:nvPr/>
        </p:nvPicPr>
        <p:blipFill>
          <a:blip r:embed="rId2"/>
          <a:stretch>
            <a:fillRect/>
          </a:stretch>
        </p:blipFill>
        <p:spPr>
          <a:xfrm>
            <a:off x="1549400" y="1664032"/>
            <a:ext cx="6045200" cy="4584700"/>
          </a:xfrm>
          <a:prstGeom prst="rect">
            <a:avLst/>
          </a:prstGeom>
        </p:spPr>
      </p:pic>
    </p:spTree>
    <p:extLst>
      <p:ext uri="{BB962C8B-B14F-4D97-AF65-F5344CB8AC3E}">
        <p14:creationId xmlns:p14="http://schemas.microsoft.com/office/powerpoint/2010/main" val="6772727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r-FR" sz="3200" b="1"/>
              <a:t>Architecture de système transactionnel réparti</a:t>
            </a:r>
          </a:p>
        </p:txBody>
      </p:sp>
      <p:pic>
        <p:nvPicPr>
          <p:cNvPr id="25605" name="Picture 5"/>
          <p:cNvPicPr>
            <a:picLocks noChangeAspect="1" noChangeArrowheads="1"/>
          </p:cNvPicPr>
          <p:nvPr/>
        </p:nvPicPr>
        <p:blipFill>
          <a:blip r:embed="rId2">
            <a:extLst>
              <a:ext uri="{28A0092B-C50C-407E-A947-70E740481C1C}">
                <a14:useLocalDpi xmlns:a14="http://schemas.microsoft.com/office/drawing/2010/main" val="0"/>
              </a:ext>
            </a:extLst>
          </a:blip>
          <a:srcRect l="-3894" t="-3607" r="-3894" b="-3607"/>
          <a:stretch>
            <a:fillRect/>
          </a:stretch>
        </p:blipFill>
        <p:spPr bwMode="auto">
          <a:xfrm>
            <a:off x="0" y="1574800"/>
            <a:ext cx="54483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6"/>
          <p:cNvSpPr>
            <a:spLocks noChangeArrowheads="1"/>
          </p:cNvSpPr>
          <p:nvPr/>
        </p:nvSpPr>
        <p:spPr bwMode="auto">
          <a:xfrm>
            <a:off x="5835650" y="2205038"/>
            <a:ext cx="330835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fr-FR"/>
              <a:t>GT gestionnaire de transaction</a:t>
            </a:r>
          </a:p>
          <a:p>
            <a:r>
              <a:rPr lang="fr-FR"/>
              <a:t>. GD gestionnaire de données</a:t>
            </a:r>
          </a:p>
          <a:p>
            <a:r>
              <a:rPr lang="fr-FR"/>
              <a:t>. Une transaction </a:t>
            </a:r>
          </a:p>
          <a:p>
            <a:r>
              <a:rPr lang="fr-FR"/>
              <a:t>s'adresse à un seul GT</a:t>
            </a:r>
          </a:p>
          <a:p>
            <a:r>
              <a:rPr lang="fr-FR"/>
              <a:t>. Une donnée </a:t>
            </a:r>
          </a:p>
          <a:p>
            <a:r>
              <a:rPr lang="fr-FR"/>
              <a:t>peut-être en copie unique.</a:t>
            </a:r>
          </a:p>
          <a:p>
            <a:r>
              <a:rPr lang="fr-FR"/>
              <a:t>. Une donnée </a:t>
            </a:r>
          </a:p>
          <a:p>
            <a:r>
              <a:rPr lang="fr-FR"/>
              <a:t>peut-être en copie multiple.</a:t>
            </a:r>
          </a:p>
        </p:txBody>
      </p:sp>
    </p:spTree>
    <p:extLst>
      <p:ext uri="{BB962C8B-B14F-4D97-AF65-F5344CB8AC3E}">
        <p14:creationId xmlns:p14="http://schemas.microsoft.com/office/powerpoint/2010/main" val="17596922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Image 3"/>
          <p:cNvPicPr>
            <a:picLocks noChangeAspect="1"/>
          </p:cNvPicPr>
          <p:nvPr/>
        </p:nvPicPr>
        <p:blipFill>
          <a:blip r:embed="rId2"/>
          <a:stretch>
            <a:fillRect/>
          </a:stretch>
        </p:blipFill>
        <p:spPr>
          <a:xfrm>
            <a:off x="0" y="2705471"/>
            <a:ext cx="8548056" cy="2735378"/>
          </a:xfrm>
          <a:prstGeom prst="rect">
            <a:avLst/>
          </a:prstGeom>
        </p:spPr>
      </p:pic>
    </p:spTree>
    <p:extLst>
      <p:ext uri="{BB962C8B-B14F-4D97-AF65-F5344CB8AC3E}">
        <p14:creationId xmlns:p14="http://schemas.microsoft.com/office/powerpoint/2010/main" val="547749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types de modèles</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Souvent des </a:t>
            </a:r>
            <a:r>
              <a:rPr lang="fr-FR" dirty="0" err="1" smtClean="0"/>
              <a:t>digrames</a:t>
            </a:r>
            <a:r>
              <a:rPr lang="fr-FR" dirty="0" smtClean="0"/>
              <a:t> non formalisés</a:t>
            </a:r>
          </a:p>
          <a:p>
            <a:r>
              <a:rPr lang="fr-FR" dirty="0" smtClean="0"/>
              <a:t>Possibilité d’utiliser le même type de diagramme qu’en spécification (Fonctionnel, UML)</a:t>
            </a:r>
          </a:p>
          <a:p>
            <a:r>
              <a:rPr lang="fr-FR" dirty="0" smtClean="0"/>
              <a:t>Mais dans ce cas on ne représente pas la même chose: </a:t>
            </a:r>
          </a:p>
          <a:p>
            <a:pPr lvl="1"/>
            <a:r>
              <a:rPr lang="fr-FR" dirty="0" smtClean="0"/>
              <a:t>les boîtes sont des composants logiciels, des classes implémentées...</a:t>
            </a:r>
          </a:p>
          <a:p>
            <a:pPr lvl="1"/>
            <a:r>
              <a:rPr lang="fr-FR" dirty="0" smtClean="0"/>
              <a:t>Les flots d’information sont des canaux de communication implantés (</a:t>
            </a:r>
            <a:r>
              <a:rPr lang="fr-FR" dirty="0" err="1" smtClean="0"/>
              <a:t>inteface</a:t>
            </a:r>
            <a:r>
              <a:rPr lang="fr-FR" dirty="0" smtClean="0"/>
              <a:t> protocolaires, appels de méthodes, appel de procédure...</a:t>
            </a:r>
          </a:p>
          <a:p>
            <a:pPr lvl="1"/>
            <a:r>
              <a:rPr lang="fr-FR" dirty="0" smtClean="0"/>
              <a:t>Les automates ou le pseudo code décrivent des algorithmes implantés dans le code</a:t>
            </a:r>
            <a:endParaRPr lang="fr-FR" dirty="0"/>
          </a:p>
        </p:txBody>
      </p:sp>
    </p:spTree>
    <p:extLst>
      <p:ext uri="{BB962C8B-B14F-4D97-AF65-F5344CB8AC3E}">
        <p14:creationId xmlns:p14="http://schemas.microsoft.com/office/powerpoint/2010/main" val="3918671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informel: Un système de contrôle de processus</a:t>
            </a:r>
            <a:endParaRPr lang="fr-FR" dirty="0"/>
          </a:p>
        </p:txBody>
      </p:sp>
      <p:pic>
        <p:nvPicPr>
          <p:cNvPr id="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892300"/>
            <a:ext cx="61595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741363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informel: Un système de contrôle de processus (2)</a:t>
            </a:r>
            <a:endParaRPr lang="fr-FR" dirty="0"/>
          </a:p>
        </p:txBody>
      </p:sp>
      <p:pic>
        <p:nvPicPr>
          <p:cNvPr id="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943" y="1730029"/>
            <a:ext cx="5945671" cy="512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887591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fr-FR" dirty="0" smtClean="0"/>
              <a:t>Quels points de vue ou perspectives sont utiles pour concevoir et documenter l’architecture d’un système</a:t>
            </a:r>
          </a:p>
          <a:p>
            <a:r>
              <a:rPr lang="fr-FR" dirty="0" smtClean="0"/>
              <a:t>Quelles notations peuvent être utilisées pour décrire des modèles d'architecture ?</a:t>
            </a:r>
          </a:p>
          <a:p>
            <a:r>
              <a:rPr lang="fr-FR" dirty="0" smtClean="0"/>
              <a:t>Chaque modèle architectural ne montre qu’un aspect ou une perspective du système: </a:t>
            </a:r>
          </a:p>
          <a:p>
            <a:pPr lvl="1"/>
            <a:r>
              <a:rPr lang="fr-FR" dirty="0" smtClean="0"/>
              <a:t>par exemple un modèle peut montrer comment un système est décomposé en modules, </a:t>
            </a:r>
          </a:p>
          <a:p>
            <a:pPr lvl="1"/>
            <a:r>
              <a:rPr lang="fr-FR" dirty="0" smtClean="0"/>
              <a:t>comment les processus d'exécution interagissent </a:t>
            </a:r>
            <a:endParaRPr lang="fr-FR" dirty="0"/>
          </a:p>
          <a:p>
            <a:pPr lvl="1"/>
            <a:r>
              <a:rPr lang="fr-FR" dirty="0" smtClean="0"/>
              <a:t>les différentes façons dont les composants du système sont répartis sur un réseau. </a:t>
            </a:r>
          </a:p>
          <a:p>
            <a:pPr marL="57150" indent="0">
              <a:buNone/>
            </a:pPr>
            <a:r>
              <a:rPr lang="fr-FR" dirty="0" smtClean="0"/>
              <a:t>Tant en ce qui concerne la conception et que la documentation, vous devez, en général, présenter plusieurs vues de l'architecture logicielle</a:t>
            </a:r>
            <a:endParaRPr lang="fr-FR" dirty="0"/>
          </a:p>
        </p:txBody>
      </p:sp>
      <p:sp>
        <p:nvSpPr>
          <p:cNvPr id="5" name="Titre 4"/>
          <p:cNvSpPr>
            <a:spLocks noGrp="1"/>
          </p:cNvSpPr>
          <p:nvPr>
            <p:ph type="title"/>
          </p:nvPr>
        </p:nvSpPr>
        <p:spPr/>
        <p:txBody>
          <a:bodyPr/>
          <a:lstStyle/>
          <a:p>
            <a:r>
              <a:rPr lang="fr-FR" dirty="0" smtClean="0"/>
              <a:t>Points de vue architecturaux</a:t>
            </a:r>
            <a:endParaRPr lang="fr-FR" dirty="0"/>
          </a:p>
        </p:txBody>
      </p:sp>
    </p:spTree>
    <p:extLst>
      <p:ext uri="{BB962C8B-B14F-4D97-AF65-F5344CB8AC3E}">
        <p14:creationId xmlns:p14="http://schemas.microsoft.com/office/powerpoint/2010/main" val="36250711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4+1 points de vue de modélisation</a:t>
            </a:r>
            <a:endParaRPr lang="fr-FR" dirty="0"/>
          </a:p>
        </p:txBody>
      </p:sp>
      <p:sp>
        <p:nvSpPr>
          <p:cNvPr id="3" name="Espace réservé du contenu 2"/>
          <p:cNvSpPr>
            <a:spLocks noGrp="1"/>
          </p:cNvSpPr>
          <p:nvPr>
            <p:ph idx="1"/>
          </p:nvPr>
        </p:nvSpPr>
        <p:spPr>
          <a:xfrm>
            <a:off x="69028" y="1675302"/>
            <a:ext cx="5085114" cy="4525963"/>
          </a:xfrm>
        </p:spPr>
        <p:txBody>
          <a:bodyPr>
            <a:normAutofit fontScale="62500" lnSpcReduction="20000"/>
          </a:bodyPr>
          <a:lstStyle/>
          <a:p>
            <a:r>
              <a:rPr lang="fr-FR" dirty="0" smtClean="0"/>
              <a:t>Une vue logique, qui montre les abstractions clés du système sous forme d'objets ou de classes d'objets.</a:t>
            </a:r>
          </a:p>
          <a:p>
            <a:r>
              <a:rPr lang="fr-FR" dirty="0" smtClean="0"/>
              <a:t>Une vue dynamique, qui montre comment, au moment de l'exécution, le système est composé de processus en interaction.</a:t>
            </a:r>
          </a:p>
          <a:p>
            <a:r>
              <a:rPr lang="fr-FR" dirty="0" smtClean="0"/>
              <a:t>Une vue de développement, qui montre comment le logiciel est décomposé pour son codage.</a:t>
            </a:r>
          </a:p>
          <a:p>
            <a:r>
              <a:rPr lang="fr-FR" dirty="0" smtClean="0"/>
              <a:t>Une vue physique, qui montre le matériel </a:t>
            </a:r>
            <a:r>
              <a:rPr lang="fr-FR" dirty="0" err="1" smtClean="0"/>
              <a:t>det</a:t>
            </a:r>
            <a:r>
              <a:rPr lang="fr-FR" dirty="0" smtClean="0"/>
              <a:t> comment les composants logiciels sont distribués à travers les processeurs dans le système.</a:t>
            </a:r>
          </a:p>
          <a:p>
            <a:r>
              <a:rPr lang="fr-FR" dirty="0" smtClean="0"/>
              <a:t>Les cas d'utilisation ou des scénarios correspondant (+1)</a:t>
            </a:r>
            <a:endParaRPr lang="fr-FR" dirty="0"/>
          </a:p>
        </p:txBody>
      </p:sp>
      <p:pic>
        <p:nvPicPr>
          <p:cNvPr id="4" name="Image 3"/>
          <p:cNvPicPr>
            <a:picLocks noChangeAspect="1"/>
          </p:cNvPicPr>
          <p:nvPr/>
        </p:nvPicPr>
        <p:blipFill>
          <a:blip r:embed="rId2"/>
          <a:stretch>
            <a:fillRect/>
          </a:stretch>
        </p:blipFill>
        <p:spPr>
          <a:xfrm>
            <a:off x="4624797" y="2311151"/>
            <a:ext cx="4519203" cy="3070806"/>
          </a:xfrm>
          <a:prstGeom prst="rect">
            <a:avLst/>
          </a:prstGeom>
        </p:spPr>
      </p:pic>
    </p:spTree>
    <p:extLst>
      <p:ext uri="{BB962C8B-B14F-4D97-AF65-F5344CB8AC3E}">
        <p14:creationId xmlns:p14="http://schemas.microsoft.com/office/powerpoint/2010/main" val="18531944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problèmes à résoudre</a:t>
            </a:r>
            <a:endParaRPr lang="fr-FR" dirty="0"/>
          </a:p>
        </p:txBody>
      </p:sp>
      <p:pic>
        <p:nvPicPr>
          <p:cNvPr id="4" name="Image 3"/>
          <p:cNvPicPr>
            <a:picLocks noChangeAspect="1"/>
          </p:cNvPicPr>
          <p:nvPr/>
        </p:nvPicPr>
        <p:blipFill>
          <a:blip r:embed="rId2"/>
          <a:stretch>
            <a:fillRect/>
          </a:stretch>
        </p:blipFill>
        <p:spPr>
          <a:xfrm>
            <a:off x="202484" y="1804498"/>
            <a:ext cx="8794254" cy="4763246"/>
          </a:xfrm>
          <a:prstGeom prst="rect">
            <a:avLst/>
          </a:prstGeom>
        </p:spPr>
      </p:pic>
    </p:spTree>
    <p:extLst>
      <p:ext uri="{BB962C8B-B14F-4D97-AF65-F5344CB8AC3E}">
        <p14:creationId xmlns:p14="http://schemas.microsoft.com/office/powerpoint/2010/main" val="40890326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problèmes à résoudre</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smtClean="0"/>
              <a:t>C’est à ce stade que l’on peut tenir compte des besoins non fonctionnels:</a:t>
            </a:r>
          </a:p>
          <a:p>
            <a:r>
              <a:rPr lang="fr-FR" dirty="0" smtClean="0"/>
              <a:t>Performance=&gt; Objectifs assignés au composants logiciels et matériels, optimisation de la structure du code, gestion de l’ordonnancement et plus généralement des interactions avec les OS et le réseau...</a:t>
            </a:r>
          </a:p>
          <a:p>
            <a:r>
              <a:rPr lang="fr-FR" dirty="0" smtClean="0"/>
              <a:t>Disponibilité: redondance, composants pour le diagnostique et la maintenance </a:t>
            </a:r>
          </a:p>
          <a:p>
            <a:r>
              <a:rPr lang="fr-FR" dirty="0" smtClean="0"/>
              <a:t>Sécurité (</a:t>
            </a:r>
            <a:r>
              <a:rPr lang="fr-FR" dirty="0" err="1" smtClean="0"/>
              <a:t>safety</a:t>
            </a:r>
            <a:r>
              <a:rPr lang="fr-FR" dirty="0" smtClean="0"/>
              <a:t>/</a:t>
            </a:r>
            <a:r>
              <a:rPr lang="fr-FR" dirty="0" err="1" smtClean="0"/>
              <a:t>security</a:t>
            </a:r>
            <a:r>
              <a:rPr lang="fr-FR" dirty="0" smtClean="0"/>
              <a:t>): Séparation des fonctions critique et non critiques, mécanismes contre la propagation des erreurs ou des attaques, composants spécifiques (codes correcteurs d’erreurs, systèmes cryptographiques...)</a:t>
            </a:r>
          </a:p>
          <a:p>
            <a:r>
              <a:rPr lang="fr-FR" dirty="0" smtClean="0"/>
              <a:t>Sur tous ces points on peut faire de l’évaluation quantitative par </a:t>
            </a:r>
            <a:r>
              <a:rPr lang="fr-FR" dirty="0" err="1" smtClean="0"/>
              <a:t>modélistion</a:t>
            </a:r>
            <a:r>
              <a:rPr lang="fr-FR" dirty="0" smtClean="0"/>
              <a:t> analytique ou simulation</a:t>
            </a:r>
            <a:endParaRPr lang="fr-FR" dirty="0"/>
          </a:p>
        </p:txBody>
      </p:sp>
    </p:spTree>
    <p:extLst>
      <p:ext uri="{BB962C8B-B14F-4D97-AF65-F5344CB8AC3E}">
        <p14:creationId xmlns:p14="http://schemas.microsoft.com/office/powerpoint/2010/main" val="6038490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TotalTime>
  <Words>754</Words>
  <Application>Microsoft Macintosh PowerPoint</Application>
  <PresentationFormat>Présentation à l'écran (4:3)</PresentationFormat>
  <Paragraphs>71</Paragraphs>
  <Slides>22</Slides>
  <Notes>1</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22</vt:i4>
      </vt:variant>
    </vt:vector>
  </HeadingPairs>
  <TitlesOfParts>
    <vt:vector size="24" baseType="lpstr">
      <vt:lpstr>Thème Office</vt:lpstr>
      <vt:lpstr>Document</vt:lpstr>
      <vt:lpstr>Cours de Génie Logiciel Conception et architecture du logiciel (d’après Ian Sommerville)</vt:lpstr>
      <vt:lpstr>Objectif</vt:lpstr>
      <vt:lpstr>Les types de modèles</vt:lpstr>
      <vt:lpstr>Exemple informel: Un système de contrôle de processus</vt:lpstr>
      <vt:lpstr>Exemple informel: Un système de contrôle de processus (2)</vt:lpstr>
      <vt:lpstr>Points de vue architecturaux</vt:lpstr>
      <vt:lpstr>Les 4+1 points de vue de modélisation</vt:lpstr>
      <vt:lpstr>Les problèmes à résoudre</vt:lpstr>
      <vt:lpstr>Les problèmes à résoudre</vt:lpstr>
      <vt:lpstr>Quelques modèles types</vt:lpstr>
      <vt:lpstr>Model/View/Controller</vt:lpstr>
      <vt:lpstr>Une application Web en MVC</vt:lpstr>
      <vt:lpstr>Le modèle en couche ou en Oignon</vt:lpstr>
      <vt:lpstr>Architecture Intenet Sécurisée</vt:lpstr>
      <vt:lpstr>Moteurs de jeu</vt:lpstr>
      <vt:lpstr>Modèle client/serveur et le RPC</vt:lpstr>
      <vt:lpstr>Fonctionnement d ’un serveur Web</vt:lpstr>
      <vt:lpstr>HTTP: principe de fonctionnement</vt:lpstr>
      <vt:lpstr>Web services principe (1)</vt:lpstr>
      <vt:lpstr>Web services principe (2)</vt:lpstr>
      <vt:lpstr>Architecture de système transactionnel réparti</vt:lpstr>
      <vt:lpstr>Présentation PowerPoint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Stéphane Natkin</dc:creator>
  <cp:keywords/>
  <dc:description/>
  <cp:lastModifiedBy>Stéphane Natkin</cp:lastModifiedBy>
  <cp:revision>34</cp:revision>
  <dcterms:created xsi:type="dcterms:W3CDTF">2018-11-13T10:03:35Z</dcterms:created>
  <dcterms:modified xsi:type="dcterms:W3CDTF">2018-11-22T10:13:22Z</dcterms:modified>
  <cp:category/>
</cp:coreProperties>
</file>