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05" autoAdjust="0"/>
  </p:normalViewPr>
  <p:slideViewPr>
    <p:cSldViewPr snapToGrid="0">
      <p:cViewPr varScale="1">
        <p:scale>
          <a:sx n="96" d="100"/>
          <a:sy n="96" d="100"/>
        </p:scale>
        <p:origin x="11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297725-B748-40B6-A1EE-AA50E2424E3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B5C81CF-B17F-4C4D-84F0-C0D5ADFD3CB6}">
      <dgm:prSet/>
      <dgm:spPr/>
      <dgm:t>
        <a:bodyPr/>
        <a:lstStyle/>
        <a:p>
          <a:pPr>
            <a:lnSpc>
              <a:spcPct val="100000"/>
            </a:lnSpc>
          </a:pPr>
          <a:r>
            <a:rPr lang="en-GB"/>
            <a:t>Minimum Viable Product</a:t>
          </a:r>
          <a:endParaRPr lang="en-US"/>
        </a:p>
      </dgm:t>
    </dgm:pt>
    <dgm:pt modelId="{881AD8CB-4F93-4033-851B-9321BFCC70F1}" type="parTrans" cxnId="{51FC0B95-A4A7-4CA1-BE89-4C0BA541E11B}">
      <dgm:prSet/>
      <dgm:spPr/>
      <dgm:t>
        <a:bodyPr/>
        <a:lstStyle/>
        <a:p>
          <a:endParaRPr lang="en-US"/>
        </a:p>
      </dgm:t>
    </dgm:pt>
    <dgm:pt modelId="{077C8409-70C3-4038-840C-F80A574E238E}" type="sibTrans" cxnId="{51FC0B95-A4A7-4CA1-BE89-4C0BA541E11B}">
      <dgm:prSet/>
      <dgm:spPr/>
      <dgm:t>
        <a:bodyPr/>
        <a:lstStyle/>
        <a:p>
          <a:endParaRPr lang="en-US"/>
        </a:p>
      </dgm:t>
    </dgm:pt>
    <dgm:pt modelId="{E3434E58-8EE6-4781-880C-CFFFE8CA47B9}">
      <dgm:prSet/>
      <dgm:spPr/>
      <dgm:t>
        <a:bodyPr/>
        <a:lstStyle/>
        <a:p>
          <a:pPr>
            <a:lnSpc>
              <a:spcPct val="100000"/>
            </a:lnSpc>
          </a:pPr>
          <a:r>
            <a:rPr lang="en-GB"/>
            <a:t>User Stories</a:t>
          </a:r>
          <a:endParaRPr lang="en-US"/>
        </a:p>
      </dgm:t>
    </dgm:pt>
    <dgm:pt modelId="{A13CA8D1-511B-4BAD-8219-F86FAC9E6B79}" type="parTrans" cxnId="{B164BE08-AF78-4D5D-8A6A-293B1A65018B}">
      <dgm:prSet/>
      <dgm:spPr/>
      <dgm:t>
        <a:bodyPr/>
        <a:lstStyle/>
        <a:p>
          <a:endParaRPr lang="en-US"/>
        </a:p>
      </dgm:t>
    </dgm:pt>
    <dgm:pt modelId="{F978895D-E744-40E3-BDCB-F2B3344E6B53}" type="sibTrans" cxnId="{B164BE08-AF78-4D5D-8A6A-293B1A65018B}">
      <dgm:prSet/>
      <dgm:spPr/>
      <dgm:t>
        <a:bodyPr/>
        <a:lstStyle/>
        <a:p>
          <a:endParaRPr lang="en-US"/>
        </a:p>
      </dgm:t>
    </dgm:pt>
    <dgm:pt modelId="{6CE8046D-E428-469E-BB29-7A5F9D77B115}">
      <dgm:prSet/>
      <dgm:spPr/>
      <dgm:t>
        <a:bodyPr/>
        <a:lstStyle/>
        <a:p>
          <a:pPr>
            <a:lnSpc>
              <a:spcPct val="100000"/>
            </a:lnSpc>
          </a:pPr>
          <a:r>
            <a:rPr lang="en-GB"/>
            <a:t>Specific Tasks</a:t>
          </a:r>
          <a:endParaRPr lang="en-US"/>
        </a:p>
      </dgm:t>
    </dgm:pt>
    <dgm:pt modelId="{005D49A5-1514-4E00-AB10-237573F65E17}" type="parTrans" cxnId="{0E9F23D8-7AFE-4A98-A5AD-0C7B311FE2CB}">
      <dgm:prSet/>
      <dgm:spPr/>
      <dgm:t>
        <a:bodyPr/>
        <a:lstStyle/>
        <a:p>
          <a:endParaRPr lang="en-US"/>
        </a:p>
      </dgm:t>
    </dgm:pt>
    <dgm:pt modelId="{6D891EBD-F6D2-474D-8AB7-2B90485A9F0E}" type="sibTrans" cxnId="{0E9F23D8-7AFE-4A98-A5AD-0C7B311FE2CB}">
      <dgm:prSet/>
      <dgm:spPr/>
      <dgm:t>
        <a:bodyPr/>
        <a:lstStyle/>
        <a:p>
          <a:endParaRPr lang="en-US"/>
        </a:p>
      </dgm:t>
    </dgm:pt>
    <dgm:pt modelId="{17FE13CA-2292-4516-B6FB-5018DCFA595A}">
      <dgm:prSet/>
      <dgm:spPr/>
      <dgm:t>
        <a:bodyPr/>
        <a:lstStyle/>
        <a:p>
          <a:pPr>
            <a:lnSpc>
              <a:spcPct val="100000"/>
            </a:lnSpc>
          </a:pPr>
          <a:r>
            <a:rPr lang="en-GB"/>
            <a:t>Bugs</a:t>
          </a:r>
          <a:endParaRPr lang="en-US"/>
        </a:p>
      </dgm:t>
    </dgm:pt>
    <dgm:pt modelId="{719FD997-DD8E-45A7-8ECF-8B8E7759EED1}" type="parTrans" cxnId="{ACEAEE19-2770-416E-A707-59E5C704C062}">
      <dgm:prSet/>
      <dgm:spPr/>
      <dgm:t>
        <a:bodyPr/>
        <a:lstStyle/>
        <a:p>
          <a:endParaRPr lang="en-US"/>
        </a:p>
      </dgm:t>
    </dgm:pt>
    <dgm:pt modelId="{D5572AD3-A5C3-4ADC-94D7-96E9E6297410}" type="sibTrans" cxnId="{ACEAEE19-2770-416E-A707-59E5C704C062}">
      <dgm:prSet/>
      <dgm:spPr/>
      <dgm:t>
        <a:bodyPr/>
        <a:lstStyle/>
        <a:p>
          <a:endParaRPr lang="en-US"/>
        </a:p>
      </dgm:t>
    </dgm:pt>
    <dgm:pt modelId="{362A5990-BEAF-4D5A-88E2-BD42F40A7397}" type="pres">
      <dgm:prSet presAssocID="{B9297725-B748-40B6-A1EE-AA50E2424E36}" presName="root" presStyleCnt="0">
        <dgm:presLayoutVars>
          <dgm:dir/>
          <dgm:resizeHandles val="exact"/>
        </dgm:presLayoutVars>
      </dgm:prSet>
      <dgm:spPr/>
    </dgm:pt>
    <dgm:pt modelId="{4AB76F11-D62A-4252-A730-9608AE2BE97B}" type="pres">
      <dgm:prSet presAssocID="{CB5C81CF-B17F-4C4D-84F0-C0D5ADFD3CB6}" presName="compNode" presStyleCnt="0"/>
      <dgm:spPr/>
    </dgm:pt>
    <dgm:pt modelId="{35234F2F-1469-4F76-9D92-D87743A5E8BE}" type="pres">
      <dgm:prSet presAssocID="{CB5C81CF-B17F-4C4D-84F0-C0D5ADFD3C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542D493B-567F-4E76-8D0A-C6EC9269CC5D}" type="pres">
      <dgm:prSet presAssocID="{CB5C81CF-B17F-4C4D-84F0-C0D5ADFD3CB6}" presName="spaceRect" presStyleCnt="0"/>
      <dgm:spPr/>
    </dgm:pt>
    <dgm:pt modelId="{18197853-894B-4EE0-ACF2-3DDF2A574203}" type="pres">
      <dgm:prSet presAssocID="{CB5C81CF-B17F-4C4D-84F0-C0D5ADFD3CB6}" presName="textRect" presStyleLbl="revTx" presStyleIdx="0" presStyleCnt="4">
        <dgm:presLayoutVars>
          <dgm:chMax val="1"/>
          <dgm:chPref val="1"/>
        </dgm:presLayoutVars>
      </dgm:prSet>
      <dgm:spPr/>
    </dgm:pt>
    <dgm:pt modelId="{692F3DD9-2A19-4401-B203-6DE57A40D0A9}" type="pres">
      <dgm:prSet presAssocID="{077C8409-70C3-4038-840C-F80A574E238E}" presName="sibTrans" presStyleCnt="0"/>
      <dgm:spPr/>
    </dgm:pt>
    <dgm:pt modelId="{44149929-E7A3-4442-B566-6B1DADBE3D15}" type="pres">
      <dgm:prSet presAssocID="{E3434E58-8EE6-4781-880C-CFFFE8CA47B9}" presName="compNode" presStyleCnt="0"/>
      <dgm:spPr/>
    </dgm:pt>
    <dgm:pt modelId="{8D6E6D98-55F0-45B4-B606-EDB58AAF743A}" type="pres">
      <dgm:prSet presAssocID="{E3434E58-8EE6-4781-880C-CFFFE8CA47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27D6FC94-F30B-4097-9C0F-F1302AE6178E}" type="pres">
      <dgm:prSet presAssocID="{E3434E58-8EE6-4781-880C-CFFFE8CA47B9}" presName="spaceRect" presStyleCnt="0"/>
      <dgm:spPr/>
    </dgm:pt>
    <dgm:pt modelId="{0208FC53-6CC7-4237-8A3E-BD846CB5E61B}" type="pres">
      <dgm:prSet presAssocID="{E3434E58-8EE6-4781-880C-CFFFE8CA47B9}" presName="textRect" presStyleLbl="revTx" presStyleIdx="1" presStyleCnt="4">
        <dgm:presLayoutVars>
          <dgm:chMax val="1"/>
          <dgm:chPref val="1"/>
        </dgm:presLayoutVars>
      </dgm:prSet>
      <dgm:spPr/>
    </dgm:pt>
    <dgm:pt modelId="{950166BC-953F-48AD-85C8-B959BEA3ACF9}" type="pres">
      <dgm:prSet presAssocID="{F978895D-E744-40E3-BDCB-F2B3344E6B53}" presName="sibTrans" presStyleCnt="0"/>
      <dgm:spPr/>
    </dgm:pt>
    <dgm:pt modelId="{673C381A-DA5F-4C87-B2A2-879652F7ED2F}" type="pres">
      <dgm:prSet presAssocID="{6CE8046D-E428-469E-BB29-7A5F9D77B115}" presName="compNode" presStyleCnt="0"/>
      <dgm:spPr/>
    </dgm:pt>
    <dgm:pt modelId="{4E82AF9B-62B8-4809-8162-515B8BF76F08}" type="pres">
      <dgm:prSet presAssocID="{6CE8046D-E428-469E-BB29-7A5F9D77B1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3B0C1D37-F9E7-4546-B79E-E991E8711443}" type="pres">
      <dgm:prSet presAssocID="{6CE8046D-E428-469E-BB29-7A5F9D77B115}" presName="spaceRect" presStyleCnt="0"/>
      <dgm:spPr/>
    </dgm:pt>
    <dgm:pt modelId="{FDB6808C-52C6-4A5B-A735-77DAA699ADC7}" type="pres">
      <dgm:prSet presAssocID="{6CE8046D-E428-469E-BB29-7A5F9D77B115}" presName="textRect" presStyleLbl="revTx" presStyleIdx="2" presStyleCnt="4">
        <dgm:presLayoutVars>
          <dgm:chMax val="1"/>
          <dgm:chPref val="1"/>
        </dgm:presLayoutVars>
      </dgm:prSet>
      <dgm:spPr/>
    </dgm:pt>
    <dgm:pt modelId="{92E47EED-B41B-4F19-A3A1-C6C61B920364}" type="pres">
      <dgm:prSet presAssocID="{6D891EBD-F6D2-474D-8AB7-2B90485A9F0E}" presName="sibTrans" presStyleCnt="0"/>
      <dgm:spPr/>
    </dgm:pt>
    <dgm:pt modelId="{8324C14F-897B-4A9B-B505-72537256B176}" type="pres">
      <dgm:prSet presAssocID="{17FE13CA-2292-4516-B6FB-5018DCFA595A}" presName="compNode" presStyleCnt="0"/>
      <dgm:spPr/>
    </dgm:pt>
    <dgm:pt modelId="{009A57F0-3AF8-4545-BA38-6C8BC56A2685}" type="pres">
      <dgm:prSet presAssocID="{17FE13CA-2292-4516-B6FB-5018DCFA59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g under Magnifying Glass"/>
        </a:ext>
      </dgm:extLst>
    </dgm:pt>
    <dgm:pt modelId="{B4C141AD-7860-4749-9196-9F1053F9E0D2}" type="pres">
      <dgm:prSet presAssocID="{17FE13CA-2292-4516-B6FB-5018DCFA595A}" presName="spaceRect" presStyleCnt="0"/>
      <dgm:spPr/>
    </dgm:pt>
    <dgm:pt modelId="{CF9E4A06-6477-4C95-923E-43BA3CA915FA}" type="pres">
      <dgm:prSet presAssocID="{17FE13CA-2292-4516-B6FB-5018DCFA595A}" presName="textRect" presStyleLbl="revTx" presStyleIdx="3" presStyleCnt="4">
        <dgm:presLayoutVars>
          <dgm:chMax val="1"/>
          <dgm:chPref val="1"/>
        </dgm:presLayoutVars>
      </dgm:prSet>
      <dgm:spPr/>
    </dgm:pt>
  </dgm:ptLst>
  <dgm:cxnLst>
    <dgm:cxn modelId="{B164BE08-AF78-4D5D-8A6A-293B1A65018B}" srcId="{B9297725-B748-40B6-A1EE-AA50E2424E36}" destId="{E3434E58-8EE6-4781-880C-CFFFE8CA47B9}" srcOrd="1" destOrd="0" parTransId="{A13CA8D1-511B-4BAD-8219-F86FAC9E6B79}" sibTransId="{F978895D-E744-40E3-BDCB-F2B3344E6B53}"/>
    <dgm:cxn modelId="{ACEAEE19-2770-416E-A707-59E5C704C062}" srcId="{B9297725-B748-40B6-A1EE-AA50E2424E36}" destId="{17FE13CA-2292-4516-B6FB-5018DCFA595A}" srcOrd="3" destOrd="0" parTransId="{719FD997-DD8E-45A7-8ECF-8B8E7759EED1}" sibTransId="{D5572AD3-A5C3-4ADC-94D7-96E9E6297410}"/>
    <dgm:cxn modelId="{574D7980-C13F-4E12-8050-99FC8B6CB8C7}" type="presOf" srcId="{E3434E58-8EE6-4781-880C-CFFFE8CA47B9}" destId="{0208FC53-6CC7-4237-8A3E-BD846CB5E61B}" srcOrd="0" destOrd="0" presId="urn:microsoft.com/office/officeart/2018/2/layout/IconLabelList"/>
    <dgm:cxn modelId="{5E028C8E-7394-4EE0-8FA9-8E69482C4479}" type="presOf" srcId="{CB5C81CF-B17F-4C4D-84F0-C0D5ADFD3CB6}" destId="{18197853-894B-4EE0-ACF2-3DDF2A574203}" srcOrd="0" destOrd="0" presId="urn:microsoft.com/office/officeart/2018/2/layout/IconLabelList"/>
    <dgm:cxn modelId="{51FC0B95-A4A7-4CA1-BE89-4C0BA541E11B}" srcId="{B9297725-B748-40B6-A1EE-AA50E2424E36}" destId="{CB5C81CF-B17F-4C4D-84F0-C0D5ADFD3CB6}" srcOrd="0" destOrd="0" parTransId="{881AD8CB-4F93-4033-851B-9321BFCC70F1}" sibTransId="{077C8409-70C3-4038-840C-F80A574E238E}"/>
    <dgm:cxn modelId="{ED3668A9-F6EC-4C90-9986-F68290677243}" type="presOf" srcId="{B9297725-B748-40B6-A1EE-AA50E2424E36}" destId="{362A5990-BEAF-4D5A-88E2-BD42F40A7397}" srcOrd="0" destOrd="0" presId="urn:microsoft.com/office/officeart/2018/2/layout/IconLabelList"/>
    <dgm:cxn modelId="{56A32FC3-298F-41E2-87E2-BCA264B8AD39}" type="presOf" srcId="{17FE13CA-2292-4516-B6FB-5018DCFA595A}" destId="{CF9E4A06-6477-4C95-923E-43BA3CA915FA}" srcOrd="0" destOrd="0" presId="urn:microsoft.com/office/officeart/2018/2/layout/IconLabelList"/>
    <dgm:cxn modelId="{4F774BC7-A514-472E-B1B0-6E59AF2BF389}" type="presOf" srcId="{6CE8046D-E428-469E-BB29-7A5F9D77B115}" destId="{FDB6808C-52C6-4A5B-A735-77DAA699ADC7}" srcOrd="0" destOrd="0" presId="urn:microsoft.com/office/officeart/2018/2/layout/IconLabelList"/>
    <dgm:cxn modelId="{0E9F23D8-7AFE-4A98-A5AD-0C7B311FE2CB}" srcId="{B9297725-B748-40B6-A1EE-AA50E2424E36}" destId="{6CE8046D-E428-469E-BB29-7A5F9D77B115}" srcOrd="2" destOrd="0" parTransId="{005D49A5-1514-4E00-AB10-237573F65E17}" sibTransId="{6D891EBD-F6D2-474D-8AB7-2B90485A9F0E}"/>
    <dgm:cxn modelId="{7826DE35-6EA6-43FF-B8CB-C8094F130523}" type="presParOf" srcId="{362A5990-BEAF-4D5A-88E2-BD42F40A7397}" destId="{4AB76F11-D62A-4252-A730-9608AE2BE97B}" srcOrd="0" destOrd="0" presId="urn:microsoft.com/office/officeart/2018/2/layout/IconLabelList"/>
    <dgm:cxn modelId="{C8193B29-F9AA-4F8D-A06C-09759A8B276C}" type="presParOf" srcId="{4AB76F11-D62A-4252-A730-9608AE2BE97B}" destId="{35234F2F-1469-4F76-9D92-D87743A5E8BE}" srcOrd="0" destOrd="0" presId="urn:microsoft.com/office/officeart/2018/2/layout/IconLabelList"/>
    <dgm:cxn modelId="{3CB52440-93DD-4662-B44D-5C597337A969}" type="presParOf" srcId="{4AB76F11-D62A-4252-A730-9608AE2BE97B}" destId="{542D493B-567F-4E76-8D0A-C6EC9269CC5D}" srcOrd="1" destOrd="0" presId="urn:microsoft.com/office/officeart/2018/2/layout/IconLabelList"/>
    <dgm:cxn modelId="{07276575-1FD0-4B8B-B9F9-588827D5D655}" type="presParOf" srcId="{4AB76F11-D62A-4252-A730-9608AE2BE97B}" destId="{18197853-894B-4EE0-ACF2-3DDF2A574203}" srcOrd="2" destOrd="0" presId="urn:microsoft.com/office/officeart/2018/2/layout/IconLabelList"/>
    <dgm:cxn modelId="{52E9E768-094F-455A-B41D-4B63F883CA6A}" type="presParOf" srcId="{362A5990-BEAF-4D5A-88E2-BD42F40A7397}" destId="{692F3DD9-2A19-4401-B203-6DE57A40D0A9}" srcOrd="1" destOrd="0" presId="urn:microsoft.com/office/officeart/2018/2/layout/IconLabelList"/>
    <dgm:cxn modelId="{CD91B4E0-3C30-4012-B69A-C278E26A6944}" type="presParOf" srcId="{362A5990-BEAF-4D5A-88E2-BD42F40A7397}" destId="{44149929-E7A3-4442-B566-6B1DADBE3D15}" srcOrd="2" destOrd="0" presId="urn:microsoft.com/office/officeart/2018/2/layout/IconLabelList"/>
    <dgm:cxn modelId="{4A59CD2C-4E79-4D6E-9ABA-9082D7C9AA51}" type="presParOf" srcId="{44149929-E7A3-4442-B566-6B1DADBE3D15}" destId="{8D6E6D98-55F0-45B4-B606-EDB58AAF743A}" srcOrd="0" destOrd="0" presId="urn:microsoft.com/office/officeart/2018/2/layout/IconLabelList"/>
    <dgm:cxn modelId="{F4A524AF-3E3D-46AE-8F43-44A58A47FC92}" type="presParOf" srcId="{44149929-E7A3-4442-B566-6B1DADBE3D15}" destId="{27D6FC94-F30B-4097-9C0F-F1302AE6178E}" srcOrd="1" destOrd="0" presId="urn:microsoft.com/office/officeart/2018/2/layout/IconLabelList"/>
    <dgm:cxn modelId="{F8E64CC1-6823-4DBD-A07A-71D9CBCD9AEE}" type="presParOf" srcId="{44149929-E7A3-4442-B566-6B1DADBE3D15}" destId="{0208FC53-6CC7-4237-8A3E-BD846CB5E61B}" srcOrd="2" destOrd="0" presId="urn:microsoft.com/office/officeart/2018/2/layout/IconLabelList"/>
    <dgm:cxn modelId="{3FCBCF84-2E57-4D19-9906-8CB8446334FF}" type="presParOf" srcId="{362A5990-BEAF-4D5A-88E2-BD42F40A7397}" destId="{950166BC-953F-48AD-85C8-B959BEA3ACF9}" srcOrd="3" destOrd="0" presId="urn:microsoft.com/office/officeart/2018/2/layout/IconLabelList"/>
    <dgm:cxn modelId="{F9F55312-413E-49F8-93E3-6362CC5DF3F3}" type="presParOf" srcId="{362A5990-BEAF-4D5A-88E2-BD42F40A7397}" destId="{673C381A-DA5F-4C87-B2A2-879652F7ED2F}" srcOrd="4" destOrd="0" presId="urn:microsoft.com/office/officeart/2018/2/layout/IconLabelList"/>
    <dgm:cxn modelId="{2B7E939B-6726-4A63-8A15-B478666FB3B9}" type="presParOf" srcId="{673C381A-DA5F-4C87-B2A2-879652F7ED2F}" destId="{4E82AF9B-62B8-4809-8162-515B8BF76F08}" srcOrd="0" destOrd="0" presId="urn:microsoft.com/office/officeart/2018/2/layout/IconLabelList"/>
    <dgm:cxn modelId="{20145A66-625B-4B29-8305-066A7B4E1939}" type="presParOf" srcId="{673C381A-DA5F-4C87-B2A2-879652F7ED2F}" destId="{3B0C1D37-F9E7-4546-B79E-E991E8711443}" srcOrd="1" destOrd="0" presId="urn:microsoft.com/office/officeart/2018/2/layout/IconLabelList"/>
    <dgm:cxn modelId="{46E8ED47-1018-4552-BB94-333EF9DA56E4}" type="presParOf" srcId="{673C381A-DA5F-4C87-B2A2-879652F7ED2F}" destId="{FDB6808C-52C6-4A5B-A735-77DAA699ADC7}" srcOrd="2" destOrd="0" presId="urn:microsoft.com/office/officeart/2018/2/layout/IconLabelList"/>
    <dgm:cxn modelId="{CF0E511A-BADF-4C4B-80BF-DFEEFA756D0A}" type="presParOf" srcId="{362A5990-BEAF-4D5A-88E2-BD42F40A7397}" destId="{92E47EED-B41B-4F19-A3A1-C6C61B920364}" srcOrd="5" destOrd="0" presId="urn:microsoft.com/office/officeart/2018/2/layout/IconLabelList"/>
    <dgm:cxn modelId="{59767F98-7900-4238-92D9-E766122F0C16}" type="presParOf" srcId="{362A5990-BEAF-4D5A-88E2-BD42F40A7397}" destId="{8324C14F-897B-4A9B-B505-72537256B176}" srcOrd="6" destOrd="0" presId="urn:microsoft.com/office/officeart/2018/2/layout/IconLabelList"/>
    <dgm:cxn modelId="{671558A4-2D04-4E3A-BA27-E68F4C5ED36F}" type="presParOf" srcId="{8324C14F-897B-4A9B-B505-72537256B176}" destId="{009A57F0-3AF8-4545-BA38-6C8BC56A2685}" srcOrd="0" destOrd="0" presId="urn:microsoft.com/office/officeart/2018/2/layout/IconLabelList"/>
    <dgm:cxn modelId="{E0D3F024-C48C-47EC-B544-90D6886CD9E6}" type="presParOf" srcId="{8324C14F-897B-4A9B-B505-72537256B176}" destId="{B4C141AD-7860-4749-9196-9F1053F9E0D2}" srcOrd="1" destOrd="0" presId="urn:microsoft.com/office/officeart/2018/2/layout/IconLabelList"/>
    <dgm:cxn modelId="{4DE1BC5C-BE75-4F95-835B-8B5155C89F37}" type="presParOf" srcId="{8324C14F-897B-4A9B-B505-72537256B176}" destId="{CF9E4A06-6477-4C95-923E-43BA3CA915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34F2F-1469-4F76-9D92-D87743A5E8BE}">
      <dsp:nvSpPr>
        <dsp:cNvPr id="0" name=""/>
        <dsp:cNvSpPr/>
      </dsp:nvSpPr>
      <dsp:spPr>
        <a:xfrm>
          <a:off x="687141" y="834949"/>
          <a:ext cx="1061823" cy="10618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197853-894B-4EE0-ACF2-3DDF2A574203}">
      <dsp:nvSpPr>
        <dsp:cNvPr id="0" name=""/>
        <dsp:cNvSpPr/>
      </dsp:nvSpPr>
      <dsp:spPr>
        <a:xfrm>
          <a:off x="38249" y="2211235"/>
          <a:ext cx="23596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Minimum Viable Product</a:t>
          </a:r>
          <a:endParaRPr lang="en-US" sz="2300" kern="1200"/>
        </a:p>
      </dsp:txBody>
      <dsp:txXfrm>
        <a:off x="38249" y="2211235"/>
        <a:ext cx="2359607" cy="720000"/>
      </dsp:txXfrm>
    </dsp:sp>
    <dsp:sp modelId="{8D6E6D98-55F0-45B4-B606-EDB58AAF743A}">
      <dsp:nvSpPr>
        <dsp:cNvPr id="0" name=""/>
        <dsp:cNvSpPr/>
      </dsp:nvSpPr>
      <dsp:spPr>
        <a:xfrm>
          <a:off x="3459681" y="834949"/>
          <a:ext cx="1061823" cy="10618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08FC53-6CC7-4237-8A3E-BD846CB5E61B}">
      <dsp:nvSpPr>
        <dsp:cNvPr id="0" name=""/>
        <dsp:cNvSpPr/>
      </dsp:nvSpPr>
      <dsp:spPr>
        <a:xfrm>
          <a:off x="2810789" y="2211235"/>
          <a:ext cx="23596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User Stories</a:t>
          </a:r>
          <a:endParaRPr lang="en-US" sz="2300" kern="1200"/>
        </a:p>
      </dsp:txBody>
      <dsp:txXfrm>
        <a:off x="2810789" y="2211235"/>
        <a:ext cx="2359607" cy="720000"/>
      </dsp:txXfrm>
    </dsp:sp>
    <dsp:sp modelId="{4E82AF9B-62B8-4809-8162-515B8BF76F08}">
      <dsp:nvSpPr>
        <dsp:cNvPr id="0" name=""/>
        <dsp:cNvSpPr/>
      </dsp:nvSpPr>
      <dsp:spPr>
        <a:xfrm>
          <a:off x="6232220" y="834949"/>
          <a:ext cx="1061823" cy="10618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B6808C-52C6-4A5B-A735-77DAA699ADC7}">
      <dsp:nvSpPr>
        <dsp:cNvPr id="0" name=""/>
        <dsp:cNvSpPr/>
      </dsp:nvSpPr>
      <dsp:spPr>
        <a:xfrm>
          <a:off x="5583328" y="2211235"/>
          <a:ext cx="23596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Specific Tasks</a:t>
          </a:r>
          <a:endParaRPr lang="en-US" sz="2300" kern="1200"/>
        </a:p>
      </dsp:txBody>
      <dsp:txXfrm>
        <a:off x="5583328" y="2211235"/>
        <a:ext cx="2359607" cy="720000"/>
      </dsp:txXfrm>
    </dsp:sp>
    <dsp:sp modelId="{009A57F0-3AF8-4545-BA38-6C8BC56A2685}">
      <dsp:nvSpPr>
        <dsp:cNvPr id="0" name=""/>
        <dsp:cNvSpPr/>
      </dsp:nvSpPr>
      <dsp:spPr>
        <a:xfrm>
          <a:off x="9004759" y="834949"/>
          <a:ext cx="1061823" cy="10618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E4A06-6477-4C95-923E-43BA3CA915FA}">
      <dsp:nvSpPr>
        <dsp:cNvPr id="0" name=""/>
        <dsp:cNvSpPr/>
      </dsp:nvSpPr>
      <dsp:spPr>
        <a:xfrm>
          <a:off x="8355867" y="2211235"/>
          <a:ext cx="235960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a:t>Bugs</a:t>
          </a:r>
          <a:endParaRPr lang="en-US" sz="2300" kern="1200"/>
        </a:p>
      </dsp:txBody>
      <dsp:txXfrm>
        <a:off x="8355867" y="2211235"/>
        <a:ext cx="235960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62E36-A80B-4183-ADBA-52A891940F15}" type="datetimeFigureOut">
              <a:rPr lang="en-GB" smtClean="0"/>
              <a:t>29/01/2021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E854C-DBC2-4E81-ABB9-7872A4D1C103}" type="slidenum">
              <a:rPr lang="en-GB" smtClean="0"/>
              <a:t>‹#›</a:t>
            </a:fld>
            <a:endParaRPr lang="en-GB"/>
          </a:p>
        </p:txBody>
      </p:sp>
    </p:spTree>
    <p:extLst>
      <p:ext uri="{BB962C8B-B14F-4D97-AF65-F5344CB8AC3E}">
        <p14:creationId xmlns:p14="http://schemas.microsoft.com/office/powerpoint/2010/main" val="2138755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Over the course of my training period for the QA Consultant in software testing I have learned a great deal of techniques and technologies. Before the academy I did not have any experience using these technologies however over these 5 weeks I have learned a great deal. The first technology that I have learned within this academy which was a large part of this project was the use of Git and GitHub. These technologies were used to keep track of my project and create relevant backups in case of any unexpected mistakes. For example, if I break my code and I am not sure how to fix It I could simply revert to one of my previous commits when the code was working. Soon after git we focused on databases; this is where I was thought the functionality of MySQL which I have used to store data for this project. The biggest part of this project was the use of Java to write the program itself. Over the course of the academy we have heavily focused on learning Java, different methodologies on how to utilise each of its functions and best practices to make sure that my code is readable and makes sense. During the recent 2 weeks of the academy I have also learned the functionality of Junit which allowed me to have the knowledge on unit testing for my project. The whole process of the project used Agile Scrum methodology to implement the most important features first and then work on the additional features. This knowledge was thought to me within the first weeks of the academy.</a:t>
            </a:r>
          </a:p>
        </p:txBody>
      </p:sp>
      <p:sp>
        <p:nvSpPr>
          <p:cNvPr id="4" name="Slide Number Placeholder 3"/>
          <p:cNvSpPr>
            <a:spLocks noGrp="1"/>
          </p:cNvSpPr>
          <p:nvPr>
            <p:ph type="sldNum" sz="quarter" idx="5"/>
          </p:nvPr>
        </p:nvSpPr>
        <p:spPr/>
        <p:txBody>
          <a:bodyPr/>
          <a:lstStyle/>
          <a:p>
            <a:fld id="{817E854C-DBC2-4E81-ABB9-7872A4D1C103}" type="slidenum">
              <a:rPr lang="en-GB" smtClean="0"/>
              <a:t>3</a:t>
            </a:fld>
            <a:endParaRPr lang="en-GB"/>
          </a:p>
        </p:txBody>
      </p:sp>
    </p:spTree>
    <p:extLst>
      <p:ext uri="{BB962C8B-B14F-4D97-AF65-F5344CB8AC3E}">
        <p14:creationId xmlns:p14="http://schemas.microsoft.com/office/powerpoint/2010/main" val="1905362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Continuous Integration. The version control system that I have used for this project was Jira. Jira allowed me to create a board of many user stories and tasks which gave me an opportunity to plan and track each aspect of my project. This was very useful as it gave me an idea on exactly how much work I need to do to reach a Minimum Viable Product. Jira even allowed me to link my GitHub commits with specific user stories and tasks within my Jira board which provides a greater visibility on the work done.</a:t>
            </a:r>
          </a:p>
        </p:txBody>
      </p:sp>
      <p:sp>
        <p:nvSpPr>
          <p:cNvPr id="4" name="Slide Number Placeholder 3"/>
          <p:cNvSpPr>
            <a:spLocks noGrp="1"/>
          </p:cNvSpPr>
          <p:nvPr>
            <p:ph type="sldNum" sz="quarter" idx="5"/>
          </p:nvPr>
        </p:nvSpPr>
        <p:spPr/>
        <p:txBody>
          <a:bodyPr/>
          <a:lstStyle/>
          <a:p>
            <a:fld id="{817E854C-DBC2-4E81-ABB9-7872A4D1C103}" type="slidenum">
              <a:rPr lang="en-GB" smtClean="0"/>
              <a:t>4</a:t>
            </a:fld>
            <a:endParaRPr lang="en-GB"/>
          </a:p>
        </p:txBody>
      </p:sp>
    </p:spTree>
    <p:extLst>
      <p:ext uri="{BB962C8B-B14F-4D97-AF65-F5344CB8AC3E}">
        <p14:creationId xmlns:p14="http://schemas.microsoft.com/office/powerpoint/2010/main" val="191302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D503AC3-AD08-40C0-9CEC-1C5065C7A5D1}" type="datetimeFigureOut">
              <a:rPr lang="en-GB" smtClean="0"/>
              <a:t>29/01/2021</a:t>
            </a:fld>
            <a:endParaRPr lang="en-GB"/>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5184430-73DC-4068-8BDE-8BB9EC93C5AB}" type="slidenum">
              <a:rPr lang="en-GB" smtClean="0"/>
              <a:t>‹#›</a:t>
            </a:fld>
            <a:endParaRPr lang="en-GB"/>
          </a:p>
        </p:txBody>
      </p:sp>
    </p:spTree>
    <p:extLst>
      <p:ext uri="{BB962C8B-B14F-4D97-AF65-F5344CB8AC3E}">
        <p14:creationId xmlns:p14="http://schemas.microsoft.com/office/powerpoint/2010/main" val="125577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03AC3-AD08-40C0-9CEC-1C5065C7A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184430-73DC-4068-8BDE-8BB9EC93C5AB}" type="slidenum">
              <a:rPr lang="en-GB" smtClean="0"/>
              <a:t>‹#›</a:t>
            </a:fld>
            <a:endParaRPr lang="en-GB"/>
          </a:p>
        </p:txBody>
      </p:sp>
    </p:spTree>
    <p:extLst>
      <p:ext uri="{BB962C8B-B14F-4D97-AF65-F5344CB8AC3E}">
        <p14:creationId xmlns:p14="http://schemas.microsoft.com/office/powerpoint/2010/main" val="21558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03AC3-AD08-40C0-9CEC-1C5065C7A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184430-73DC-4068-8BDE-8BB9EC93C5AB}" type="slidenum">
              <a:rPr lang="en-GB" smtClean="0"/>
              <a:t>‹#›</a:t>
            </a:fld>
            <a:endParaRPr lang="en-GB"/>
          </a:p>
        </p:txBody>
      </p:sp>
    </p:spTree>
    <p:extLst>
      <p:ext uri="{BB962C8B-B14F-4D97-AF65-F5344CB8AC3E}">
        <p14:creationId xmlns:p14="http://schemas.microsoft.com/office/powerpoint/2010/main" val="401706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03AC3-AD08-40C0-9CEC-1C5065C7A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184430-73DC-4068-8BDE-8BB9EC93C5AB}" type="slidenum">
              <a:rPr lang="en-GB" smtClean="0"/>
              <a:t>‹#›</a:t>
            </a:fld>
            <a:endParaRPr lang="en-GB"/>
          </a:p>
        </p:txBody>
      </p:sp>
    </p:spTree>
    <p:extLst>
      <p:ext uri="{BB962C8B-B14F-4D97-AF65-F5344CB8AC3E}">
        <p14:creationId xmlns:p14="http://schemas.microsoft.com/office/powerpoint/2010/main" val="368910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03AC3-AD08-40C0-9CEC-1C5065C7A5D1}" type="datetimeFigureOut">
              <a:rPr lang="en-GB" smtClean="0"/>
              <a:t>29/01/2021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5184430-73DC-4068-8BDE-8BB9EC93C5AB}" type="slidenum">
              <a:rPr lang="en-GB" smtClean="0"/>
              <a:t>‹#›</a:t>
            </a:fld>
            <a:endParaRPr lang="en-GB"/>
          </a:p>
        </p:txBody>
      </p:sp>
    </p:spTree>
    <p:extLst>
      <p:ext uri="{BB962C8B-B14F-4D97-AF65-F5344CB8AC3E}">
        <p14:creationId xmlns:p14="http://schemas.microsoft.com/office/powerpoint/2010/main" val="235336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503AC3-AD08-40C0-9CEC-1C5065C7A5D1}" type="datetimeFigureOut">
              <a:rPr lang="en-GB" smtClean="0"/>
              <a:t>29/01/2021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5184430-73DC-4068-8BDE-8BB9EC93C5AB}" type="slidenum">
              <a:rPr lang="en-GB" smtClean="0"/>
              <a:t>‹#›</a:t>
            </a:fld>
            <a:endParaRPr lang="en-GB"/>
          </a:p>
        </p:txBody>
      </p:sp>
    </p:spTree>
    <p:extLst>
      <p:ext uri="{BB962C8B-B14F-4D97-AF65-F5344CB8AC3E}">
        <p14:creationId xmlns:p14="http://schemas.microsoft.com/office/powerpoint/2010/main" val="158977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03AC3-AD08-40C0-9CEC-1C5065C7A5D1}" type="datetimeFigureOut">
              <a:rPr lang="en-GB" smtClean="0"/>
              <a:t>29/01/2021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5184430-73DC-4068-8BDE-8BB9EC93C5AB}" type="slidenum">
              <a:rPr lang="en-GB" smtClean="0"/>
              <a:t>‹#›</a:t>
            </a:fld>
            <a:endParaRPr lang="en-GB"/>
          </a:p>
        </p:txBody>
      </p:sp>
    </p:spTree>
    <p:extLst>
      <p:ext uri="{BB962C8B-B14F-4D97-AF65-F5344CB8AC3E}">
        <p14:creationId xmlns:p14="http://schemas.microsoft.com/office/powerpoint/2010/main" val="203790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503AC3-AD08-40C0-9CEC-1C5065C7A5D1}" type="datetimeFigureOut">
              <a:rPr lang="en-GB" smtClean="0"/>
              <a:t>29/01/2021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5184430-73DC-4068-8BDE-8BB9EC93C5AB}" type="slidenum">
              <a:rPr lang="en-GB" smtClean="0"/>
              <a:t>‹#›</a:t>
            </a:fld>
            <a:endParaRPr lang="en-GB"/>
          </a:p>
        </p:txBody>
      </p:sp>
    </p:spTree>
    <p:extLst>
      <p:ext uri="{BB962C8B-B14F-4D97-AF65-F5344CB8AC3E}">
        <p14:creationId xmlns:p14="http://schemas.microsoft.com/office/powerpoint/2010/main" val="286250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03AC3-AD08-40C0-9CEC-1C5065C7A5D1}" type="datetimeFigureOut">
              <a:rPr lang="en-GB" smtClean="0"/>
              <a:t>29/01/2021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5184430-73DC-4068-8BDE-8BB9EC93C5AB}" type="slidenum">
              <a:rPr lang="en-GB" smtClean="0"/>
              <a:t>‹#›</a:t>
            </a:fld>
            <a:endParaRPr lang="en-GB"/>
          </a:p>
        </p:txBody>
      </p:sp>
    </p:spTree>
    <p:extLst>
      <p:ext uri="{BB962C8B-B14F-4D97-AF65-F5344CB8AC3E}">
        <p14:creationId xmlns:p14="http://schemas.microsoft.com/office/powerpoint/2010/main" val="2845321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D503AC3-AD08-40C0-9CEC-1C5065C7A5D1}" type="datetimeFigureOut">
              <a:rPr lang="en-GB" smtClean="0"/>
              <a:t>29/01/2021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184430-73DC-4068-8BDE-8BB9EC93C5AB}" type="slidenum">
              <a:rPr lang="en-GB" smtClean="0"/>
              <a:t>‹#›</a:t>
            </a:fld>
            <a:endParaRPr lang="en-GB"/>
          </a:p>
        </p:txBody>
      </p:sp>
    </p:spTree>
    <p:extLst>
      <p:ext uri="{BB962C8B-B14F-4D97-AF65-F5344CB8AC3E}">
        <p14:creationId xmlns:p14="http://schemas.microsoft.com/office/powerpoint/2010/main" val="62487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D503AC3-AD08-40C0-9CEC-1C5065C7A5D1}" type="datetimeFigureOut">
              <a:rPr lang="en-GB" smtClean="0"/>
              <a:t>29/01/2021</a:t>
            </a:fld>
            <a:endParaRPr lang="en-GB"/>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184430-73DC-4068-8BDE-8BB9EC93C5AB}" type="slidenum">
              <a:rPr lang="en-GB" smtClean="0"/>
              <a:t>‹#›</a:t>
            </a:fld>
            <a:endParaRPr lang="en-GB"/>
          </a:p>
        </p:txBody>
      </p:sp>
    </p:spTree>
    <p:extLst>
      <p:ext uri="{BB962C8B-B14F-4D97-AF65-F5344CB8AC3E}">
        <p14:creationId xmlns:p14="http://schemas.microsoft.com/office/powerpoint/2010/main" val="8425216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D503AC3-AD08-40C0-9CEC-1C5065C7A5D1}" type="datetimeFigureOut">
              <a:rPr lang="en-GB" smtClean="0"/>
              <a:t>29/01/2021</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5184430-73DC-4068-8BDE-8BB9EC93C5AB}" type="slidenum">
              <a:rPr lang="en-GB" smtClean="0"/>
              <a:t>‹#›</a:t>
            </a:fld>
            <a:endParaRPr lang="en-GB"/>
          </a:p>
        </p:txBody>
      </p:sp>
    </p:spTree>
    <p:extLst>
      <p:ext uri="{BB962C8B-B14F-4D97-AF65-F5344CB8AC3E}">
        <p14:creationId xmlns:p14="http://schemas.microsoft.com/office/powerpoint/2010/main" val="3679756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8990-D073-4890-95ED-FDEAD49188D5}"/>
              </a:ext>
            </a:extLst>
          </p:cNvPr>
          <p:cNvSpPr>
            <a:spLocks noGrp="1"/>
          </p:cNvSpPr>
          <p:nvPr>
            <p:ph type="ctrTitle"/>
          </p:nvPr>
        </p:nvSpPr>
        <p:spPr/>
        <p:txBody>
          <a:bodyPr/>
          <a:lstStyle/>
          <a:p>
            <a:r>
              <a:rPr lang="en-GB" dirty="0"/>
              <a:t>Inventory Management System (IMS)</a:t>
            </a:r>
          </a:p>
        </p:txBody>
      </p:sp>
      <p:sp>
        <p:nvSpPr>
          <p:cNvPr id="3" name="Subtitle 2">
            <a:extLst>
              <a:ext uri="{FF2B5EF4-FFF2-40B4-BE49-F238E27FC236}">
                <a16:creationId xmlns:a16="http://schemas.microsoft.com/office/drawing/2014/main" id="{B3303153-23F8-4A54-8A2E-6535EAF0E717}"/>
              </a:ext>
            </a:extLst>
          </p:cNvPr>
          <p:cNvSpPr>
            <a:spLocks noGrp="1"/>
          </p:cNvSpPr>
          <p:nvPr>
            <p:ph type="subTitle" idx="1"/>
          </p:nvPr>
        </p:nvSpPr>
        <p:spPr/>
        <p:txBody>
          <a:bodyPr/>
          <a:lstStyle/>
          <a:p>
            <a:endParaRPr lang="en-GB" dirty="0"/>
          </a:p>
          <a:p>
            <a:r>
              <a:rPr lang="en-GB" dirty="0"/>
              <a:t>By: Raimonds Mezals</a:t>
            </a:r>
          </a:p>
        </p:txBody>
      </p:sp>
    </p:spTree>
    <p:extLst>
      <p:ext uri="{BB962C8B-B14F-4D97-AF65-F5344CB8AC3E}">
        <p14:creationId xmlns:p14="http://schemas.microsoft.com/office/powerpoint/2010/main" val="1261049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5D5D-1E00-4960-97E8-0E3BD10ED255}"/>
              </a:ext>
            </a:extLst>
          </p:cNvPr>
          <p:cNvSpPr>
            <a:spLocks noGrp="1"/>
          </p:cNvSpPr>
          <p:nvPr>
            <p:ph type="title"/>
          </p:nvPr>
        </p:nvSpPr>
        <p:spPr>
          <a:xfrm>
            <a:off x="838200" y="1856510"/>
            <a:ext cx="10515600" cy="2604654"/>
          </a:xfrm>
        </p:spPr>
        <p:txBody>
          <a:bodyPr>
            <a:normAutofit/>
          </a:bodyPr>
          <a:lstStyle/>
          <a:p>
            <a:pPr algn="ctr"/>
            <a:r>
              <a:rPr lang="en-GB" sz="8800" dirty="0"/>
              <a:t>Questions?</a:t>
            </a:r>
          </a:p>
        </p:txBody>
      </p:sp>
    </p:spTree>
    <p:extLst>
      <p:ext uri="{BB962C8B-B14F-4D97-AF65-F5344CB8AC3E}">
        <p14:creationId xmlns:p14="http://schemas.microsoft.com/office/powerpoint/2010/main" val="232027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423A-C19D-4AAA-8BCB-587E164E134C}"/>
              </a:ext>
            </a:extLst>
          </p:cNvPr>
          <p:cNvSpPr>
            <a:spLocks noGrp="1"/>
          </p:cNvSpPr>
          <p:nvPr>
            <p:ph type="title"/>
          </p:nvPr>
        </p:nvSpPr>
        <p:spPr/>
        <p:txBody>
          <a:bodyPr/>
          <a:lstStyle/>
          <a:p>
            <a:pPr algn="ctr"/>
            <a:r>
              <a:rPr lang="en-GB"/>
              <a:t>Introduction</a:t>
            </a:r>
            <a:endParaRPr lang="en-GB" dirty="0"/>
          </a:p>
        </p:txBody>
      </p:sp>
      <p:sp>
        <p:nvSpPr>
          <p:cNvPr id="3" name="Content Placeholder 2">
            <a:extLst>
              <a:ext uri="{FF2B5EF4-FFF2-40B4-BE49-F238E27FC236}">
                <a16:creationId xmlns:a16="http://schemas.microsoft.com/office/drawing/2014/main" id="{9F3D1690-CD4B-406E-93CA-5606B2BA122B}"/>
              </a:ext>
            </a:extLst>
          </p:cNvPr>
          <p:cNvSpPr>
            <a:spLocks noGrp="1"/>
          </p:cNvSpPr>
          <p:nvPr>
            <p:ph idx="1"/>
          </p:nvPr>
        </p:nvSpPr>
        <p:spPr/>
        <p:txBody>
          <a:bodyPr/>
          <a:lstStyle/>
          <a:p>
            <a:pPr marL="0" indent="0">
              <a:buNone/>
            </a:pPr>
            <a:r>
              <a:rPr lang="en-GB"/>
              <a:t>The project:</a:t>
            </a:r>
          </a:p>
          <a:p>
            <a:pPr marL="0" indent="0">
              <a:buNone/>
            </a:pPr>
            <a:r>
              <a:rPr lang="en-GB" sz="2000"/>
              <a:t>Simulate an industry level workflow:</a:t>
            </a:r>
          </a:p>
          <a:p>
            <a:pPr marL="0" indent="0">
              <a:buNone/>
            </a:pPr>
            <a:endParaRPr lang="en-GB" sz="2000"/>
          </a:p>
          <a:p>
            <a:pPr>
              <a:buFont typeface="Wingdings" panose="05000000000000000000" pitchFamily="2" charset="2"/>
              <a:buChar char="v"/>
            </a:pPr>
            <a:r>
              <a:rPr lang="en-GB" sz="2000"/>
              <a:t>Documentation</a:t>
            </a:r>
          </a:p>
          <a:p>
            <a:pPr>
              <a:buFont typeface="Wingdings" panose="05000000000000000000" pitchFamily="2" charset="2"/>
              <a:buChar char="v"/>
            </a:pPr>
            <a:endParaRPr lang="en-GB" sz="2000"/>
          </a:p>
          <a:p>
            <a:pPr>
              <a:buFont typeface="Wingdings" panose="05000000000000000000" pitchFamily="2" charset="2"/>
              <a:buChar char="v"/>
            </a:pPr>
            <a:r>
              <a:rPr lang="en-GB" sz="2000"/>
              <a:t>An IMS system that would manage and store items, customers and orders using a database.</a:t>
            </a:r>
          </a:p>
          <a:p>
            <a:pPr>
              <a:buFont typeface="Wingdings" panose="05000000000000000000" pitchFamily="2" charset="2"/>
              <a:buChar char="v"/>
            </a:pPr>
            <a:endParaRPr lang="en-GB" sz="2000"/>
          </a:p>
          <a:p>
            <a:pPr>
              <a:buFont typeface="Wingdings" panose="05000000000000000000" pitchFamily="2" charset="2"/>
              <a:buChar char="v"/>
            </a:pPr>
            <a:r>
              <a:rPr lang="en-GB" sz="2000"/>
              <a:t>Junit testing to test the code.</a:t>
            </a:r>
          </a:p>
          <a:p>
            <a:pPr marL="0" indent="0">
              <a:buNone/>
            </a:pPr>
            <a:endParaRPr lang="en-GB" sz="2000" dirty="0"/>
          </a:p>
        </p:txBody>
      </p:sp>
    </p:spTree>
    <p:extLst>
      <p:ext uri="{BB962C8B-B14F-4D97-AF65-F5344CB8AC3E}">
        <p14:creationId xmlns:p14="http://schemas.microsoft.com/office/powerpoint/2010/main" val="1510025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9565-3F37-4DC7-927D-3A0023BE95AE}"/>
              </a:ext>
            </a:extLst>
          </p:cNvPr>
          <p:cNvSpPr>
            <a:spLocks noGrp="1"/>
          </p:cNvSpPr>
          <p:nvPr>
            <p:ph type="title"/>
          </p:nvPr>
        </p:nvSpPr>
        <p:spPr/>
        <p:txBody>
          <a:bodyPr/>
          <a:lstStyle/>
          <a:p>
            <a:pPr algn="ctr"/>
            <a:r>
              <a:rPr lang="en-GB" dirty="0"/>
              <a:t>Consultant Journey</a:t>
            </a:r>
          </a:p>
        </p:txBody>
      </p:sp>
      <p:sp>
        <p:nvSpPr>
          <p:cNvPr id="3" name="Content Placeholder 2">
            <a:extLst>
              <a:ext uri="{FF2B5EF4-FFF2-40B4-BE49-F238E27FC236}">
                <a16:creationId xmlns:a16="http://schemas.microsoft.com/office/drawing/2014/main" id="{C356D768-1365-4D76-AAEE-5D16BBD08A35}"/>
              </a:ext>
            </a:extLst>
          </p:cNvPr>
          <p:cNvSpPr>
            <a:spLocks noGrp="1"/>
          </p:cNvSpPr>
          <p:nvPr>
            <p:ph idx="1"/>
          </p:nvPr>
        </p:nvSpPr>
        <p:spPr>
          <a:xfrm>
            <a:off x="1296954" y="1825625"/>
            <a:ext cx="10056845" cy="4861502"/>
          </a:xfrm>
        </p:spPr>
        <p:txBody>
          <a:bodyPr>
            <a:normAutofit/>
          </a:bodyPr>
          <a:lstStyle/>
          <a:p>
            <a:pPr marL="0" indent="0">
              <a:buNone/>
            </a:pPr>
            <a:r>
              <a:rPr lang="en-GB" sz="2800" dirty="0"/>
              <a:t>Learned technical skills:</a:t>
            </a:r>
          </a:p>
          <a:p>
            <a:pPr>
              <a:lnSpc>
                <a:spcPct val="150000"/>
              </a:lnSpc>
              <a:buFont typeface="Wingdings" panose="05000000000000000000" pitchFamily="2" charset="2"/>
              <a:buChar char="v"/>
            </a:pPr>
            <a:r>
              <a:rPr lang="en-GB" dirty="0"/>
              <a:t>Java</a:t>
            </a:r>
          </a:p>
          <a:p>
            <a:pPr>
              <a:lnSpc>
                <a:spcPct val="150000"/>
              </a:lnSpc>
              <a:buFont typeface="Wingdings" panose="05000000000000000000" pitchFamily="2" charset="2"/>
              <a:buChar char="v"/>
            </a:pPr>
            <a:r>
              <a:rPr lang="en-GB" dirty="0"/>
              <a:t>Eclipse</a:t>
            </a:r>
          </a:p>
          <a:p>
            <a:pPr>
              <a:lnSpc>
                <a:spcPct val="150000"/>
              </a:lnSpc>
              <a:buFont typeface="Wingdings" panose="05000000000000000000" pitchFamily="2" charset="2"/>
              <a:buChar char="v"/>
            </a:pPr>
            <a:r>
              <a:rPr lang="en-GB" sz="2400" dirty="0"/>
              <a:t>Git and GitHub</a:t>
            </a:r>
          </a:p>
          <a:p>
            <a:pPr>
              <a:lnSpc>
                <a:spcPct val="150000"/>
              </a:lnSpc>
              <a:buFont typeface="Wingdings" panose="05000000000000000000" pitchFamily="2" charset="2"/>
              <a:buChar char="v"/>
            </a:pPr>
            <a:r>
              <a:rPr lang="en-GB" sz="2400" dirty="0"/>
              <a:t>MySQL and H2</a:t>
            </a:r>
          </a:p>
          <a:p>
            <a:pPr>
              <a:lnSpc>
                <a:spcPct val="150000"/>
              </a:lnSpc>
              <a:buFont typeface="Wingdings" panose="05000000000000000000" pitchFamily="2" charset="2"/>
              <a:buChar char="v"/>
            </a:pPr>
            <a:r>
              <a:rPr lang="en-GB" sz="2400" dirty="0"/>
              <a:t>Agile scrum</a:t>
            </a:r>
          </a:p>
          <a:p>
            <a:pPr>
              <a:lnSpc>
                <a:spcPct val="150000"/>
              </a:lnSpc>
              <a:buFont typeface="Wingdings" panose="05000000000000000000" pitchFamily="2" charset="2"/>
              <a:buChar char="v"/>
            </a:pPr>
            <a:r>
              <a:rPr lang="en-GB" sz="2400" dirty="0"/>
              <a:t>Junit.</a:t>
            </a:r>
          </a:p>
        </p:txBody>
      </p:sp>
      <p:pic>
        <p:nvPicPr>
          <p:cNvPr id="4" name="Picture 3">
            <a:extLst>
              <a:ext uri="{FF2B5EF4-FFF2-40B4-BE49-F238E27FC236}">
                <a16:creationId xmlns:a16="http://schemas.microsoft.com/office/drawing/2014/main" id="{EDF6B10D-31AC-4421-9CF3-5D0A55D9365D}"/>
              </a:ext>
            </a:extLst>
          </p:cNvPr>
          <p:cNvPicPr>
            <a:picLocks noChangeAspect="1"/>
          </p:cNvPicPr>
          <p:nvPr/>
        </p:nvPicPr>
        <p:blipFill>
          <a:blip r:embed="rId3"/>
          <a:stretch>
            <a:fillRect/>
          </a:stretch>
        </p:blipFill>
        <p:spPr>
          <a:xfrm>
            <a:off x="8532881" y="1825625"/>
            <a:ext cx="2687791" cy="1427487"/>
          </a:xfrm>
          <a:prstGeom prst="rect">
            <a:avLst/>
          </a:prstGeom>
        </p:spPr>
      </p:pic>
      <p:pic>
        <p:nvPicPr>
          <p:cNvPr id="1030" name="Picture 6" descr="The 16 best startup logos | Startup logo, Github logo, Logo design creative">
            <a:extLst>
              <a:ext uri="{FF2B5EF4-FFF2-40B4-BE49-F238E27FC236}">
                <a16:creationId xmlns:a16="http://schemas.microsoft.com/office/drawing/2014/main" id="{BE0CFC06-1FEB-4604-8016-BC392EBAB4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0486" y="4236176"/>
            <a:ext cx="1903314" cy="14274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import a simple Java project into the Eclipse IDE - Algol.dev">
            <a:extLst>
              <a:ext uri="{FF2B5EF4-FFF2-40B4-BE49-F238E27FC236}">
                <a16:creationId xmlns:a16="http://schemas.microsoft.com/office/drawing/2014/main" id="{28930744-7A4C-47A6-AF79-B9CB809596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1818" y="3155853"/>
            <a:ext cx="1321852" cy="142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375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3B21-FFCA-4F7B-B3BA-78516A476C99}"/>
              </a:ext>
            </a:extLst>
          </p:cNvPr>
          <p:cNvSpPr>
            <a:spLocks noGrp="1"/>
          </p:cNvSpPr>
          <p:nvPr>
            <p:ph type="title"/>
          </p:nvPr>
        </p:nvSpPr>
        <p:spPr/>
        <p:txBody>
          <a:bodyPr/>
          <a:lstStyle/>
          <a:p>
            <a:pPr algn="ctr"/>
            <a:r>
              <a:rPr lang="en-GB" dirty="0"/>
              <a:t>Continuous Integration</a:t>
            </a:r>
            <a:br>
              <a:rPr lang="en-GB" dirty="0"/>
            </a:br>
            <a:r>
              <a:rPr lang="en-GB" dirty="0"/>
              <a:t>Version Control: Jira</a:t>
            </a:r>
          </a:p>
        </p:txBody>
      </p:sp>
      <p:pic>
        <p:nvPicPr>
          <p:cNvPr id="4" name="Picture 3">
            <a:extLst>
              <a:ext uri="{FF2B5EF4-FFF2-40B4-BE49-F238E27FC236}">
                <a16:creationId xmlns:a16="http://schemas.microsoft.com/office/drawing/2014/main" id="{4C19D859-BF5F-4FE3-A57C-95B01A4EA65E}"/>
              </a:ext>
            </a:extLst>
          </p:cNvPr>
          <p:cNvPicPr>
            <a:picLocks noChangeAspect="1"/>
          </p:cNvPicPr>
          <p:nvPr/>
        </p:nvPicPr>
        <p:blipFill>
          <a:blip r:embed="rId3"/>
          <a:stretch>
            <a:fillRect/>
          </a:stretch>
        </p:blipFill>
        <p:spPr>
          <a:xfrm>
            <a:off x="1736205" y="2675985"/>
            <a:ext cx="8719589" cy="4048570"/>
          </a:xfrm>
          <a:prstGeom prst="rect">
            <a:avLst/>
          </a:prstGeom>
        </p:spPr>
      </p:pic>
      <p:sp>
        <p:nvSpPr>
          <p:cNvPr id="3" name="TextBox 2">
            <a:extLst>
              <a:ext uri="{FF2B5EF4-FFF2-40B4-BE49-F238E27FC236}">
                <a16:creationId xmlns:a16="http://schemas.microsoft.com/office/drawing/2014/main" id="{F0E7F9FA-BD0B-4DDD-BC7B-49F4D0DAA213}"/>
              </a:ext>
            </a:extLst>
          </p:cNvPr>
          <p:cNvSpPr txBox="1"/>
          <p:nvPr/>
        </p:nvSpPr>
        <p:spPr>
          <a:xfrm>
            <a:off x="709612" y="1968099"/>
            <a:ext cx="10667998" cy="738664"/>
          </a:xfrm>
          <a:prstGeom prst="rect">
            <a:avLst/>
          </a:prstGeom>
          <a:noFill/>
        </p:spPr>
        <p:txBody>
          <a:bodyPr wrap="square" rtlCol="0">
            <a:spAutoFit/>
          </a:bodyPr>
          <a:lstStyle/>
          <a:p>
            <a:pPr algn="ctr"/>
            <a:r>
              <a:rPr lang="en-GB" sz="1400" dirty="0"/>
              <a:t>Jira Link:</a:t>
            </a:r>
            <a:r>
              <a:rPr lang="en-GB" sz="2000" dirty="0"/>
              <a:t> </a:t>
            </a:r>
            <a:r>
              <a:rPr lang="en-GB" sz="1100" dirty="0"/>
              <a:t>https://qademo.atlassian.net/secure/RapidBoard.jspa?projectKey=IMS&amp;useStoredSettings=true&amp;rapidView=2&amp;atlOrigin=eyJpIjoiNTRhNTgwMGRmZmZhNDQ4YmJjMTFlY2NmYTk1ZDRlMjgiLCJwIjoiaiJ9</a:t>
            </a:r>
            <a:endParaRPr lang="en-GB" sz="2000" dirty="0"/>
          </a:p>
        </p:txBody>
      </p:sp>
    </p:spTree>
    <p:extLst>
      <p:ext uri="{BB962C8B-B14F-4D97-AF65-F5344CB8AC3E}">
        <p14:creationId xmlns:p14="http://schemas.microsoft.com/office/powerpoint/2010/main" val="3709612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EE92-9958-412E-BC35-2A9367F9550A}"/>
              </a:ext>
            </a:extLst>
          </p:cNvPr>
          <p:cNvSpPr>
            <a:spLocks noGrp="1"/>
          </p:cNvSpPr>
          <p:nvPr>
            <p:ph type="title"/>
          </p:nvPr>
        </p:nvSpPr>
        <p:spPr/>
        <p:txBody>
          <a:bodyPr/>
          <a:lstStyle/>
          <a:p>
            <a:pPr algn="ctr"/>
            <a:r>
              <a:rPr lang="en-GB"/>
              <a:t>Testing</a:t>
            </a:r>
            <a:endParaRPr lang="en-GB" dirty="0"/>
          </a:p>
        </p:txBody>
      </p:sp>
      <p:sp>
        <p:nvSpPr>
          <p:cNvPr id="3" name="Content Placeholder 2">
            <a:extLst>
              <a:ext uri="{FF2B5EF4-FFF2-40B4-BE49-F238E27FC236}">
                <a16:creationId xmlns:a16="http://schemas.microsoft.com/office/drawing/2014/main" id="{873DA098-655E-4349-A4C4-F0CF5BC01F85}"/>
              </a:ext>
            </a:extLst>
          </p:cNvPr>
          <p:cNvSpPr>
            <a:spLocks noGrp="1"/>
          </p:cNvSpPr>
          <p:nvPr>
            <p:ph idx="1"/>
          </p:nvPr>
        </p:nvSpPr>
        <p:spPr>
          <a:xfrm>
            <a:off x="944512" y="2020916"/>
            <a:ext cx="4707106" cy="3766185"/>
          </a:xfrm>
        </p:spPr>
        <p:txBody>
          <a:bodyPr/>
          <a:lstStyle/>
          <a:p>
            <a:pPr>
              <a:buFont typeface="Wingdings" panose="05000000000000000000" pitchFamily="2" charset="2"/>
              <a:buChar char="v"/>
            </a:pPr>
            <a:r>
              <a:rPr lang="en-GB" dirty="0"/>
              <a:t>Junit testing</a:t>
            </a:r>
          </a:p>
          <a:p>
            <a:pPr>
              <a:buFont typeface="Wingdings" panose="05000000000000000000" pitchFamily="2" charset="2"/>
              <a:buChar char="v"/>
            </a:pPr>
            <a:r>
              <a:rPr lang="en-GB" dirty="0"/>
              <a:t>Orders</a:t>
            </a:r>
          </a:p>
          <a:p>
            <a:pPr>
              <a:buFont typeface="Wingdings" panose="05000000000000000000" pitchFamily="2" charset="2"/>
              <a:buChar char="v"/>
            </a:pPr>
            <a:r>
              <a:rPr lang="en-GB" dirty="0"/>
              <a:t>Items</a:t>
            </a:r>
          </a:p>
          <a:p>
            <a:pPr>
              <a:buFont typeface="Wingdings" panose="05000000000000000000" pitchFamily="2" charset="2"/>
              <a:buChar char="v"/>
            </a:pPr>
            <a:r>
              <a:rPr lang="en-GB" dirty="0"/>
              <a:t>Customer</a:t>
            </a:r>
          </a:p>
          <a:p>
            <a:pPr>
              <a:buFont typeface="Wingdings" panose="05000000000000000000" pitchFamily="2" charset="2"/>
              <a:buChar char="v"/>
            </a:pPr>
            <a:r>
              <a:rPr lang="en-GB" dirty="0"/>
              <a:t>OrdersDao</a:t>
            </a:r>
          </a:p>
          <a:p>
            <a:pPr>
              <a:buFont typeface="Wingdings" panose="05000000000000000000" pitchFamily="2" charset="2"/>
              <a:buChar char="v"/>
            </a:pPr>
            <a:r>
              <a:rPr lang="en-GB" dirty="0"/>
              <a:t>ItemsDao</a:t>
            </a:r>
          </a:p>
          <a:p>
            <a:pPr>
              <a:buFont typeface="Wingdings" panose="05000000000000000000" pitchFamily="2" charset="2"/>
              <a:buChar char="v"/>
            </a:pPr>
            <a:r>
              <a:rPr lang="en-GB" dirty="0"/>
              <a:t>CustomerDao</a:t>
            </a:r>
          </a:p>
        </p:txBody>
      </p:sp>
      <p:pic>
        <p:nvPicPr>
          <p:cNvPr id="4" name="Picture 3">
            <a:extLst>
              <a:ext uri="{FF2B5EF4-FFF2-40B4-BE49-F238E27FC236}">
                <a16:creationId xmlns:a16="http://schemas.microsoft.com/office/drawing/2014/main" id="{B59FEE73-C550-4916-B9C4-78803A452A23}"/>
              </a:ext>
            </a:extLst>
          </p:cNvPr>
          <p:cNvPicPr>
            <a:picLocks noChangeAspect="1"/>
          </p:cNvPicPr>
          <p:nvPr/>
        </p:nvPicPr>
        <p:blipFill>
          <a:blip r:embed="rId2"/>
          <a:stretch>
            <a:fillRect/>
          </a:stretch>
        </p:blipFill>
        <p:spPr>
          <a:xfrm>
            <a:off x="4953037" y="2191883"/>
            <a:ext cx="6907688" cy="4340392"/>
          </a:xfrm>
          <a:prstGeom prst="rect">
            <a:avLst/>
          </a:prstGeom>
        </p:spPr>
      </p:pic>
    </p:spTree>
    <p:extLst>
      <p:ext uri="{BB962C8B-B14F-4D97-AF65-F5344CB8AC3E}">
        <p14:creationId xmlns:p14="http://schemas.microsoft.com/office/powerpoint/2010/main" val="200923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E5F5-D3A2-4BB1-A7EA-89A4E50FA948}"/>
              </a:ext>
            </a:extLst>
          </p:cNvPr>
          <p:cNvSpPr>
            <a:spLocks noGrp="1"/>
          </p:cNvSpPr>
          <p:nvPr>
            <p:ph type="title"/>
          </p:nvPr>
        </p:nvSpPr>
        <p:spPr>
          <a:xfrm>
            <a:off x="657223" y="1366401"/>
            <a:ext cx="10772775" cy="1658198"/>
          </a:xfrm>
        </p:spPr>
        <p:txBody>
          <a:bodyPr>
            <a:normAutofit/>
          </a:bodyPr>
          <a:lstStyle/>
          <a:p>
            <a:pPr algn="ctr"/>
            <a:r>
              <a:rPr lang="en-GB" sz="8000" dirty="0"/>
              <a:t>Demonstration</a:t>
            </a:r>
          </a:p>
        </p:txBody>
      </p:sp>
      <p:pic>
        <p:nvPicPr>
          <p:cNvPr id="4" name="Picture 3">
            <a:extLst>
              <a:ext uri="{FF2B5EF4-FFF2-40B4-BE49-F238E27FC236}">
                <a16:creationId xmlns:a16="http://schemas.microsoft.com/office/drawing/2014/main" id="{F84A7D6F-09CA-4E92-AABA-405112086404}"/>
              </a:ext>
            </a:extLst>
          </p:cNvPr>
          <p:cNvPicPr>
            <a:picLocks noChangeAspect="1"/>
          </p:cNvPicPr>
          <p:nvPr/>
        </p:nvPicPr>
        <p:blipFill>
          <a:blip r:embed="rId2"/>
          <a:stretch>
            <a:fillRect/>
          </a:stretch>
        </p:blipFill>
        <p:spPr>
          <a:xfrm>
            <a:off x="1695890" y="3833401"/>
            <a:ext cx="8695442" cy="2865840"/>
          </a:xfrm>
          <a:prstGeom prst="rect">
            <a:avLst/>
          </a:prstGeom>
        </p:spPr>
      </p:pic>
    </p:spTree>
    <p:extLst>
      <p:ext uri="{BB962C8B-B14F-4D97-AF65-F5344CB8AC3E}">
        <p14:creationId xmlns:p14="http://schemas.microsoft.com/office/powerpoint/2010/main" val="268095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EC62-7B63-44A4-9EBB-084FA92C1181}"/>
              </a:ext>
            </a:extLst>
          </p:cNvPr>
          <p:cNvSpPr>
            <a:spLocks noGrp="1"/>
          </p:cNvSpPr>
          <p:nvPr>
            <p:ph type="title"/>
          </p:nvPr>
        </p:nvSpPr>
        <p:spPr/>
        <p:txBody>
          <a:bodyPr/>
          <a:lstStyle/>
          <a:p>
            <a:pPr algn="ctr"/>
            <a:r>
              <a:rPr lang="en-GB" dirty="0"/>
              <a:t>Sprint Review</a:t>
            </a:r>
          </a:p>
        </p:txBody>
      </p:sp>
      <p:graphicFrame>
        <p:nvGraphicFramePr>
          <p:cNvPr id="5" name="Content Placeholder 2">
            <a:extLst>
              <a:ext uri="{FF2B5EF4-FFF2-40B4-BE49-F238E27FC236}">
                <a16:creationId xmlns:a16="http://schemas.microsoft.com/office/drawing/2014/main" id="{3B82BDFB-0825-4DAD-97D6-40EDD5604FA5}"/>
              </a:ext>
            </a:extLst>
          </p:cNvPr>
          <p:cNvGraphicFramePr>
            <a:graphicFrameLocks noGrp="1"/>
          </p:cNvGraphicFramePr>
          <p:nvPr>
            <p:ph idx="1"/>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008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2A5E-EEAF-46DA-B8F6-1CFF3131978D}"/>
              </a:ext>
            </a:extLst>
          </p:cNvPr>
          <p:cNvSpPr>
            <a:spLocks noGrp="1"/>
          </p:cNvSpPr>
          <p:nvPr>
            <p:ph type="title"/>
          </p:nvPr>
        </p:nvSpPr>
        <p:spPr/>
        <p:txBody>
          <a:bodyPr/>
          <a:lstStyle/>
          <a:p>
            <a:pPr algn="ctr"/>
            <a:r>
              <a:rPr lang="en-GB" dirty="0"/>
              <a:t>Sprint Retrospect</a:t>
            </a:r>
          </a:p>
        </p:txBody>
      </p:sp>
      <p:sp>
        <p:nvSpPr>
          <p:cNvPr id="3" name="Content Placeholder 2">
            <a:extLst>
              <a:ext uri="{FF2B5EF4-FFF2-40B4-BE49-F238E27FC236}">
                <a16:creationId xmlns:a16="http://schemas.microsoft.com/office/drawing/2014/main" id="{8DFDEF15-7A2C-4CEC-85AB-3277CDE3DBCB}"/>
              </a:ext>
            </a:extLst>
          </p:cNvPr>
          <p:cNvSpPr>
            <a:spLocks noGrp="1"/>
          </p:cNvSpPr>
          <p:nvPr>
            <p:ph idx="1"/>
          </p:nvPr>
        </p:nvSpPr>
        <p:spPr>
          <a:xfrm>
            <a:off x="676657" y="2011680"/>
            <a:ext cx="5419344" cy="3766185"/>
          </a:xfrm>
        </p:spPr>
        <p:txBody>
          <a:bodyPr/>
          <a:lstStyle/>
          <a:p>
            <a:pPr algn="ctr"/>
            <a:r>
              <a:rPr lang="en-GB" sz="2800" dirty="0"/>
              <a:t>What Wend Well</a:t>
            </a:r>
          </a:p>
          <a:p>
            <a:pPr algn="ctr">
              <a:buFont typeface="Wingdings" panose="05000000000000000000" pitchFamily="2" charset="2"/>
              <a:buChar char="v"/>
            </a:pPr>
            <a:r>
              <a:rPr lang="en-GB" dirty="0"/>
              <a:t>Product meets a minimum viable product</a:t>
            </a:r>
          </a:p>
          <a:p>
            <a:pPr algn="ctr">
              <a:buFont typeface="Wingdings" panose="05000000000000000000" pitchFamily="2" charset="2"/>
              <a:buChar char="v"/>
            </a:pPr>
            <a:r>
              <a:rPr lang="en-GB" dirty="0"/>
              <a:t>Junit was used to successfully test methods within DAO classes.</a:t>
            </a:r>
          </a:p>
        </p:txBody>
      </p:sp>
      <p:sp>
        <p:nvSpPr>
          <p:cNvPr id="4" name="Content Placeholder 2">
            <a:extLst>
              <a:ext uri="{FF2B5EF4-FFF2-40B4-BE49-F238E27FC236}">
                <a16:creationId xmlns:a16="http://schemas.microsoft.com/office/drawing/2014/main" id="{CAFA5869-4305-44C6-9CAF-1A4058B022BF}"/>
              </a:ext>
            </a:extLst>
          </p:cNvPr>
          <p:cNvSpPr txBox="1">
            <a:spLocks/>
          </p:cNvSpPr>
          <p:nvPr/>
        </p:nvSpPr>
        <p:spPr>
          <a:xfrm>
            <a:off x="6115434" y="2011680"/>
            <a:ext cx="5419344" cy="376618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GB" sz="2800" dirty="0"/>
              <a:t>What Could Be Improved</a:t>
            </a:r>
          </a:p>
          <a:p>
            <a:pPr algn="ctr">
              <a:buFont typeface="Wingdings" panose="05000000000000000000" pitchFamily="2" charset="2"/>
              <a:buChar char="v"/>
            </a:pPr>
            <a:r>
              <a:rPr lang="en-GB" dirty="0"/>
              <a:t>Final ERD diagram is simpler than the original</a:t>
            </a:r>
          </a:p>
          <a:p>
            <a:pPr algn="ctr">
              <a:buFont typeface="Wingdings" panose="05000000000000000000" pitchFamily="2" charset="2"/>
              <a:buChar char="v"/>
            </a:pPr>
            <a:r>
              <a:rPr lang="en-GB" dirty="0"/>
              <a:t>More time could be allocated for refactoring</a:t>
            </a:r>
          </a:p>
          <a:p>
            <a:pPr algn="ctr">
              <a:buFont typeface="Wingdings" panose="05000000000000000000" pitchFamily="2" charset="2"/>
              <a:buChar char="v"/>
            </a:pPr>
            <a:r>
              <a:rPr lang="en-GB" dirty="0"/>
              <a:t>Mockito could be used to test the controllers</a:t>
            </a:r>
          </a:p>
          <a:p>
            <a:pPr algn="ctr">
              <a:buFont typeface="Wingdings" panose="05000000000000000000" pitchFamily="2" charset="2"/>
              <a:buChar char="v"/>
            </a:pPr>
            <a:r>
              <a:rPr lang="en-GB" dirty="0"/>
              <a:t>Methods could be tested for exceptions</a:t>
            </a:r>
          </a:p>
          <a:p>
            <a:pPr algn="ctr">
              <a:buFont typeface="Wingdings" panose="05000000000000000000" pitchFamily="2" charset="2"/>
              <a:buChar char="v"/>
            </a:pPr>
            <a:endParaRPr lang="en-GB" dirty="0"/>
          </a:p>
        </p:txBody>
      </p:sp>
    </p:spTree>
    <p:extLst>
      <p:ext uri="{BB962C8B-B14F-4D97-AF65-F5344CB8AC3E}">
        <p14:creationId xmlns:p14="http://schemas.microsoft.com/office/powerpoint/2010/main" val="120461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BE039-A8D5-4027-9F25-529949E42D56}"/>
              </a:ext>
            </a:extLst>
          </p:cNvPr>
          <p:cNvSpPr>
            <a:spLocks noGrp="1"/>
          </p:cNvSpPr>
          <p:nvPr>
            <p:ph type="title"/>
          </p:nvPr>
        </p:nvSpPr>
        <p:spPr/>
        <p:txBody>
          <a:bodyPr/>
          <a:lstStyle/>
          <a:p>
            <a:pPr algn="ctr"/>
            <a:r>
              <a:rPr lang="en-GB" dirty="0"/>
              <a:t>Conclusion</a:t>
            </a:r>
          </a:p>
        </p:txBody>
      </p:sp>
      <p:sp>
        <p:nvSpPr>
          <p:cNvPr id="3" name="Content Placeholder 2">
            <a:extLst>
              <a:ext uri="{FF2B5EF4-FFF2-40B4-BE49-F238E27FC236}">
                <a16:creationId xmlns:a16="http://schemas.microsoft.com/office/drawing/2014/main" id="{98F90C2B-A34E-4A12-9772-53D5A967A6E6}"/>
              </a:ext>
            </a:extLst>
          </p:cNvPr>
          <p:cNvSpPr>
            <a:spLocks noGrp="1"/>
          </p:cNvSpPr>
          <p:nvPr>
            <p:ph idx="1"/>
          </p:nvPr>
        </p:nvSpPr>
        <p:spPr>
          <a:xfrm>
            <a:off x="676656" y="2011680"/>
            <a:ext cx="10753725" cy="4435302"/>
          </a:xfrm>
        </p:spPr>
        <p:txBody>
          <a:bodyPr/>
          <a:lstStyle/>
          <a:p>
            <a:pPr>
              <a:buFont typeface="Wingdings" panose="05000000000000000000" pitchFamily="2" charset="2"/>
              <a:buChar char="v"/>
            </a:pPr>
            <a:r>
              <a:rPr lang="en-GB" dirty="0"/>
              <a:t>The project was a success</a:t>
            </a:r>
          </a:p>
          <a:p>
            <a:pPr>
              <a:buFont typeface="Wingdings" panose="05000000000000000000" pitchFamily="2" charset="2"/>
              <a:buChar char="v"/>
            </a:pPr>
            <a:endParaRPr lang="en-GB" dirty="0"/>
          </a:p>
          <a:p>
            <a:pPr>
              <a:buFont typeface="Wingdings" panose="05000000000000000000" pitchFamily="2" charset="2"/>
              <a:buChar char="v"/>
            </a:pPr>
            <a:r>
              <a:rPr lang="en-GB" dirty="0"/>
              <a:t>Minimum Viable Product has been met</a:t>
            </a:r>
          </a:p>
          <a:p>
            <a:pPr>
              <a:buFont typeface="Wingdings" panose="05000000000000000000" pitchFamily="2" charset="2"/>
              <a:buChar char="v"/>
            </a:pPr>
            <a:endParaRPr lang="en-GB" dirty="0"/>
          </a:p>
          <a:p>
            <a:pPr>
              <a:buFont typeface="Wingdings" panose="05000000000000000000" pitchFamily="2" charset="2"/>
              <a:buChar char="v"/>
            </a:pPr>
            <a:r>
              <a:rPr lang="en-GB" dirty="0"/>
              <a:t>Relevant documentation created</a:t>
            </a:r>
          </a:p>
          <a:p>
            <a:pPr>
              <a:buFont typeface="Wingdings" panose="05000000000000000000" pitchFamily="2" charset="2"/>
              <a:buChar char="v"/>
            </a:pPr>
            <a:endParaRPr lang="en-GB" dirty="0"/>
          </a:p>
          <a:p>
            <a:pPr>
              <a:buFont typeface="Wingdings" panose="05000000000000000000" pitchFamily="2" charset="2"/>
              <a:buChar char="v"/>
            </a:pPr>
            <a:r>
              <a:rPr lang="en-GB" dirty="0"/>
              <a:t>Tests created covered all of the methods within the DAO classes</a:t>
            </a:r>
          </a:p>
          <a:p>
            <a:pPr>
              <a:buFont typeface="Wingdings" panose="05000000000000000000" pitchFamily="2" charset="2"/>
              <a:buChar char="v"/>
            </a:pPr>
            <a:endParaRPr lang="en-GB" dirty="0"/>
          </a:p>
          <a:p>
            <a:pPr>
              <a:buFont typeface="Wingdings" panose="05000000000000000000" pitchFamily="2" charset="2"/>
              <a:buChar char="v"/>
            </a:pPr>
            <a:r>
              <a:rPr lang="en-GB" dirty="0"/>
              <a:t>Great learning experience</a:t>
            </a:r>
          </a:p>
        </p:txBody>
      </p:sp>
    </p:spTree>
    <p:extLst>
      <p:ext uri="{BB962C8B-B14F-4D97-AF65-F5344CB8AC3E}">
        <p14:creationId xmlns:p14="http://schemas.microsoft.com/office/powerpoint/2010/main" val="271036068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593</Words>
  <Application>Microsoft Office PowerPoint</Application>
  <PresentationFormat>Widescreen</PresentationFormat>
  <Paragraphs>60</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Metropolitan</vt:lpstr>
      <vt:lpstr>Inventory Management System (IMS)</vt:lpstr>
      <vt:lpstr>Introduction</vt:lpstr>
      <vt:lpstr>Consultant Journey</vt:lpstr>
      <vt:lpstr>Continuous Integration Version Control: Jira</vt:lpstr>
      <vt:lpstr>Testing</vt:lpstr>
      <vt:lpstr>Demonstration</vt:lpstr>
      <vt:lpstr>Sprint Review</vt:lpstr>
      <vt:lpstr>Sprint Retrospect</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(IMS)</dc:title>
  <dc:creator> </dc:creator>
  <cp:lastModifiedBy> </cp:lastModifiedBy>
  <cp:revision>11</cp:revision>
  <dcterms:created xsi:type="dcterms:W3CDTF">2021-01-29T10:36:50Z</dcterms:created>
  <dcterms:modified xsi:type="dcterms:W3CDTF">2021-01-29T12:12:32Z</dcterms:modified>
</cp:coreProperties>
</file>