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62" r:id="rId3"/>
    <p:sldId id="1563" r:id="rId4"/>
    <p:sldId id="1547" r:id="rId5"/>
    <p:sldId id="1548" r:id="rId6"/>
    <p:sldId id="1564" r:id="rId7"/>
    <p:sldId id="1565" r:id="rId8"/>
    <p:sldId id="1566" r:id="rId9"/>
    <p:sldId id="1567" r:id="rId10"/>
    <p:sldId id="1568" r:id="rId11"/>
    <p:sldId id="1569" r:id="rId12"/>
    <p:sldId id="1570" r:id="rId13"/>
    <p:sldId id="1571"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body" id="{3D9C80B2-EAAE-E24F-83D7-5970E147313E}">
          <p14:sldIdLst>
            <p14:sldId id="1547"/>
            <p14:sldId id="1548"/>
            <p14:sldId id="1564"/>
            <p14:sldId id="1565"/>
            <p14:sldId id="1566"/>
            <p14:sldId id="1567"/>
          </p14:sldIdLst>
        </p14:section>
        <p14:section name="outro" id="{E93196B6-EFE2-3242-B776-C77C0FCFFEF1}">
          <p14:sldIdLst>
            <p14:sldId id="1568"/>
            <p14:sldId id="1569"/>
            <p14:sldId id="1570"/>
            <p14:sldId id="15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801" autoAdjust="0"/>
    <p:restoredTop sz="65377" autoAdjust="0"/>
  </p:normalViewPr>
  <p:slideViewPr>
    <p:cSldViewPr snapToGrid="0">
      <p:cViewPr varScale="1">
        <p:scale>
          <a:sx n="102" d="100"/>
          <a:sy n="102" d="100"/>
        </p:scale>
        <p:origin x="168" y="53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3/4/20 6:15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3/4/20 6:15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use the SharePoint Framework API to retrieve list data from the SharePoint REST API.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REST API is the primary API for accessing data in a SharePoint site. The API is available to both client-side and server side solutions. Client-side solutions mean it is available to SharePoint Framework components and server-side solutions are those that run on a server but external to your SharePoint environment, such as an Azure Function or web app.</a:t>
            </a:r>
          </a:p>
          <a:p>
            <a:endParaRPr lang="en-US" dirty="0"/>
          </a:p>
          <a:p>
            <a:r>
              <a:rPr lang="en-US" dirty="0"/>
              <a:t>There are many different SDKs and libraries that developers can use to consume the SharePoint REST API, including the SharePoint client-side object model (CSOM) and the SharePoint Patterns and Practices (PnP) </a:t>
            </a:r>
            <a:r>
              <a:rPr lang="en-US" dirty="0" err="1"/>
              <a:t>PnPJS</a:t>
            </a:r>
            <a:r>
              <a:rPr lang="en-US" dirty="0"/>
              <a:t> library.</a:t>
            </a:r>
          </a:p>
          <a:p>
            <a:endParaRPr lang="en-US" dirty="0"/>
          </a:p>
          <a:p>
            <a:r>
              <a:rPr lang="en-US" dirty="0"/>
              <a:t>The SharePoint REST API enables developers to do CRUD-Q operations on data in SharePoint lists and libraries. CRUD-Q stands for create, read, update, delete and query operations. The SharePoint REST API implements both the OData v3 and v4 protocol specification which means you can use an established grammar and parameters to submit your requests that are returned in a predictable format. By default, the SharePoint REST API will expect requests to be submitted, and returned, using the OData v3 format. Developers can change this behavior by overwriting the **</a:t>
            </a:r>
            <a:r>
              <a:rPr lang="en-US" dirty="0" err="1"/>
              <a:t>odata</a:t>
            </a:r>
            <a:r>
              <a:rPr lang="en-US" dirty="0"/>
              <a:t>-version** HTTP request header and setting it to **4** to use the OData v4 format. The SharePoint Framework does this automatically with a default configuration.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REST API will validate your identity and permissions with each request so you must include authorization details when you submit a request to the SharePoint REST API. Each request is authorized by including an `authorization` HTTP request header that contains an OAuth2 bearer token. This token is provided by Azure AD after a successful authentication and granting the necessary permissions to the app that's accessing the SharePoint REST API. This authorization token is required when you submit a request to the SharePoint REST API from off the SharePoint server.</a:t>
            </a:r>
          </a:p>
          <a:p>
            <a:endParaRPr lang="en-US" dirty="0"/>
          </a:p>
          <a:p>
            <a:r>
              <a:rPr lang="en-US" dirty="0"/>
              <a:t>When you submit a request from a client-side script running on a SharePoint page, the authorization token is not required. That's because each request from the SharePoint site will include a cookie that was added to your browser session when you logged into the SharePoint site. This cookie is used because the SharePoint REST API is available from the SharePoint site which is in the same domain as the page that hosts your client-side script is sent from.</a:t>
            </a:r>
          </a:p>
          <a:p>
            <a:endParaRPr lang="en-US" dirty="0"/>
          </a:p>
          <a:p>
            <a:r>
              <a:rPr lang="en-US" dirty="0"/>
              <a:t>HTTP request headers are used not just for authorization, but to control the OData protocol version the SharePoint REST API uses, how much metadata is returned in each request and many other things. For example, when updating or deleting a request, you can include the `if-match` HTTP request header to verify the item you want to update or delete is the same version on the server that your application expects it to be. This header enables developers to ensure they aren't in a "last update wins" scenario.</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3/4/20 3:02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7802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what an OData request looks like:</a:t>
            </a:r>
          </a:p>
          <a:p>
            <a:endParaRPr lang="en-US" dirty="0"/>
          </a:p>
          <a:p>
            <a:r>
              <a:rPr lang="en-US" dirty="0"/>
              <a:t>The SharePoint REST API starts with the **_</a:t>
            </a:r>
            <a:r>
              <a:rPr lang="en-US" dirty="0" err="1"/>
              <a:t>api</a:t>
            </a:r>
            <a:r>
              <a:rPr lang="en-US" dirty="0"/>
              <a:t>** endpoint. The remainder of the path portion of the URL, **web/lists/</a:t>
            </a:r>
            <a:r>
              <a:rPr lang="en-US" dirty="0" err="1"/>
              <a:t>getbytitle</a:t>
            </a:r>
            <a:r>
              <a:rPr lang="en-US" dirty="0"/>
              <a:t>('Countries')/items** in this example, is used to reference a specific resource. In this example, the items in the **Countries** list in the current SharePoint site are returned.</a:t>
            </a:r>
          </a:p>
          <a:p>
            <a:endParaRPr lang="en-US" dirty="0"/>
          </a:p>
          <a:p>
            <a:r>
              <a:rPr lang="en-US" dirty="0"/>
              <a:t>Notice the parameters prefixed with a `$` in the query string of the URL. These are *OData query operators*. OData query operators are used to control how much data is returned in each query. </a:t>
            </a:r>
          </a:p>
          <a:p>
            <a:endParaRPr lang="en-US" dirty="0"/>
          </a:p>
          <a:p>
            <a:r>
              <a:rPr lang="en-US" dirty="0"/>
              <a:t>The `$select` query operator is used to tell the SharePoint REST API to only return specific fields for the items collection. Without the `$select` operator, a default collection of properties are returned.</a:t>
            </a:r>
          </a:p>
          <a:p>
            <a:endParaRPr lang="en-US" dirty="0"/>
          </a:p>
          <a:p>
            <a:r>
              <a:rPr lang="en-US" dirty="0"/>
              <a:t>The `$filter` query operator is used to include only a subset of items from the list.</a:t>
            </a:r>
          </a:p>
          <a:p>
            <a:endParaRPr lang="en-US" dirty="0"/>
          </a:p>
          <a:p>
            <a:r>
              <a:rPr lang="en-US" dirty="0"/>
              <a:t>The `$</a:t>
            </a:r>
            <a:r>
              <a:rPr lang="en-US" dirty="0" err="1"/>
              <a:t>orderby</a:t>
            </a:r>
            <a:r>
              <a:rPr lang="en-US" dirty="0"/>
              <a:t>` query operator allows developers to specify the field to sort the results on and the direction of the sort operation.</a:t>
            </a:r>
          </a:p>
          <a:p>
            <a:endParaRPr lang="en-US" dirty="0"/>
          </a:p>
          <a:p>
            <a:r>
              <a:rPr lang="en-US" dirty="0"/>
              <a:t>Finally, the `$top` query operator is used to only select a subset of the results in the query.</a:t>
            </a:r>
          </a:p>
          <a:p>
            <a:endParaRPr lang="en-US" dirty="0"/>
          </a:p>
          <a:p>
            <a:r>
              <a:rPr lang="en-US" dirty="0"/>
              <a:t>In this example, the last item in the list that has a title of **United States** is returned in the response and it only includes the **ID** and **Title** properties.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3/4/20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62418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includes an API that simplifies submitting request to the SharePoint REST API. The `</a:t>
            </a:r>
            <a:r>
              <a:rPr lang="en-US" dirty="0" err="1"/>
              <a:t>SPHttpClient</a:t>
            </a:r>
            <a:r>
              <a:rPr lang="en-US" dirty="0"/>
              <a:t>` API is available in all SharePoint Framework solutions on the `context` object. The `</a:t>
            </a:r>
            <a:r>
              <a:rPr lang="en-US" dirty="0" err="1"/>
              <a:t>SPHttpClient</a:t>
            </a:r>
            <a:r>
              <a:rPr lang="en-US" dirty="0"/>
              <a:t>` extends the to the `</a:t>
            </a:r>
            <a:r>
              <a:rPr lang="en-US" dirty="0" err="1"/>
              <a:t>HttpClient</a:t>
            </a:r>
            <a:r>
              <a:rPr lang="en-US" dirty="0"/>
              <a:t>` API which is a wrapper to the Fetch API included in all modern browsers and includes a </a:t>
            </a:r>
            <a:r>
              <a:rPr lang="en-US" dirty="0" err="1"/>
              <a:t>polyfill</a:t>
            </a:r>
            <a:r>
              <a:rPr lang="en-US" dirty="0"/>
              <a:t> for older browsers that don't support the Fetch API.</a:t>
            </a:r>
          </a:p>
          <a:p>
            <a:endParaRPr lang="en-US" dirty="0"/>
          </a:p>
          <a:p>
            <a:r>
              <a:rPr lang="en-US" dirty="0"/>
              <a:t>The `</a:t>
            </a:r>
            <a:r>
              <a:rPr lang="en-US" dirty="0" err="1"/>
              <a:t>HttpClient</a:t>
            </a:r>
            <a:r>
              <a:rPr lang="en-US" dirty="0"/>
              <a:t>` is also included in the SharePoint Framework API. Developers can use it to submit HTTP requests to any REST API.</a:t>
            </a:r>
          </a:p>
          <a:p>
            <a:endParaRPr lang="en-US" dirty="0"/>
          </a:p>
          <a:p>
            <a:r>
              <a:rPr lang="en-US" dirty="0"/>
              <a:t>The `</a:t>
            </a:r>
            <a:r>
              <a:rPr lang="en-US" dirty="0" err="1"/>
              <a:t>SPHttpClient</a:t>
            </a:r>
            <a:r>
              <a:rPr lang="en-US" dirty="0"/>
              <a:t>` API automatically configures the HTTP request with the required HTTP request headers, including setting the SharePoint REST API OData version to v4 and configuring the response to only include minimal metadata for each item returned.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3/4/20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79485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submit a request to the SharePoint REST API, use the `</a:t>
            </a:r>
            <a:r>
              <a:rPr lang="en-US" dirty="0" err="1"/>
              <a:t>spHttpClient</a:t>
            </a:r>
            <a:r>
              <a:rPr lang="en-US" dirty="0"/>
              <a:t>` object on the current component's `context` object. You'll use either the `get()` or `post()` method to submit either an HTTP GET or HTTP POST request.</a:t>
            </a:r>
          </a:p>
          <a:p>
            <a:endParaRPr lang="en-US" dirty="0"/>
          </a:p>
          <a:p>
            <a:r>
              <a:rPr lang="en-US" dirty="0"/>
              <a:t>The first parameter of the request is the SharePoint REST API endpoint you want to request. The second parameter is the configuration to use. The configuration is what sets the HTTP request headers previously mentioned. There is an optional third argument you can pass in that enables developers to override the default configuration settings, for example if you want full metadata or no metadata in the response.</a:t>
            </a:r>
          </a:p>
          <a:p>
            <a:endParaRPr lang="en-US" dirty="0"/>
          </a:p>
          <a:p>
            <a:r>
              <a:rPr lang="en-US" dirty="0"/>
              <a:t>The `get()` and `post()` methods return a JavaScript promise that you can examine the HTTP response headers or the status code of the request. If the response body contains JSON, you can call the `json()` method which also returns a promise containing the parsed body turned as a JSON object.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3/4/20 3:26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49763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43990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docs.microsoft.com/sharepoint/dev/spfx/connect-to-sharepoint" TargetMode="External"/><Relationship Id="rId4" Type="http://schemas.openxmlformats.org/officeDocument/2006/relationships/hyperlink" Target="https://docs.microsoft.com/sharepoint/dev/sp-add-ins/get-to-know-the-sharepoint-rest-servic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SharePoint Content</a:t>
            </a:r>
            <a:endParaRPr lang="en-US" dirty="0"/>
          </a:p>
        </p:txBody>
      </p:sp>
      <p:sp>
        <p:nvSpPr>
          <p:cNvPr id="5" name="Text Placeholder 4"/>
          <p:cNvSpPr>
            <a:spLocks noGrp="1"/>
          </p:cNvSpPr>
          <p:nvPr>
            <p:ph type="body" sz="quarter" idx="12"/>
          </p:nvPr>
        </p:nvSpPr>
        <p:spPr/>
        <p:txBody>
          <a:bodyPr/>
          <a:lstStyle/>
          <a:p>
            <a:r>
              <a:rPr lang="en-US" dirty="0"/>
              <a:t>Using the </a:t>
            </a:r>
            <a:r>
              <a:rPr lang="en-US" dirty="0" err="1"/>
              <a:t>SPHttpClient</a:t>
            </a:r>
            <a:r>
              <a:rPr lang="en-US" dirty="0"/>
              <a:t> to talk to SharePoint</a:t>
            </a:r>
          </a:p>
        </p:txBody>
      </p:sp>
    </p:spTree>
    <p:extLst>
      <p:ext uri="{BB962C8B-B14F-4D97-AF65-F5344CB8AC3E}">
        <p14:creationId xmlns:p14="http://schemas.microsoft.com/office/powerpoint/2010/main" val="252786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Get to know the SharePoint REST service</a:t>
            </a:r>
          </a:p>
          <a:p>
            <a:pPr marL="342900" lvl="0" indent="-342900" defTabSz="914400">
              <a:lnSpc>
                <a:spcPct val="100000"/>
              </a:lnSpc>
              <a:spcBef>
                <a:spcPts val="600"/>
              </a:spcBef>
              <a:buSzTx/>
              <a:defRPr/>
            </a:pPr>
            <a:r>
              <a:rPr lang="en-US" sz="1800" dirty="0">
                <a:latin typeface="+mj-lt"/>
                <a:hlinkClick r:id="rId4"/>
              </a:rPr>
              <a:t>https://docs.microsoft.com/sharepoint/dev/sp-add-ins/get-to-know-the-sharepoint-rest-service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SharePoint APIs</a:t>
            </a:r>
          </a:p>
          <a:p>
            <a:pPr marL="342900" lvl="0" indent="-342900" defTabSz="914400">
              <a:lnSpc>
                <a:spcPct val="100000"/>
              </a:lnSpc>
              <a:spcBef>
                <a:spcPts val="600"/>
              </a:spcBef>
              <a:buSzTx/>
              <a:defRPr/>
            </a:pPr>
            <a:r>
              <a:rPr lang="en-US" sz="1800" dirty="0">
                <a:latin typeface="+mj-lt"/>
                <a:hlinkClick r:id="rId5"/>
              </a:rPr>
              <a:t>https://docs.microsoft.com/sharepoint/dev/spfx/connect-to-sharepoint</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86167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00929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Using the </a:t>
            </a:r>
            <a:r>
              <a:rPr lang="en-US" sz="2800" dirty="0" err="1"/>
              <a:t>SPHttpClient</a:t>
            </a:r>
            <a:r>
              <a:rPr lang="en-US" sz="2800" dirty="0"/>
              <a:t> to talk to SharePoint</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SharePoint REST API</a:t>
            </a:r>
          </a:p>
          <a:p>
            <a:pPr>
              <a:spcBef>
                <a:spcPts val="1200"/>
              </a:spcBef>
            </a:pPr>
            <a:r>
              <a:rPr lang="en-US" sz="2000" dirty="0"/>
              <a:t>SharePoint Framework REST API &amp; </a:t>
            </a:r>
            <a:r>
              <a:rPr lang="en-US" sz="2000" dirty="0" err="1"/>
              <a:t>SPHttpClient</a:t>
            </a:r>
            <a:endParaRPr lang="en-US" sz="2000" dirty="0"/>
          </a:p>
          <a:p>
            <a:pPr>
              <a:spcBef>
                <a:spcPts val="1200"/>
              </a:spcBef>
            </a:pPr>
            <a:r>
              <a:rPr lang="en-US" sz="2000" dirty="0"/>
              <a:t>Reading Data from SharePoint Lists</a:t>
            </a:r>
          </a:p>
        </p:txBody>
      </p:sp>
    </p:spTree>
    <p:extLst>
      <p:ext uri="{BB962C8B-B14F-4D97-AF65-F5344CB8AC3E}">
        <p14:creationId xmlns:p14="http://schemas.microsoft.com/office/powerpoint/2010/main" val="29303094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Primary API used for accessing data in SharePoint data remotely</a:t>
            </a:r>
          </a:p>
          <a:p>
            <a:pPr lvl="1"/>
            <a:r>
              <a:rPr lang="en-US" dirty="0"/>
              <a:t>Used in client-side solutions</a:t>
            </a:r>
          </a:p>
          <a:p>
            <a:pPr lvl="1"/>
            <a:r>
              <a:rPr lang="en-US" dirty="0"/>
              <a:t>Used in server-side solutions ”off” the SharePoint Server</a:t>
            </a:r>
          </a:p>
          <a:p>
            <a:endParaRPr lang="en-US" dirty="0"/>
          </a:p>
          <a:p>
            <a:r>
              <a:rPr lang="en-US" dirty="0"/>
              <a:t>Many SDKs and libraries leverage the REST API</a:t>
            </a:r>
          </a:p>
          <a:p>
            <a:pPr lvl="1"/>
            <a:r>
              <a:rPr lang="en-US" dirty="0"/>
              <a:t>SharePoint CSOM</a:t>
            </a:r>
          </a:p>
          <a:p>
            <a:pPr lvl="1"/>
            <a:r>
              <a:rPr lang="en-US" dirty="0" err="1"/>
              <a:t>PnPJS</a:t>
            </a:r>
            <a:endParaRPr lang="en-US" dirty="0"/>
          </a:p>
          <a:p>
            <a:pPr lvl="1"/>
            <a:r>
              <a:rPr lang="en-US" dirty="0"/>
              <a:t>etc.</a:t>
            </a:r>
          </a:p>
          <a:p>
            <a:endParaRPr lang="en-US" dirty="0"/>
          </a:p>
          <a:p>
            <a:r>
              <a:rPr lang="en-US" dirty="0"/>
              <a:t>Perform CRUD-Q operations on SharePoint entities, including </a:t>
            </a:r>
            <a:br>
              <a:rPr lang="en-US" dirty="0"/>
            </a:br>
            <a:r>
              <a:rPr lang="en-US" dirty="0"/>
              <a:t>items in lists &amp; libraries</a:t>
            </a:r>
          </a:p>
          <a:p>
            <a:endParaRPr lang="en-US" dirty="0"/>
          </a:p>
          <a:p>
            <a:r>
              <a:rPr lang="en-US" dirty="0"/>
              <a:t>Confirms to the OData v3 &amp; v4 specification</a:t>
            </a:r>
          </a:p>
        </p:txBody>
      </p:sp>
      <p:sp>
        <p:nvSpPr>
          <p:cNvPr id="2" name="Title 1"/>
          <p:cNvSpPr>
            <a:spLocks noGrp="1"/>
          </p:cNvSpPr>
          <p:nvPr>
            <p:ph type="title"/>
          </p:nvPr>
        </p:nvSpPr>
        <p:spPr/>
        <p:txBody>
          <a:bodyPr/>
          <a:lstStyle/>
          <a:p>
            <a:r>
              <a:rPr lang="en-US" dirty="0"/>
              <a:t>SharePoint REST API</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F3BE70-D5A0-BD49-AC5A-EB0FAFDEBC98}"/>
              </a:ext>
            </a:extLst>
          </p:cNvPr>
          <p:cNvSpPr>
            <a:spLocks noGrp="1"/>
          </p:cNvSpPr>
          <p:nvPr>
            <p:ph type="body" sz="quarter" idx="10"/>
          </p:nvPr>
        </p:nvSpPr>
        <p:spPr>
          <a:xfrm>
            <a:off x="464400" y="1212850"/>
            <a:ext cx="11574000" cy="2880789"/>
          </a:xfrm>
        </p:spPr>
        <p:txBody>
          <a:bodyPr/>
          <a:lstStyle/>
          <a:p>
            <a:r>
              <a:rPr lang="en-US" dirty="0"/>
              <a:t>Must include an </a:t>
            </a:r>
            <a:r>
              <a:rPr lang="en-US" dirty="0">
                <a:latin typeface="Courier New" panose="02070309020205020404" pitchFamily="49" charset="0"/>
                <a:cs typeface="Courier New" panose="02070309020205020404" pitchFamily="49" charset="0"/>
              </a:rPr>
              <a:t>Authorization</a:t>
            </a:r>
            <a:r>
              <a:rPr lang="en-US" dirty="0"/>
              <a:t> header containing an OAuth bearer token</a:t>
            </a:r>
          </a:p>
          <a:p>
            <a:endParaRPr lang="en-US" dirty="0"/>
          </a:p>
          <a:p>
            <a:r>
              <a:rPr lang="en-US" dirty="0"/>
              <a:t>Other headers used to control how the </a:t>
            </a:r>
            <a:br>
              <a:rPr lang="en-US" dirty="0"/>
            </a:br>
            <a:r>
              <a:rPr lang="en-US" dirty="0"/>
              <a:t>REST API is used</a:t>
            </a:r>
          </a:p>
          <a:p>
            <a:pPr lvl="1"/>
            <a:r>
              <a:rPr lang="en-US" dirty="0"/>
              <a:t>OData v3 or v4 (default = v3)</a:t>
            </a:r>
          </a:p>
          <a:p>
            <a:pPr lvl="1"/>
            <a:r>
              <a:rPr lang="en-US" dirty="0"/>
              <a:t>Amount &amp; type of metadata returned</a:t>
            </a:r>
          </a:p>
          <a:p>
            <a:pPr lvl="1"/>
            <a:r>
              <a:rPr lang="en-US" dirty="0"/>
              <a:t>Type of operation to perform (in the case of updates: merge / update)</a:t>
            </a:r>
          </a:p>
          <a:p>
            <a:pPr lvl="1"/>
            <a:r>
              <a:rPr lang="en-US" dirty="0"/>
              <a:t>Match versions</a:t>
            </a:r>
          </a:p>
        </p:txBody>
      </p:sp>
      <p:sp>
        <p:nvSpPr>
          <p:cNvPr id="3" name="Title 2">
            <a:extLst>
              <a:ext uri="{FF2B5EF4-FFF2-40B4-BE49-F238E27FC236}">
                <a16:creationId xmlns:a16="http://schemas.microsoft.com/office/drawing/2014/main" id="{6E6D312C-112D-E742-8674-D042E04994C9}"/>
              </a:ext>
            </a:extLst>
          </p:cNvPr>
          <p:cNvSpPr>
            <a:spLocks noGrp="1"/>
          </p:cNvSpPr>
          <p:nvPr>
            <p:ph type="title"/>
          </p:nvPr>
        </p:nvSpPr>
        <p:spPr/>
        <p:txBody>
          <a:bodyPr/>
          <a:lstStyle/>
          <a:p>
            <a:r>
              <a:rPr lang="en-US" dirty="0"/>
              <a:t>Accessing the SharePoint REST API</a:t>
            </a:r>
          </a:p>
        </p:txBody>
      </p:sp>
    </p:spTree>
    <p:extLst>
      <p:ext uri="{BB962C8B-B14F-4D97-AF65-F5344CB8AC3E}">
        <p14:creationId xmlns:p14="http://schemas.microsoft.com/office/powerpoint/2010/main" val="15398867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A78813-DEE5-7B45-A64C-8BF7A406BEEB}"/>
              </a:ext>
            </a:extLst>
          </p:cNvPr>
          <p:cNvSpPr>
            <a:spLocks noGrp="1"/>
          </p:cNvSpPr>
          <p:nvPr>
            <p:ph type="title"/>
          </p:nvPr>
        </p:nvSpPr>
        <p:spPr/>
        <p:txBody>
          <a:bodyPr/>
          <a:lstStyle/>
          <a:p>
            <a:r>
              <a:rPr lang="en-US" dirty="0"/>
              <a:t>OData Query Operators</a:t>
            </a:r>
          </a:p>
        </p:txBody>
      </p:sp>
      <p:sp>
        <p:nvSpPr>
          <p:cNvPr id="2" name="Text Placeholder 1">
            <a:extLst>
              <a:ext uri="{FF2B5EF4-FFF2-40B4-BE49-F238E27FC236}">
                <a16:creationId xmlns:a16="http://schemas.microsoft.com/office/drawing/2014/main" id="{CAF48195-C5AA-9340-B4DB-BA3931980F32}"/>
              </a:ext>
            </a:extLst>
          </p:cNvPr>
          <p:cNvSpPr>
            <a:spLocks noGrp="1"/>
          </p:cNvSpPr>
          <p:nvPr>
            <p:ph type="body" sz="quarter" idx="10"/>
          </p:nvPr>
        </p:nvSpPr>
        <p:spPr/>
        <p:txBody>
          <a:bodyPr/>
          <a:lstStyle/>
          <a:p>
            <a:r>
              <a:rPr lang="en-US" dirty="0"/>
              <a:t>https://</a:t>
            </a:r>
            <a:r>
              <a:rPr lang="en-US" dirty="0" err="1"/>
              <a:t>sharepoint</a:t>
            </a:r>
            <a:r>
              <a:rPr lang="en-US" dirty="0"/>
              <a:t>/sites/site/</a:t>
            </a:r>
            <a:br>
              <a:rPr lang="en-US" dirty="0"/>
            </a:br>
            <a:r>
              <a:rPr lang="en-US" dirty="0"/>
              <a:t>  _</a:t>
            </a:r>
            <a:r>
              <a:rPr lang="en-US" dirty="0" err="1"/>
              <a:t>api</a:t>
            </a:r>
            <a:r>
              <a:rPr lang="en-US" dirty="0"/>
              <a:t>/web/lists/</a:t>
            </a:r>
            <a:r>
              <a:rPr lang="en-US" dirty="0" err="1"/>
              <a:t>getbytitle</a:t>
            </a:r>
            <a:r>
              <a:rPr lang="en-US" dirty="0"/>
              <a:t>(‘Countries’)/items?</a:t>
            </a:r>
          </a:p>
          <a:p>
            <a:r>
              <a:rPr lang="en-US" dirty="0"/>
              <a:t>  $select=</a:t>
            </a:r>
            <a:r>
              <a:rPr lang="en-US" dirty="0" err="1"/>
              <a:t>Id,Title</a:t>
            </a:r>
            <a:endParaRPr lang="en-US" dirty="0"/>
          </a:p>
          <a:p>
            <a:r>
              <a:rPr lang="en-US" dirty="0"/>
              <a:t>  &amp;$filter=Title </a:t>
            </a:r>
            <a:r>
              <a:rPr lang="en-US" dirty="0" err="1"/>
              <a:t>eq</a:t>
            </a:r>
            <a:r>
              <a:rPr lang="en-US" dirty="0"/>
              <a:t> ‘United States’</a:t>
            </a:r>
          </a:p>
          <a:p>
            <a:r>
              <a:rPr lang="en-US" dirty="0"/>
              <a:t>  &amp;$</a:t>
            </a:r>
            <a:r>
              <a:rPr lang="en-US" dirty="0" err="1"/>
              <a:t>orderby</a:t>
            </a:r>
            <a:r>
              <a:rPr lang="en-US" dirty="0"/>
              <a:t>=ID </a:t>
            </a:r>
            <a:r>
              <a:rPr lang="en-US" dirty="0" err="1"/>
              <a:t>desc</a:t>
            </a:r>
            <a:endParaRPr lang="en-US" dirty="0"/>
          </a:p>
          <a:p>
            <a:r>
              <a:rPr lang="en-US" dirty="0"/>
              <a:t>  &amp;$top=1</a:t>
            </a:r>
          </a:p>
        </p:txBody>
      </p:sp>
    </p:spTree>
    <p:extLst>
      <p:ext uri="{BB962C8B-B14F-4D97-AF65-F5344CB8AC3E}">
        <p14:creationId xmlns:p14="http://schemas.microsoft.com/office/powerpoint/2010/main" val="30403296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73778D-DCAD-4549-835F-E1A4A9395738}"/>
              </a:ext>
            </a:extLst>
          </p:cNvPr>
          <p:cNvSpPr>
            <a:spLocks noGrp="1"/>
          </p:cNvSpPr>
          <p:nvPr>
            <p:ph type="body" sz="quarter" idx="10"/>
          </p:nvPr>
        </p:nvSpPr>
        <p:spPr>
          <a:xfrm>
            <a:off x="464400" y="1212850"/>
            <a:ext cx="11574000" cy="4173450"/>
          </a:xfrm>
        </p:spPr>
        <p:txBody>
          <a:bodyPr/>
          <a:lstStyle/>
          <a:p>
            <a:r>
              <a:rPr lang="en-US" dirty="0" err="1"/>
              <a:t>SPFx</a:t>
            </a:r>
            <a:r>
              <a:rPr lang="en-US" dirty="0"/>
              <a:t> implements calls to SharePoint REST API via the </a:t>
            </a:r>
            <a:r>
              <a:rPr lang="en-US" dirty="0" err="1">
                <a:latin typeface="Courier New" panose="02070309020205020404" pitchFamily="49" charset="0"/>
                <a:cs typeface="Courier New" panose="02070309020205020404" pitchFamily="49" charset="0"/>
              </a:rPr>
              <a:t>SPHttpClient</a:t>
            </a:r>
            <a:endParaRPr lang="en-US" dirty="0">
              <a:latin typeface="Courier New" panose="02070309020205020404" pitchFamily="49" charset="0"/>
              <a:cs typeface="Courier New" panose="02070309020205020404" pitchFamily="49" charset="0"/>
            </a:endParaRPr>
          </a:p>
          <a:p>
            <a:endParaRPr lang="en-US" dirty="0"/>
          </a:p>
          <a:p>
            <a:r>
              <a:rPr lang="en-US" dirty="0"/>
              <a:t>Available from the existing context:</a:t>
            </a:r>
          </a:p>
          <a:p>
            <a:pPr lvl="1"/>
            <a:r>
              <a:rPr lang="en-US" dirty="0" err="1">
                <a:latin typeface="Courier New" panose="02070309020205020404" pitchFamily="49" charset="0"/>
                <a:cs typeface="Courier New" panose="02070309020205020404" pitchFamily="49" charset="0"/>
              </a:rPr>
              <a:t>this.context.spHttpClient.get</a:t>
            </a:r>
            <a:r>
              <a:rPr lang="en-US" dirty="0">
                <a:latin typeface="Courier New" panose="02070309020205020404" pitchFamily="49" charset="0"/>
                <a:cs typeface="Courier New" panose="02070309020205020404" pitchFamily="49" charset="0"/>
              </a:rPr>
              <a:t>()</a:t>
            </a:r>
            <a:r>
              <a:rPr lang="en-US" dirty="0"/>
              <a:t> &amp; </a:t>
            </a:r>
            <a:r>
              <a:rPr lang="en-US" dirty="0" err="1">
                <a:latin typeface="Courier New" panose="02070309020205020404" pitchFamily="49" charset="0"/>
                <a:cs typeface="Courier New" panose="02070309020205020404" pitchFamily="49" charset="0"/>
              </a:rPr>
              <a:t>this.context.spHttpClient.post</a:t>
            </a:r>
            <a:r>
              <a:rPr lang="en-US" dirty="0">
                <a:latin typeface="Courier New" panose="02070309020205020404" pitchFamily="49" charset="0"/>
                <a:cs typeface="Courier New" panose="02070309020205020404" pitchFamily="49" charset="0"/>
              </a:rPr>
              <a:t>()</a:t>
            </a:r>
          </a:p>
          <a:p>
            <a:endParaRPr lang="en-US" dirty="0"/>
          </a:p>
          <a:p>
            <a:r>
              <a:rPr lang="en-US" dirty="0"/>
              <a:t>Based on the existing </a:t>
            </a:r>
            <a:r>
              <a:rPr lang="en-US" dirty="0" err="1">
                <a:latin typeface="Courier New" panose="02070309020205020404" pitchFamily="49" charset="0"/>
                <a:cs typeface="Courier New" panose="02070309020205020404" pitchFamily="49" charset="0"/>
              </a:rPr>
              <a:t>HttpClient</a:t>
            </a:r>
            <a:r>
              <a:rPr lang="en-US" dirty="0"/>
              <a:t> API</a:t>
            </a:r>
          </a:p>
          <a:p>
            <a:endParaRPr lang="en-US" dirty="0"/>
          </a:p>
          <a:p>
            <a:r>
              <a:rPr lang="en-US" dirty="0"/>
              <a:t>Handles the authentication &amp; default config setting:</a:t>
            </a:r>
          </a:p>
          <a:p>
            <a:pPr lvl="1"/>
            <a:r>
              <a:rPr lang="en-US" dirty="0"/>
              <a:t>Authorization HTTP header</a:t>
            </a:r>
          </a:p>
          <a:p>
            <a:pPr lvl="1"/>
            <a:r>
              <a:rPr lang="en-US" dirty="0"/>
              <a:t>OData v4</a:t>
            </a:r>
          </a:p>
          <a:p>
            <a:pPr lvl="1"/>
            <a:r>
              <a:rPr lang="en-US" dirty="0"/>
              <a:t>Minimal metadata returned</a:t>
            </a:r>
          </a:p>
        </p:txBody>
      </p:sp>
      <p:sp>
        <p:nvSpPr>
          <p:cNvPr id="2" name="Title 1">
            <a:extLst>
              <a:ext uri="{FF2B5EF4-FFF2-40B4-BE49-F238E27FC236}">
                <a16:creationId xmlns:a16="http://schemas.microsoft.com/office/drawing/2014/main" id="{725ADF08-00E3-EF42-A6AC-771D064ACD23}"/>
              </a:ext>
            </a:extLst>
          </p:cNvPr>
          <p:cNvSpPr>
            <a:spLocks noGrp="1"/>
          </p:cNvSpPr>
          <p:nvPr>
            <p:ph type="title"/>
          </p:nvPr>
        </p:nvSpPr>
        <p:spPr/>
        <p:txBody>
          <a:bodyPr/>
          <a:lstStyle/>
          <a:p>
            <a:r>
              <a:rPr lang="en-US" dirty="0"/>
              <a:t>SharePoint Framework &amp; REST API</a:t>
            </a:r>
          </a:p>
        </p:txBody>
      </p:sp>
    </p:spTree>
    <p:extLst>
      <p:ext uri="{BB962C8B-B14F-4D97-AF65-F5344CB8AC3E}">
        <p14:creationId xmlns:p14="http://schemas.microsoft.com/office/powerpoint/2010/main" val="5998259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Reading List Items with the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a:xfrm>
            <a:off x="464400" y="1178952"/>
            <a:ext cx="11575200" cy="4907497"/>
          </a:xfrm>
        </p:spPr>
        <p:txBody>
          <a:bodyPr/>
          <a:lstStyle/>
          <a:p>
            <a:r>
              <a:rPr lang="en-US" sz="1800" dirty="0"/>
              <a:t>private _</a:t>
            </a:r>
            <a:r>
              <a:rPr lang="en-US" sz="1800" dirty="0" err="1"/>
              <a:t>getListItems</a:t>
            </a:r>
            <a:r>
              <a:rPr lang="en-US" sz="1800" dirty="0"/>
              <a:t>(): Promise&lt;</a:t>
            </a:r>
            <a:r>
              <a:rPr lang="en-US" sz="1800" dirty="0" err="1"/>
              <a:t>ICountryListItem</a:t>
            </a:r>
            <a:r>
              <a:rPr lang="en-US" sz="1800" dirty="0"/>
              <a:t>[]&gt; {</a:t>
            </a:r>
          </a:p>
          <a:p>
            <a:r>
              <a:rPr lang="en-US" sz="1800" dirty="0"/>
              <a:t>  </a:t>
            </a:r>
            <a:r>
              <a:rPr lang="en-US" sz="1800" dirty="0" err="1"/>
              <a:t>const</a:t>
            </a:r>
            <a:r>
              <a:rPr lang="en-US" sz="1800" dirty="0"/>
              <a:t> endpoint: string = </a:t>
            </a:r>
            <a:r>
              <a:rPr lang="en-US" sz="1800" dirty="0" err="1"/>
              <a:t>this.context.pageContext.web.absoluteUrl</a:t>
            </a:r>
            <a:endParaRPr lang="en-US" sz="1800" dirty="0"/>
          </a:p>
          <a:p>
            <a:r>
              <a:rPr lang="en-US" sz="1800" dirty="0"/>
              <a:t>    + `/_</a:t>
            </a:r>
            <a:r>
              <a:rPr lang="en-US" sz="1800" dirty="0" err="1"/>
              <a:t>api</a:t>
            </a:r>
            <a:r>
              <a:rPr lang="en-US" sz="1800" dirty="0"/>
              <a:t>/web/lists/</a:t>
            </a:r>
            <a:r>
              <a:rPr lang="en-US" sz="1800" dirty="0" err="1"/>
              <a:t>getbytitle</a:t>
            </a:r>
            <a:r>
              <a:rPr lang="en-US" sz="1800" dirty="0"/>
              <a:t>('Countries')/items?$select=</a:t>
            </a:r>
            <a:r>
              <a:rPr lang="en-US" sz="1800" dirty="0" err="1"/>
              <a:t>Id,Title</a:t>
            </a:r>
            <a:r>
              <a:rPr lang="en-US" sz="1800" dirty="0"/>
              <a:t>`</a:t>
            </a:r>
          </a:p>
          <a:p>
            <a:endParaRPr lang="en-US" sz="1800" dirty="0"/>
          </a:p>
          <a:p>
            <a:r>
              <a:rPr lang="en-US" sz="1800" dirty="0"/>
              <a:t>  return </a:t>
            </a:r>
            <a:r>
              <a:rPr lang="en-US" sz="1800" dirty="0" err="1"/>
              <a:t>this.context.spHttpClient.get</a:t>
            </a:r>
            <a:r>
              <a:rPr lang="en-US" sz="1800" dirty="0"/>
              <a:t>(</a:t>
            </a:r>
          </a:p>
          <a:p>
            <a:r>
              <a:rPr lang="en-US" sz="1800" dirty="0"/>
              <a:t>      endpoint, </a:t>
            </a:r>
          </a:p>
          <a:p>
            <a:r>
              <a:rPr lang="en-US" sz="1800" dirty="0"/>
              <a:t>      SPHttpClient.configurations.v1</a:t>
            </a:r>
          </a:p>
          <a:p>
            <a:r>
              <a:rPr lang="en-US" sz="1800" dirty="0"/>
              <a:t>    )</a:t>
            </a:r>
          </a:p>
          <a:p>
            <a:r>
              <a:rPr lang="en-US" sz="1800" dirty="0"/>
              <a:t>    .then(response =&gt; {</a:t>
            </a:r>
          </a:p>
          <a:p>
            <a:r>
              <a:rPr lang="en-US" sz="1800" dirty="0"/>
              <a:t>      return </a:t>
            </a:r>
            <a:r>
              <a:rPr lang="en-US" sz="1800" dirty="0" err="1"/>
              <a:t>response.json</a:t>
            </a:r>
            <a:r>
              <a:rPr lang="en-US" sz="1800" dirty="0"/>
              <a:t>();</a:t>
            </a:r>
          </a:p>
          <a:p>
            <a:r>
              <a:rPr lang="en-US" sz="1800" dirty="0"/>
              <a:t>    })</a:t>
            </a:r>
          </a:p>
          <a:p>
            <a:r>
              <a:rPr lang="en-US" sz="1800" dirty="0"/>
              <a:t>    .then(</a:t>
            </a:r>
            <a:r>
              <a:rPr lang="en-US" sz="1800" dirty="0" err="1"/>
              <a:t>jsonResponse</a:t>
            </a:r>
            <a:r>
              <a:rPr lang="en-US" sz="1800" dirty="0"/>
              <a:t> =&gt; {</a:t>
            </a:r>
          </a:p>
          <a:p>
            <a:r>
              <a:rPr lang="en-US" sz="1800" dirty="0"/>
              <a:t>      return </a:t>
            </a:r>
            <a:r>
              <a:rPr lang="en-US" sz="1800" dirty="0" err="1"/>
              <a:t>jsonResponse.value</a:t>
            </a:r>
            <a:r>
              <a:rPr lang="en-US" sz="1800" dirty="0"/>
              <a:t>;</a:t>
            </a:r>
          </a:p>
          <a:p>
            <a:r>
              <a:rPr lang="en-US" sz="1800" dirty="0"/>
              <a:t>    }) as Promise&lt;</a:t>
            </a:r>
            <a:r>
              <a:rPr lang="en-US" sz="1800" dirty="0" err="1"/>
              <a:t>ICountryListItem</a:t>
            </a:r>
            <a:r>
              <a:rPr lang="en-US" sz="1800" dirty="0"/>
              <a:t>[]&gt;;</a:t>
            </a:r>
          </a:p>
          <a:p>
            <a:r>
              <a:rPr lang="en-US" sz="1800" dirty="0"/>
              <a:t>}</a:t>
            </a:r>
          </a:p>
        </p:txBody>
      </p:sp>
    </p:spTree>
    <p:extLst>
      <p:ext uri="{BB962C8B-B14F-4D97-AF65-F5344CB8AC3E}">
        <p14:creationId xmlns:p14="http://schemas.microsoft.com/office/powerpoint/2010/main" val="34594041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Using </a:t>
            </a:r>
            <a:r>
              <a:rPr lang="en-US" sz="2400" dirty="0" err="1"/>
              <a:t>SPHttpClient</a:t>
            </a:r>
            <a:r>
              <a:rPr lang="en-US" sz="2400" dirty="0"/>
              <a:t> to talk to SharePoint</a:t>
            </a:r>
            <a:endParaRPr lang="en-US" dirty="0"/>
          </a:p>
        </p:txBody>
      </p:sp>
    </p:spTree>
    <p:extLst>
      <p:ext uri="{BB962C8B-B14F-4D97-AF65-F5344CB8AC3E}">
        <p14:creationId xmlns:p14="http://schemas.microsoft.com/office/powerpoint/2010/main" val="20500469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SharePoint REST API</a:t>
            </a:r>
          </a:p>
          <a:p>
            <a:pPr lvl="0">
              <a:lnSpc>
                <a:spcPct val="90000"/>
              </a:lnSpc>
              <a:spcBef>
                <a:spcPts val="1800"/>
              </a:spcBef>
            </a:pPr>
            <a:r>
              <a:rPr lang="en-US" sz="1600" b="0" dirty="0">
                <a:solidFill>
                  <a:srgbClr val="2F2F2F"/>
                </a:solidFill>
                <a:latin typeface="Segoe UI Semibold"/>
              </a:rPr>
              <a:t>SharePoint Framework REST API &amp; </a:t>
            </a:r>
            <a:r>
              <a:rPr lang="en-US" sz="1600" b="0" dirty="0" err="1">
                <a:solidFill>
                  <a:srgbClr val="2F2F2F"/>
                </a:solidFill>
                <a:latin typeface="Segoe UI Semibold"/>
              </a:rPr>
              <a:t>SPHttpClient</a:t>
            </a:r>
            <a:endParaRPr lang="en-US" sz="1600" b="0" dirty="0">
              <a:solidFill>
                <a:srgbClr val="2F2F2F"/>
              </a:solidFill>
              <a:latin typeface="Segoe UI Semibold"/>
            </a:endParaRPr>
          </a:p>
          <a:p>
            <a:pPr lvl="0">
              <a:lnSpc>
                <a:spcPct val="90000"/>
              </a:lnSpc>
              <a:spcBef>
                <a:spcPts val="1800"/>
              </a:spcBef>
            </a:pPr>
            <a:r>
              <a:rPr lang="en-US" sz="1600" b="0" dirty="0">
                <a:solidFill>
                  <a:srgbClr val="2F2F2F"/>
                </a:solidFill>
                <a:latin typeface="Segoe UI Semibold"/>
              </a:rPr>
              <a:t>Reading Data from SharePoint Lists</a:t>
            </a:r>
          </a:p>
        </p:txBody>
      </p:sp>
    </p:spTree>
    <p:extLst>
      <p:ext uri="{BB962C8B-B14F-4D97-AF65-F5344CB8AC3E}">
        <p14:creationId xmlns:p14="http://schemas.microsoft.com/office/powerpoint/2010/main" val="2954236782"/>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1906</Words>
  <Application>Microsoft Macintosh PowerPoint</Application>
  <PresentationFormat>Custom</PresentationFormat>
  <Paragraphs>149</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Working with SharePoint Content</vt:lpstr>
      <vt:lpstr>Using the SPHttpClient to talk to SharePoint</vt:lpstr>
      <vt:lpstr>SharePoint REST API</vt:lpstr>
      <vt:lpstr>Accessing the SharePoint REST API</vt:lpstr>
      <vt:lpstr>OData Query Operators</vt:lpstr>
      <vt:lpstr>SharePoint Framework &amp; REST API</vt:lpstr>
      <vt:lpstr>Reading List Items with the REST API &amp; SPFx</vt:lpstr>
      <vt:lpstr>Demo Using SPHttpClient to talk to SharePoint</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2020-03-04T20:26:57Z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