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3"/>
  </p:notesMasterIdLst>
  <p:handoutMasterIdLst>
    <p:handoutMasterId r:id="rId14"/>
  </p:handoutMasterIdLst>
  <p:sldIdLst>
    <p:sldId id="257" r:id="rId3"/>
    <p:sldId id="263" r:id="rId4"/>
    <p:sldId id="1572" r:id="rId5"/>
    <p:sldId id="1552" r:id="rId6"/>
    <p:sldId id="1553" r:id="rId7"/>
    <p:sldId id="265" r:id="rId8"/>
    <p:sldId id="283" r:id="rId9"/>
    <p:sldId id="279" r:id="rId10"/>
    <p:sldId id="261" r:id="rId11"/>
    <p:sldId id="260"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72"/>
            <p14:sldId id="1552"/>
            <p14:sldId id="1553"/>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488" autoAdjust="0"/>
    <p:restoredTop sz="65738" autoAdjust="0"/>
  </p:normalViewPr>
  <p:slideViewPr>
    <p:cSldViewPr snapToGrid="0">
      <p:cViewPr varScale="1">
        <p:scale>
          <a:sx n="108" d="100"/>
          <a:sy n="108" d="100"/>
        </p:scale>
        <p:origin x="376" y="19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3/4/20 6:20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3/4/20 6:20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6:20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use mocks to simulate SharePoint data when developing and testing SharePoint Framework components in the local workbench</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6:23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workbench is a great option for testing your SharePoint Framework components, but it has a significant limitation when compared to the SharePoint hosted workbench. The SharePoint hosted workbench runs in a real SharePoint environment which means that components can use SharePoint APIs including the SharePoint REST API.</a:t>
            </a:r>
          </a:p>
          <a:p>
            <a:endParaRPr lang="en-US" dirty="0"/>
          </a:p>
          <a:p>
            <a:r>
              <a:rPr lang="en-US" dirty="0"/>
              <a:t>The local workbench doesn't have a real SharePoint context which means that it has no security context and can't authenticate to call SharePoint APIs, including the SharePoint REST API. If your component calls the SharePoint REST API, it will fail when you run it in the local workbench. </a:t>
            </a:r>
          </a:p>
          <a:p>
            <a:endParaRPr lang="en-US" dirty="0"/>
          </a:p>
          <a:p>
            <a:r>
              <a:rPr lang="en-US" dirty="0"/>
              <a:t>While this doesn't make for a good debugging experience, there is a technique you can implement so your web part will work in both the local and SharePoint hosted workbenches. Your web part can detect the current environment and conditionally use fake data when it's running in the local workbench. This fake data is commonly referred to as *mock* data.</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use parts of the SharePoint Framework API to detect the current runtime environment the component is currently executing within. The `Environment` object in the **@</a:t>
            </a:r>
            <a:r>
              <a:rPr lang="en-US" dirty="0" err="1"/>
              <a:t>microsoft</a:t>
            </a:r>
            <a:r>
              <a:rPr lang="en-US" dirty="0"/>
              <a:t>/</a:t>
            </a:r>
            <a:r>
              <a:rPr lang="en-US" dirty="0" err="1"/>
              <a:t>sp</a:t>
            </a:r>
            <a:r>
              <a:rPr lang="en-US" dirty="0"/>
              <a:t>-core-library** package contains a `type` property that returns the current SharePoint environment your component is running in. You can also use the `</a:t>
            </a:r>
            <a:r>
              <a:rPr lang="en-US" dirty="0" err="1"/>
              <a:t>EnvironmentType</a:t>
            </a:r>
            <a:r>
              <a:rPr lang="en-US" dirty="0"/>
              <a:t>` enumeration from the same NPM package to detect the current SharePoint environment:</a:t>
            </a:r>
          </a:p>
          <a:p>
            <a:endParaRPr lang="en-US" dirty="0"/>
          </a:p>
          <a:p>
            <a:r>
              <a:rPr lang="en-US" dirty="0"/>
              <a:t>This TypeScript method returns true if the component is running in a real SharePoint environment, either a modern SharePoint page (`</a:t>
            </a:r>
            <a:r>
              <a:rPr lang="en-US" dirty="0" err="1"/>
              <a:t>EnvironmentType.SharePoint</a:t>
            </a:r>
            <a:r>
              <a:rPr lang="en-US" dirty="0"/>
              <a:t>`) or the SharePoint classic experience (`</a:t>
            </a:r>
            <a:r>
              <a:rPr lang="en-US" dirty="0" err="1"/>
              <a:t>EnvironmentType.ClassicSharePoint</a:t>
            </a:r>
            <a:r>
              <a:rPr lang="en-US" dirty="0"/>
              <a:t>`).</a:t>
            </a:r>
          </a:p>
          <a:p>
            <a:endParaRPr lang="en-US" dirty="0"/>
          </a:p>
          <a:p>
            <a:r>
              <a:rPr lang="en-US" dirty="0"/>
              <a:t>The local workbench can also be detected with the `</a:t>
            </a:r>
            <a:r>
              <a:rPr lang="en-US" dirty="0" err="1"/>
              <a:t>EnvironmentType.Local</a:t>
            </a:r>
            <a:r>
              <a:rPr lang="en-US" dirty="0"/>
              <a:t>` option.</a:t>
            </a:r>
          </a:p>
          <a:p>
            <a:endParaRPr lang="en-US" dirty="0"/>
          </a:p>
          <a:p>
            <a:r>
              <a:rPr lang="en-US" dirty="0"/>
              <a:t>&gt; [!TIP]</a:t>
            </a:r>
          </a:p>
          <a:p>
            <a:r>
              <a:rPr lang="en-US" dirty="0"/>
              <a:t>&gt; The fourth option on the `</a:t>
            </a:r>
            <a:r>
              <a:rPr lang="en-US" dirty="0" err="1"/>
              <a:t>EnvironmentType</a:t>
            </a:r>
            <a:r>
              <a:rPr lang="en-US" dirty="0"/>
              <a:t>` enumeration is `Test`. The `Test` value indicates the component is running within a test harness which also doesn't have access to a real SharePoint Framework context.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 5:56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93833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a way to detect the current SharePoint environment, you can use this method to conditionally call the SharePoint REST API when running in a real SharePoint environment. The following method uses the `_</a:t>
            </a:r>
            <a:r>
              <a:rPr lang="en-US" dirty="0" err="1"/>
              <a:t>isSharePoint</a:t>
            </a:r>
            <a:r>
              <a:rPr lang="en-US" dirty="0"/>
              <a:t>()` previously defined to populate an array with sample data or use the SharePoint REST API to populate the array.</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3/5/20 5:59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03249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6:20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43990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6:20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6:20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6:20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85519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hyperlink" Target="https://docs.microsoft.com/sharepoint/dev/spfx/connect-to-sharepoint" TargetMode="External"/><Relationship Id="rId4" Type="http://schemas.openxmlformats.org/officeDocument/2006/relationships/hyperlink" Target="https://docs.microsoft.com/sharepoint/dev/sp-add-ins/get-to-know-the-sharepoint-rest-servic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SharePoint Content</a:t>
            </a:r>
            <a:endParaRPr lang="en-US" dirty="0"/>
          </a:p>
        </p:txBody>
      </p:sp>
      <p:sp>
        <p:nvSpPr>
          <p:cNvPr id="5" name="Text Placeholder 4"/>
          <p:cNvSpPr>
            <a:spLocks noGrp="1"/>
          </p:cNvSpPr>
          <p:nvPr>
            <p:ph type="body" sz="quarter" idx="12"/>
          </p:nvPr>
        </p:nvSpPr>
        <p:spPr/>
        <p:txBody>
          <a:bodyPr/>
          <a:lstStyle/>
          <a:p>
            <a:r>
              <a:rPr lang="en-US" dirty="0"/>
              <a:t>Using Mocks to Simulate SharePoint Data</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Using Mocks to Simulate SharePoint Data</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Local vs. Hosted Workbench</a:t>
            </a:r>
          </a:p>
          <a:p>
            <a:pPr>
              <a:spcBef>
                <a:spcPts val="1200"/>
              </a:spcBef>
            </a:pPr>
            <a:r>
              <a:rPr lang="en-US" sz="2000" dirty="0"/>
              <a:t>Simulating live SharePoint REST API data with mocked data</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2779222"/>
          </a:xfrm>
        </p:spPr>
        <p:txBody>
          <a:bodyPr/>
          <a:lstStyle/>
          <a:p>
            <a:r>
              <a:rPr lang="en-US" dirty="0"/>
              <a:t>SharePoint REST API doesn’t exist in local workbench</a:t>
            </a:r>
          </a:p>
          <a:p>
            <a:pPr lvl="1"/>
            <a:r>
              <a:rPr lang="en-US" dirty="0"/>
              <a:t>Local workbench has no SharePoint context</a:t>
            </a:r>
          </a:p>
          <a:p>
            <a:endParaRPr lang="en-US" dirty="0"/>
          </a:p>
          <a:p>
            <a:r>
              <a:rPr lang="en-US" dirty="0"/>
              <a:t>Testing web parts the use the SharePoint REST API will fail </a:t>
            </a:r>
            <a:br>
              <a:rPr lang="en-US" dirty="0"/>
            </a:br>
            <a:r>
              <a:rPr lang="en-US" dirty="0"/>
              <a:t>in the local workbench</a:t>
            </a:r>
          </a:p>
          <a:p>
            <a:endParaRPr lang="en-US" dirty="0"/>
          </a:p>
          <a:p>
            <a:r>
              <a:rPr lang="en-US" b="1" dirty="0"/>
              <a:t>Solution: </a:t>
            </a:r>
            <a:r>
              <a:rPr lang="en-US" dirty="0"/>
              <a:t>when in local workbench, create simulated (mocked) data</a:t>
            </a:r>
          </a:p>
        </p:txBody>
      </p:sp>
      <p:sp>
        <p:nvSpPr>
          <p:cNvPr id="2" name="Title 1"/>
          <p:cNvSpPr>
            <a:spLocks noGrp="1"/>
          </p:cNvSpPr>
          <p:nvPr>
            <p:ph type="title"/>
          </p:nvPr>
        </p:nvSpPr>
        <p:spPr/>
        <p:txBody>
          <a:bodyPr/>
          <a:lstStyle/>
          <a:p>
            <a:r>
              <a:rPr lang="en-US" dirty="0"/>
              <a:t>Local Workbench vs. Hosted SharePoint</a:t>
            </a:r>
            <a:endParaRPr lang="fi-FI" dirty="0"/>
          </a:p>
        </p:txBody>
      </p:sp>
    </p:spTree>
    <p:extLst>
      <p:ext uri="{BB962C8B-B14F-4D97-AF65-F5344CB8AC3E}">
        <p14:creationId xmlns:p14="http://schemas.microsoft.com/office/powerpoint/2010/main" val="35376706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Use the </a:t>
            </a:r>
            <a:r>
              <a:rPr lang="en-US" dirty="0">
                <a:latin typeface="Courier New" panose="02070309020205020404" pitchFamily="49" charset="0"/>
                <a:cs typeface="Courier New" panose="02070309020205020404" pitchFamily="49" charset="0"/>
              </a:rPr>
              <a:t>Environment</a:t>
            </a:r>
            <a:r>
              <a:rPr lang="en-US" dirty="0"/>
              <a:t> &amp; </a:t>
            </a:r>
            <a:r>
              <a:rPr lang="en-US" dirty="0" err="1">
                <a:latin typeface="Courier New" panose="02070309020205020404" pitchFamily="49" charset="0"/>
                <a:cs typeface="Courier New" panose="02070309020205020404" pitchFamily="49" charset="0"/>
              </a:rPr>
              <a:t>EnvironmentType</a:t>
            </a:r>
            <a:r>
              <a:rPr lang="en-US" dirty="0"/>
              <a:t> objects in the </a:t>
            </a:r>
            <a:r>
              <a:rPr lang="en-US" dirty="0" err="1"/>
              <a:t>SPFx</a:t>
            </a:r>
            <a:r>
              <a:rPr lang="en-US" dirty="0"/>
              <a:t> API to determine the current environment</a:t>
            </a:r>
          </a:p>
          <a:p>
            <a:pPr marL="0" indent="0">
              <a:buNone/>
            </a:pPr>
            <a:endParaRPr lang="en-US" dirty="0"/>
          </a:p>
          <a:p>
            <a:pPr marL="0" indent="0">
              <a:buNone/>
            </a:pPr>
            <a:r>
              <a:rPr lang="en-US" sz="2400" dirty="0">
                <a:latin typeface="Courier New" panose="02070309020205020404" pitchFamily="49" charset="0"/>
                <a:cs typeface="Courier New" panose="02070309020205020404" pitchFamily="49" charset="0"/>
              </a:rPr>
              <a:t>private get _</a:t>
            </a:r>
            <a:r>
              <a:rPr lang="en-US" sz="2400" dirty="0" err="1">
                <a:latin typeface="Courier New" panose="02070309020205020404" pitchFamily="49" charset="0"/>
                <a:cs typeface="Courier New" panose="02070309020205020404" pitchFamily="49" charset="0"/>
              </a:rPr>
              <a:t>isSharePoint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boolean</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return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Environment.type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EnvironmentType.SharePoint</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Environment.type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EnvironmentType.ClassicSharePoint</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a:t>
            </a:r>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Working with Mock data in </a:t>
            </a:r>
            <a:r>
              <a:rPr lang="en-US" dirty="0" err="1"/>
              <a:t>SPFx</a:t>
            </a:r>
            <a:endParaRPr lang="en-US" dirty="0"/>
          </a:p>
        </p:txBody>
      </p:sp>
    </p:spTree>
    <p:extLst>
      <p:ext uri="{BB962C8B-B14F-4D97-AF65-F5344CB8AC3E}">
        <p14:creationId xmlns:p14="http://schemas.microsoft.com/office/powerpoint/2010/main" val="20804532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43756B-078C-924B-862F-BC313A95A967}"/>
              </a:ext>
            </a:extLst>
          </p:cNvPr>
          <p:cNvSpPr>
            <a:spLocks noGrp="1"/>
          </p:cNvSpPr>
          <p:nvPr>
            <p:ph type="title"/>
          </p:nvPr>
        </p:nvSpPr>
        <p:spPr/>
        <p:txBody>
          <a:bodyPr/>
          <a:lstStyle/>
          <a:p>
            <a:r>
              <a:rPr lang="en-US" dirty="0"/>
              <a:t>Conditionally calling the SP REST API</a:t>
            </a:r>
          </a:p>
        </p:txBody>
      </p:sp>
      <p:sp>
        <p:nvSpPr>
          <p:cNvPr id="6" name="Text Placeholder 5">
            <a:extLst>
              <a:ext uri="{FF2B5EF4-FFF2-40B4-BE49-F238E27FC236}">
                <a16:creationId xmlns:a16="http://schemas.microsoft.com/office/drawing/2014/main" id="{CCBF6F44-0A6C-E944-B23B-426F96217D28}"/>
              </a:ext>
            </a:extLst>
          </p:cNvPr>
          <p:cNvSpPr>
            <a:spLocks noGrp="1"/>
          </p:cNvSpPr>
          <p:nvPr>
            <p:ph type="body" sz="quarter" idx="10"/>
          </p:nvPr>
        </p:nvSpPr>
        <p:spPr/>
        <p:txBody>
          <a:bodyPr/>
          <a:lstStyle/>
          <a:p>
            <a:r>
              <a:rPr lang="en-US" sz="1800" dirty="0"/>
              <a:t>private _</a:t>
            </a:r>
            <a:r>
              <a:rPr lang="en-US" sz="1800" dirty="0" err="1"/>
              <a:t>onGetListItems</a:t>
            </a:r>
            <a:r>
              <a:rPr lang="en-US" sz="1800" dirty="0"/>
              <a:t> = (): void =&gt; {</a:t>
            </a:r>
          </a:p>
          <a:p>
            <a:r>
              <a:rPr lang="en-US" sz="1800" dirty="0">
                <a:solidFill>
                  <a:schemeClr val="accent1"/>
                </a:solidFill>
              </a:rPr>
              <a:t>  if (!this._</a:t>
            </a:r>
            <a:r>
              <a:rPr lang="en-US" sz="1800" dirty="0" err="1">
                <a:solidFill>
                  <a:schemeClr val="accent1"/>
                </a:solidFill>
              </a:rPr>
              <a:t>isSharePoint</a:t>
            </a:r>
            <a:r>
              <a:rPr lang="en-US" sz="1800" dirty="0">
                <a:solidFill>
                  <a:schemeClr val="accent1"/>
                </a:solidFill>
              </a:rPr>
              <a:t>) {</a:t>
            </a:r>
          </a:p>
          <a:p>
            <a:r>
              <a:rPr lang="en-US" sz="1800" dirty="0"/>
              <a:t>    </a:t>
            </a:r>
            <a:r>
              <a:rPr lang="en-US" sz="1800" dirty="0" err="1"/>
              <a:t>this._countries</a:t>
            </a:r>
            <a:r>
              <a:rPr lang="en-US" sz="1800" dirty="0"/>
              <a:t> = [</a:t>
            </a:r>
          </a:p>
          <a:p>
            <a:r>
              <a:rPr lang="en-US" sz="1800" dirty="0"/>
              <a:t>      { Id: '1', Title: 'Country 1' },</a:t>
            </a:r>
          </a:p>
          <a:p>
            <a:r>
              <a:rPr lang="en-US" sz="1800" dirty="0"/>
              <a:t>      { Id: '2', Title: 'Country 2' },</a:t>
            </a:r>
          </a:p>
          <a:p>
            <a:r>
              <a:rPr lang="en-US" sz="1800" dirty="0"/>
              <a:t>      { Id: '3', Title: 'Country 3' },</a:t>
            </a:r>
          </a:p>
          <a:p>
            <a:r>
              <a:rPr lang="en-US" sz="1800" dirty="0"/>
              <a:t>      { Id: '4', Title: 'Country 4' }</a:t>
            </a:r>
          </a:p>
          <a:p>
            <a:r>
              <a:rPr lang="en-US" sz="1800" dirty="0"/>
              <a:t>    ];</a:t>
            </a:r>
          </a:p>
          <a:p>
            <a:r>
              <a:rPr lang="en-US" sz="1800" dirty="0"/>
              <a:t>    </a:t>
            </a:r>
            <a:r>
              <a:rPr lang="en-US" sz="1800" dirty="0" err="1"/>
              <a:t>this.render</a:t>
            </a:r>
            <a:r>
              <a:rPr lang="en-US" sz="1800" dirty="0"/>
              <a:t>();</a:t>
            </a:r>
          </a:p>
          <a:p>
            <a:r>
              <a:rPr lang="en-US" sz="1800" dirty="0">
                <a:solidFill>
                  <a:schemeClr val="accent1"/>
                </a:solidFill>
              </a:rPr>
              <a:t>  } else {</a:t>
            </a:r>
          </a:p>
          <a:p>
            <a:r>
              <a:rPr lang="en-US" sz="1800" dirty="0"/>
              <a:t>    this._</a:t>
            </a:r>
            <a:r>
              <a:rPr lang="en-US" sz="1800" dirty="0" err="1"/>
              <a:t>getListItems</a:t>
            </a:r>
            <a:r>
              <a:rPr lang="en-US" sz="1800" dirty="0"/>
              <a:t>()</a:t>
            </a:r>
          </a:p>
          <a:p>
            <a:r>
              <a:rPr lang="en-US" sz="1800" dirty="0"/>
              <a:t>      .then(response =&gt; {</a:t>
            </a:r>
          </a:p>
          <a:p>
            <a:r>
              <a:rPr lang="en-US" sz="1800" dirty="0"/>
              <a:t>        </a:t>
            </a:r>
            <a:r>
              <a:rPr lang="en-US" sz="1800" dirty="0" err="1"/>
              <a:t>this._countries</a:t>
            </a:r>
            <a:r>
              <a:rPr lang="en-US" sz="1800" dirty="0"/>
              <a:t> = response;</a:t>
            </a:r>
          </a:p>
          <a:p>
            <a:r>
              <a:rPr lang="en-US" sz="1800" dirty="0"/>
              <a:t>        </a:t>
            </a:r>
            <a:r>
              <a:rPr lang="en-US" sz="1800" dirty="0" err="1"/>
              <a:t>this.render</a:t>
            </a:r>
            <a:r>
              <a:rPr lang="en-US" sz="1800" dirty="0"/>
              <a:t>();</a:t>
            </a:r>
          </a:p>
          <a:p>
            <a:r>
              <a:rPr lang="en-US" sz="1800" dirty="0"/>
              <a:t>      });</a:t>
            </a:r>
          </a:p>
          <a:p>
            <a:r>
              <a:rPr lang="en-US" sz="1800" dirty="0">
                <a:solidFill>
                  <a:schemeClr val="accent1"/>
                </a:solidFill>
              </a:rPr>
              <a:t>  }</a:t>
            </a:r>
          </a:p>
          <a:p>
            <a:r>
              <a:rPr lang="en-US" sz="1800" dirty="0"/>
              <a:t>}</a:t>
            </a:r>
          </a:p>
        </p:txBody>
      </p:sp>
    </p:spTree>
    <p:extLst>
      <p:ext uri="{BB962C8B-B14F-4D97-AF65-F5344CB8AC3E}">
        <p14:creationId xmlns:p14="http://schemas.microsoft.com/office/powerpoint/2010/main" val="11011411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Using Mocks to Simulate SharePoint Data</a:t>
            </a:r>
            <a:br>
              <a:rPr lang="en-US" sz="2400" dirty="0"/>
            </a:br>
            <a:br>
              <a:rPr lang="en-US" sz="2400" dirty="0"/>
            </a:br>
            <a:endParaRPr lang="en-US" dirty="0"/>
          </a:p>
        </p:txBody>
      </p:sp>
    </p:spTree>
    <p:extLst>
      <p:ext uri="{BB962C8B-B14F-4D97-AF65-F5344CB8AC3E}">
        <p14:creationId xmlns:p14="http://schemas.microsoft.com/office/powerpoint/2010/main" val="17714978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895630"/>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Local vs. Hosted Workbench</a:t>
            </a:r>
          </a:p>
          <a:p>
            <a:pPr lvl="0">
              <a:lnSpc>
                <a:spcPct val="90000"/>
              </a:lnSpc>
              <a:spcBef>
                <a:spcPts val="1800"/>
              </a:spcBef>
            </a:pPr>
            <a:r>
              <a:rPr lang="en-US" sz="1600" b="0" dirty="0">
                <a:solidFill>
                  <a:srgbClr val="2F2F2F"/>
                </a:solidFill>
                <a:latin typeface="Segoe UI Semibold"/>
              </a:rPr>
              <a:t>Simulating live SharePoint REST API data with mocked data</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Get to know the SharePoint REST service</a:t>
            </a:r>
          </a:p>
          <a:p>
            <a:pPr marL="342900" lvl="0" indent="-342900" defTabSz="914400">
              <a:lnSpc>
                <a:spcPct val="100000"/>
              </a:lnSpc>
              <a:spcBef>
                <a:spcPts val="600"/>
              </a:spcBef>
              <a:buSzTx/>
              <a:defRPr/>
            </a:pPr>
            <a:r>
              <a:rPr lang="en-US" sz="1800" dirty="0">
                <a:latin typeface="+mj-lt"/>
                <a:hlinkClick r:id="rId4"/>
              </a:rPr>
              <a:t>https://docs.microsoft.com/sharepoint/dev/sp-add-ins/get-to-know-the-sharepoint-rest-service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SharePoint APIs</a:t>
            </a:r>
          </a:p>
          <a:p>
            <a:pPr marL="342900" lvl="0" indent="-342900" defTabSz="914400">
              <a:lnSpc>
                <a:spcPct val="100000"/>
              </a:lnSpc>
              <a:spcBef>
                <a:spcPts val="600"/>
              </a:spcBef>
              <a:buSzTx/>
              <a:defRPr/>
            </a:pPr>
            <a:r>
              <a:rPr lang="en-US" sz="1800" dirty="0">
                <a:latin typeface="+mj-lt"/>
                <a:hlinkClick r:id="rId5"/>
              </a:rPr>
              <a:t>https://docs.microsoft.com/sharepoint/dev/spfx/connect-to-sharepoint</a:t>
            </a:r>
            <a:r>
              <a:rPr lang="en-US" sz="1800" dirty="0">
                <a:latin typeface="+mj-lt"/>
              </a:rPr>
              <a:t> </a:t>
            </a:r>
          </a:p>
        </p:txBody>
      </p:sp>
    </p:spTree>
    <p:extLst>
      <p:ext uri="{BB962C8B-B14F-4D97-AF65-F5344CB8AC3E}">
        <p14:creationId xmlns:p14="http://schemas.microsoft.com/office/powerpoint/2010/main" val="19872074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1031</Words>
  <Application>Microsoft Macintosh PowerPoint</Application>
  <PresentationFormat>Custom</PresentationFormat>
  <Paragraphs>97</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Courier New</vt:lpstr>
      <vt:lpstr>Segoe UI</vt:lpstr>
      <vt:lpstr>Segoe UI Light</vt:lpstr>
      <vt:lpstr>Segoe UI Semibold</vt:lpstr>
      <vt:lpstr>Wingdings</vt:lpstr>
      <vt:lpstr>Office 365 PPT Template - 2017</vt:lpstr>
      <vt:lpstr>Working with SharePoint Content</vt:lpstr>
      <vt:lpstr>Using Mocks to Simulate SharePoint Data</vt:lpstr>
      <vt:lpstr>Local Workbench vs. Hosted SharePoint</vt:lpstr>
      <vt:lpstr>Working with Mock data in SPFx</vt:lpstr>
      <vt:lpstr>Conditionally calling the SP REST API</vt:lpstr>
      <vt:lpstr>Demo Using Mocks to Simulate SharePoint Data  </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2020-03-05T10:59:30Z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