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4" r:id="rId6"/>
    <p:sldId id="259" r:id="rId7"/>
    <p:sldId id="260" r:id="rId8"/>
    <p:sldId id="261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67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12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47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7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74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11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95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39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228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850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70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6F68B-4E9A-4182-97DB-67A1AC54D480}" type="datetimeFigureOut">
              <a:rPr lang="pt-BR" smtClean="0"/>
              <a:t>28/05/2015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092E-42A1-45BC-8091-B94E4FFB534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53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8800" dirty="0" smtClean="0"/>
              <a:t>SofTech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6000" dirty="0" err="1" smtClean="0"/>
              <a:t>Fortesi</a:t>
            </a:r>
            <a:endParaRPr lang="pt-BR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95128"/>
          </a:xfrm>
        </p:spPr>
        <p:txBody>
          <a:bodyPr>
            <a:normAutofit/>
          </a:bodyPr>
          <a:lstStyle/>
          <a:p>
            <a:r>
              <a:rPr lang="pt-BR" dirty="0" smtClean="0"/>
              <a:t>Lucas Castanheiro </a:t>
            </a:r>
          </a:p>
          <a:p>
            <a:r>
              <a:rPr lang="pt-BR" dirty="0" smtClean="0"/>
              <a:t>José Lucas Batista Borges</a:t>
            </a:r>
          </a:p>
          <a:p>
            <a:r>
              <a:rPr lang="pt-BR" dirty="0" smtClean="0"/>
              <a:t>Moisés Urias Pereira Novais </a:t>
            </a:r>
          </a:p>
          <a:p>
            <a:r>
              <a:rPr lang="pt-BR" dirty="0" smtClean="0"/>
              <a:t>Raimundo Rodrigues de Moura </a:t>
            </a:r>
            <a:r>
              <a:rPr lang="pt-BR" dirty="0" err="1" smtClean="0"/>
              <a:t>Néto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pt-BR" dirty="0" smtClean="0"/>
              <a:t>Arquitetura – Visão de Dados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8566452" cy="5256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Técnicas </a:t>
            </a:r>
            <a:r>
              <a:rPr lang="pt-BR" dirty="0"/>
              <a:t>e Tipos de </a:t>
            </a:r>
            <a:r>
              <a:rPr lang="pt-BR" dirty="0" smtClean="0"/>
              <a:t>Teste.</a:t>
            </a:r>
          </a:p>
          <a:p>
            <a:pPr marL="0" lvl="1" indent="0">
              <a:buNone/>
            </a:pPr>
            <a:r>
              <a:rPr lang="pt-BR" sz="2400" dirty="0" smtClean="0"/>
              <a:t>    -Técnicas: Testar todas funções do diagrama de caso de uso e verificar se os requisitos estão sendo atendidos corretamente.</a:t>
            </a:r>
          </a:p>
          <a:p>
            <a:pPr marL="0" lvl="1" indent="0">
              <a:buNone/>
            </a:pPr>
            <a:r>
              <a:rPr lang="pt-BR" sz="2400" dirty="0" smtClean="0"/>
              <a:t>    </a:t>
            </a:r>
            <a:endParaRPr lang="pt-BR" sz="2400" dirty="0" smtClean="0"/>
          </a:p>
          <a:p>
            <a:pPr marL="0" lvl="1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</a:t>
            </a:r>
            <a:r>
              <a:rPr lang="pt-BR" sz="2400" dirty="0" smtClean="0"/>
              <a:t>-</a:t>
            </a:r>
            <a:r>
              <a:rPr lang="pt-BR" sz="2400" dirty="0" smtClean="0"/>
              <a:t>Ferramentas: Pratica de monitoramento de conexão, scripts e de tempo.</a:t>
            </a:r>
          </a:p>
        </p:txBody>
      </p:sp>
    </p:spTree>
    <p:extLst>
      <p:ext uri="{BB962C8B-B14F-4D97-AF65-F5344CB8AC3E}">
        <p14:creationId xmlns:p14="http://schemas.microsoft.com/office/powerpoint/2010/main" val="2816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pt-BR" b="1" dirty="0" smtClean="0"/>
              <a:t>Posicionamento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657746"/>
              </p:ext>
            </p:extLst>
          </p:nvPr>
        </p:nvGraphicFramePr>
        <p:xfrm>
          <a:off x="611560" y="1844824"/>
          <a:ext cx="7920880" cy="4695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280"/>
                <a:gridCol w="5400600"/>
              </a:tblGrid>
              <a:tr h="1900792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800" b="1" dirty="0" smtClean="0">
                          <a:effectLst/>
                        </a:rPr>
                        <a:t>Problema</a:t>
                      </a:r>
                      <a:endParaRPr lang="pt-B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fluxo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forma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é um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desafio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diário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advogado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volume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acabam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comprometendo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desempenho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ocupando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um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espaço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físico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ambiente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0346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Afetados</a:t>
                      </a:r>
                      <a:endParaRPr lang="pt-B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endParaRPr lang="pt-BR" sz="1800" dirty="0" smtClean="0">
                        <a:effectLst/>
                        <a:latin typeface="+mn-lt"/>
                        <a:ea typeface="Times New Roman"/>
                      </a:endParaRPr>
                    </a:p>
                    <a:p>
                      <a:pPr algn="l">
                        <a:lnSpc>
                          <a:spcPts val="1200"/>
                        </a:lnSpc>
                        <a:spcAft>
                          <a:spcPts val="600"/>
                        </a:spcAft>
                      </a:pPr>
                      <a:r>
                        <a:rPr lang="pt-BR" sz="1800" dirty="0" smtClean="0">
                          <a:effectLst/>
                          <a:latin typeface="+mn-lt"/>
                          <a:ea typeface="Times New Roman"/>
                        </a:rPr>
                        <a:t>Advogados </a:t>
                      </a:r>
                      <a:r>
                        <a:rPr lang="pt-BR" sz="1800" dirty="0">
                          <a:effectLst/>
                          <a:latin typeface="+mn-lt"/>
                          <a:ea typeface="Times New Roman"/>
                        </a:rPr>
                        <a:t>e  seus </a:t>
                      </a:r>
                      <a:r>
                        <a:rPr lang="pt-BR" sz="1800" dirty="0" smtClean="0">
                          <a:effectLst/>
                          <a:latin typeface="+mn-lt"/>
                          <a:ea typeface="Times New Roman"/>
                        </a:rPr>
                        <a:t>respectivos </a:t>
                      </a:r>
                      <a:r>
                        <a:rPr lang="pt-BR" sz="1800" dirty="0">
                          <a:effectLst/>
                          <a:latin typeface="+mn-lt"/>
                          <a:ea typeface="Times New Roman"/>
                        </a:rPr>
                        <a:t>clientes.</a:t>
                      </a:r>
                    </a:p>
                  </a:txBody>
                  <a:tcPr marL="68580" marR="68580" marT="0" marB="0"/>
                </a:tc>
              </a:tr>
              <a:tr h="1184105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fr-FR" sz="1800" b="1" dirty="0" smtClean="0">
                          <a:effectLst/>
                        </a:rPr>
                        <a:t>Impacto </a:t>
                      </a:r>
                      <a:endParaRPr lang="pt-B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assistência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advogado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rapidez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relação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à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entrega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importantes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dificuldade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orientar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meio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aglomerados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06869"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effectLst/>
                        </a:rPr>
                        <a:t>Solução</a:t>
                      </a:r>
                      <a:endParaRPr lang="pt-BR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42900" algn="l"/>
                          <a:tab pos="800100" algn="l"/>
                        </a:tabLs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ferrementa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organize, digitalize 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informatize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toda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boa parte dos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documentos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grande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volume,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otimizando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tempo de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trabalho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útil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advogado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beneficiando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-o. </a:t>
                      </a:r>
                      <a:endParaRPr lang="pt-BR" sz="1800" i="1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38231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Descrição do Problema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92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/>
              <a:t>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RF_01 Autenticação do </a:t>
            </a:r>
            <a:r>
              <a:rPr lang="pt-BR" dirty="0" smtClean="0"/>
              <a:t>Sistema.</a:t>
            </a:r>
            <a:endParaRPr lang="pt-BR" dirty="0"/>
          </a:p>
          <a:p>
            <a:pPr marL="0" indent="0">
              <a:buNone/>
            </a:pPr>
            <a:r>
              <a:rPr lang="pt-BR" sz="1800" dirty="0" smtClean="0"/>
              <a:t>O sistema permitirá acesso por meio de </a:t>
            </a:r>
            <a:r>
              <a:rPr lang="pt-BR" sz="1800" dirty="0" err="1" smtClean="0"/>
              <a:t>Login</a:t>
            </a:r>
            <a:r>
              <a:rPr lang="pt-BR" sz="1800" dirty="0" smtClean="0"/>
              <a:t> </a:t>
            </a:r>
            <a:r>
              <a:rPr lang="pt-BR" sz="1800" dirty="0"/>
              <a:t>e senha de </a:t>
            </a:r>
            <a:r>
              <a:rPr lang="pt-BR" sz="1800" dirty="0" smtClean="0"/>
              <a:t>administrador e/ou usuários.</a:t>
            </a:r>
            <a:endParaRPr lang="pt-BR" sz="1800" dirty="0"/>
          </a:p>
          <a:p>
            <a:pPr marL="0" indent="0">
              <a:buNone/>
            </a:pPr>
            <a:r>
              <a:rPr lang="pt-BR" dirty="0"/>
              <a:t>RF_02 Cadastro do </a:t>
            </a:r>
            <a:r>
              <a:rPr lang="pt-BR" dirty="0" smtClean="0"/>
              <a:t>Cliente.</a:t>
            </a:r>
            <a:endParaRPr lang="pt-BR" dirty="0"/>
          </a:p>
          <a:p>
            <a:pPr marL="0" indent="0">
              <a:buNone/>
            </a:pPr>
            <a:r>
              <a:rPr lang="pt-BR" sz="1800" dirty="0"/>
              <a:t>O sistema deve permitir a consulta e alteração dos dados pessoais do cliente (CPF, RG, Nome, Endereço, Bairro, UF, cidade, telefone, Estado civil e sexo</a:t>
            </a:r>
            <a:r>
              <a:rPr lang="pt-BR" sz="1800" dirty="0" smtClean="0"/>
              <a:t>).</a:t>
            </a:r>
          </a:p>
          <a:p>
            <a:pPr marL="0" indent="0">
              <a:buNone/>
            </a:pPr>
            <a:r>
              <a:rPr lang="pt-BR" dirty="0"/>
              <a:t>RF_03 Busca de </a:t>
            </a:r>
            <a:r>
              <a:rPr lang="pt-BR" dirty="0" smtClean="0"/>
              <a:t>processo.</a:t>
            </a:r>
            <a:endParaRPr lang="pt-BR" dirty="0"/>
          </a:p>
          <a:p>
            <a:pPr marL="0" indent="0">
              <a:buNone/>
            </a:pPr>
            <a:r>
              <a:rPr lang="pt-BR" sz="1800" dirty="0"/>
              <a:t>O sistema buscará processos de maneira rápida e eficaz. </a:t>
            </a:r>
            <a:endParaRPr lang="pt-BR" sz="1800" dirty="0" smtClean="0"/>
          </a:p>
          <a:p>
            <a:pPr marL="0" indent="0">
              <a:buNone/>
            </a:pPr>
            <a:r>
              <a:rPr lang="pt-BR" dirty="0"/>
              <a:t>RF_04 Lista de processos e </a:t>
            </a:r>
            <a:r>
              <a:rPr lang="pt-BR" dirty="0" smtClean="0"/>
              <a:t>cliente.</a:t>
            </a:r>
            <a:endParaRPr lang="pt-BR" dirty="0"/>
          </a:p>
          <a:p>
            <a:pPr marL="0" indent="0">
              <a:buNone/>
            </a:pPr>
            <a:r>
              <a:rPr lang="pt-BR" sz="1800" dirty="0"/>
              <a:t>O sistema terá a saída de acordo com o que foi solicitado através de busca de processos ou cliente desejado.</a:t>
            </a:r>
          </a:p>
        </p:txBody>
      </p:sp>
    </p:spTree>
    <p:extLst>
      <p:ext uri="{BB962C8B-B14F-4D97-AF65-F5344CB8AC3E}">
        <p14:creationId xmlns:p14="http://schemas.microsoft.com/office/powerpoint/2010/main" val="38136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Requisitos </a:t>
            </a:r>
            <a:r>
              <a:rPr lang="pt-BR" dirty="0"/>
              <a:t>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RF_05 Lembrete.</a:t>
            </a:r>
            <a:endParaRPr lang="pt-BR" dirty="0"/>
          </a:p>
          <a:p>
            <a:pPr marL="0" indent="0">
              <a:buNone/>
            </a:pPr>
            <a:r>
              <a:rPr lang="pt-BR" sz="1800" dirty="0"/>
              <a:t>Uma pequena tela de notificações para lembrar ao usuário sobre o limite de data para determinado processo</a:t>
            </a:r>
            <a:r>
              <a:rPr lang="pt-BR" sz="1800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RF_06 Sistema de Backup.</a:t>
            </a:r>
          </a:p>
          <a:p>
            <a:pPr marL="0" indent="0">
              <a:buNone/>
            </a:pPr>
            <a:r>
              <a:rPr lang="pt-BR" sz="1800" dirty="0" smtClean="0"/>
              <a:t>O sistema deverá permitir um Backup por dia ao final do expediente.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5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800" dirty="0"/>
              <a:t>Segurança</a:t>
            </a:r>
          </a:p>
          <a:p>
            <a:pPr marL="0" indent="0">
              <a:buNone/>
            </a:pPr>
            <a:r>
              <a:rPr lang="pt-BR" sz="1800" dirty="0"/>
              <a:t>O sistema fornecerá criptografia para todos os arquivos salvos e também para o backup.</a:t>
            </a:r>
          </a:p>
          <a:p>
            <a:r>
              <a:rPr lang="pt-BR" sz="3800" dirty="0"/>
              <a:t>Desempenho</a:t>
            </a:r>
          </a:p>
          <a:p>
            <a:pPr marL="0" indent="0">
              <a:buNone/>
            </a:pPr>
            <a:r>
              <a:rPr lang="pt-BR" sz="1900" dirty="0"/>
              <a:t>Realização de uma busca ou pesquisa dentro do sistema se apresenta com o tempo limite de aproximadamente 4 segundos para o resultado da busca.</a:t>
            </a:r>
          </a:p>
          <a:p>
            <a:r>
              <a:rPr lang="pt-BR" sz="3800" dirty="0"/>
              <a:t>Portabilidade</a:t>
            </a:r>
          </a:p>
          <a:p>
            <a:pPr marL="0" indent="0">
              <a:buNone/>
            </a:pPr>
            <a:r>
              <a:rPr lang="pt-BR" sz="2100" dirty="0"/>
              <a:t>O sistema é especifico para a plataforma </a:t>
            </a:r>
            <a:r>
              <a:rPr lang="pt-BR" sz="2100" dirty="0" smtClean="0"/>
              <a:t>Windows </a:t>
            </a:r>
            <a:r>
              <a:rPr lang="pt-BR" sz="2100" dirty="0"/>
              <a:t>7 até os mais atuais</a:t>
            </a:r>
            <a:r>
              <a:rPr lang="pt-BR" sz="2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7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pt-BR" dirty="0" smtClean="0"/>
              <a:t>Arquitetura</a:t>
            </a:r>
            <a:br>
              <a:rPr lang="pt-BR" dirty="0" smtClean="0"/>
            </a:br>
            <a:r>
              <a:rPr lang="pt-BR" dirty="0" smtClean="0"/>
              <a:t>Representação </a:t>
            </a:r>
            <a:r>
              <a:rPr lang="pt-BR" dirty="0"/>
              <a:t>arquitetural 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578338" cy="4585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5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l"/>
            <a:r>
              <a:rPr lang="pt-BR" dirty="0" smtClean="0"/>
              <a:t>Arquitetura</a:t>
            </a:r>
            <a:br>
              <a:rPr lang="pt-BR" dirty="0" smtClean="0"/>
            </a:br>
            <a:r>
              <a:rPr lang="pt-BR" dirty="0" smtClean="0"/>
              <a:t>Metas </a:t>
            </a:r>
            <a:r>
              <a:rPr lang="pt-BR" dirty="0"/>
              <a:t>e Restrições da </a:t>
            </a:r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Modularidade</a:t>
            </a:r>
            <a:r>
              <a:rPr lang="pt-BR" dirty="0"/>
              <a:t>.</a:t>
            </a:r>
            <a:endParaRPr lang="pt-BR" dirty="0" smtClean="0"/>
          </a:p>
          <a:p>
            <a:r>
              <a:rPr lang="pt-BR" dirty="0" err="1" smtClean="0"/>
              <a:t>Reusabilidade</a:t>
            </a:r>
            <a:r>
              <a:rPr lang="pt-BR" dirty="0" smtClean="0"/>
              <a:t>.</a:t>
            </a:r>
          </a:p>
          <a:p>
            <a:r>
              <a:rPr lang="pt-BR" dirty="0" smtClean="0"/>
              <a:t>Linguagem Delphi 7.</a:t>
            </a:r>
          </a:p>
          <a:p>
            <a:r>
              <a:rPr lang="pt-BR" dirty="0" smtClean="0"/>
              <a:t>Banco de Dados MySQL.</a:t>
            </a:r>
            <a:endParaRPr lang="pt-BR" b="1" dirty="0" smtClean="0"/>
          </a:p>
          <a:p>
            <a:r>
              <a:rPr lang="pt-BR" dirty="0" err="1" smtClean="0"/>
              <a:t>Manutenibilidade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As Restrições </a:t>
            </a:r>
            <a:r>
              <a:rPr lang="pt-BR" dirty="0"/>
              <a:t>são:</a:t>
            </a:r>
          </a:p>
          <a:p>
            <a:pPr marL="0" lvl="0" indent="0">
              <a:buNone/>
            </a:pPr>
            <a:r>
              <a:rPr lang="pt-BR" dirty="0" smtClean="0"/>
              <a:t>     </a:t>
            </a:r>
            <a:r>
              <a:rPr lang="pt-BR" sz="2800" dirty="0" smtClean="0"/>
              <a:t>Os </a:t>
            </a:r>
            <a:r>
              <a:rPr lang="pt-BR" sz="2800" dirty="0"/>
              <a:t>prazos de lançamento das releases do sistema devem ser mostrados nas datas corretas.</a:t>
            </a:r>
          </a:p>
          <a:p>
            <a:pPr marL="0" indent="0">
              <a:buNone/>
            </a:pPr>
            <a:r>
              <a:rPr lang="pt-BR" sz="2800" dirty="0" smtClean="0"/>
              <a:t>    O </a:t>
            </a:r>
            <a:r>
              <a:rPr lang="pt-BR" sz="2800" dirty="0"/>
              <a:t>sistema deve seguir as regras de negócio previamente analisadas e discutidas, sem alterar o funcionamento atual do negócio</a:t>
            </a:r>
          </a:p>
          <a:p>
            <a:pPr marL="0" indent="0">
              <a:buNone/>
            </a:pPr>
            <a:r>
              <a:rPr lang="pt-BR" sz="1800" dirty="0" smtClean="0"/>
              <a:t> 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922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 - Visão Lógica</a:t>
            </a:r>
            <a:br>
              <a:rPr lang="pt-B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4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Visão </a:t>
            </a:r>
            <a:r>
              <a:rPr lang="pt-B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acote de Visão: </a:t>
            </a:r>
            <a:r>
              <a:rPr lang="pt-BR" sz="2800" dirty="0"/>
              <a:t>C</a:t>
            </a:r>
            <a:r>
              <a:rPr lang="pt-BR" sz="2800" dirty="0" smtClean="0"/>
              <a:t>otem </a:t>
            </a:r>
            <a:r>
              <a:rPr lang="pt-BR" sz="2800" dirty="0"/>
              <a:t>todas as classes que interligam a parte gráfica e apresentação da interface ao usuário</a:t>
            </a:r>
            <a:r>
              <a:rPr lang="pt-BR" sz="2800" dirty="0" smtClean="0"/>
              <a:t>.</a:t>
            </a:r>
            <a:endParaRPr lang="pt-BR" sz="2800" dirty="0"/>
          </a:p>
          <a:p>
            <a:pPr lvl="0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P</a:t>
            </a:r>
            <a:r>
              <a:rPr lang="pt-BR" dirty="0" smtClean="0"/>
              <a:t>acote de Controle: </a:t>
            </a:r>
            <a:r>
              <a:rPr lang="pt-BR" sz="2800" dirty="0"/>
              <a:t>C</a:t>
            </a:r>
            <a:r>
              <a:rPr lang="pt-BR" sz="2800" dirty="0" smtClean="0"/>
              <a:t>ontem </a:t>
            </a:r>
            <a:r>
              <a:rPr lang="pt-BR" sz="2800" dirty="0"/>
              <a:t>todas as classes que controlarão as partes funcionais do sistema</a:t>
            </a:r>
            <a:r>
              <a:rPr lang="pt-BR" sz="2800" dirty="0" smtClean="0"/>
              <a:t>.</a:t>
            </a:r>
            <a:r>
              <a:rPr lang="pt-BR" sz="2800" dirty="0"/>
              <a:t> </a:t>
            </a:r>
          </a:p>
          <a:p>
            <a:pPr lvl="0"/>
            <a:r>
              <a:rPr lang="pt-BR" dirty="0"/>
              <a:t>O</a:t>
            </a:r>
            <a:r>
              <a:rPr lang="pt-BR" dirty="0" smtClean="0"/>
              <a:t> Pacote de Modelo: </a:t>
            </a:r>
            <a:r>
              <a:rPr lang="pt-BR" sz="2800" dirty="0" smtClean="0"/>
              <a:t>Contem </a:t>
            </a:r>
            <a:r>
              <a:rPr lang="pt-BR" sz="2800" dirty="0"/>
              <a:t>as informações que se utilizará como modelo.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70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pt-BR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 - Visão Lógica</a:t>
            </a:r>
            <a:br>
              <a:rPr lang="pt-BR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pt-BR" sz="28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Pacotes </a:t>
            </a:r>
            <a:r>
              <a:rPr lang="pt-BR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Design Significativos do Ponto de Vista da Arquitetura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776863" cy="4925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1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499</Words>
  <Application>Microsoft Office PowerPoint</Application>
  <PresentationFormat>Apresentação na tela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SofTech Fortesi</vt:lpstr>
      <vt:lpstr>Posicionamento</vt:lpstr>
      <vt:lpstr>Requisitos funcionais</vt:lpstr>
      <vt:lpstr>Requisitos funcionais</vt:lpstr>
      <vt:lpstr>Requisitos não funcionais</vt:lpstr>
      <vt:lpstr>Arquitetura Representação arquitetural </vt:lpstr>
      <vt:lpstr>Arquitetura Metas e Restrições da Arquitetura</vt:lpstr>
      <vt:lpstr>Arquitetura - Visão Lógica Visão Geral</vt:lpstr>
      <vt:lpstr>Arquitetura - Visão Lógica Pacotes de Design Significativos do Ponto de Vista da Arquitetura</vt:lpstr>
      <vt:lpstr>Arquitetura – Visão de Dados</vt:lpstr>
      <vt:lpstr>Teste</vt:lpstr>
    </vt:vector>
  </TitlesOfParts>
  <Company>connection3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Equipe nome do Projeto</dc:title>
  <dc:creator>Carlos Barreto</dc:creator>
  <cp:lastModifiedBy>Raimundo Néto</cp:lastModifiedBy>
  <cp:revision>24</cp:revision>
  <dcterms:created xsi:type="dcterms:W3CDTF">2015-05-08T20:15:07Z</dcterms:created>
  <dcterms:modified xsi:type="dcterms:W3CDTF">2015-05-28T21:58:21Z</dcterms:modified>
</cp:coreProperties>
</file>