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73" r:id="rId7"/>
    <p:sldId id="275" r:id="rId8"/>
    <p:sldId id="272" r:id="rId9"/>
    <p:sldId id="305" r:id="rId10"/>
    <p:sldId id="274" r:id="rId11"/>
    <p:sldId id="278" r:id="rId12"/>
    <p:sldId id="279" r:id="rId13"/>
    <p:sldId id="306" r:id="rId14"/>
    <p:sldId id="277" r:id="rId15"/>
    <p:sldId id="280" r:id="rId16"/>
    <p:sldId id="281" r:id="rId17"/>
    <p:sldId id="307" r:id="rId18"/>
    <p:sldId id="308" r:id="rId19"/>
    <p:sldId id="312" r:id="rId20"/>
    <p:sldId id="313" r:id="rId21"/>
    <p:sldId id="309" r:id="rId22"/>
    <p:sldId id="310" r:id="rId23"/>
    <p:sldId id="311" r:id="rId24"/>
    <p:sldId id="285" r:id="rId25"/>
    <p:sldId id="286" r:id="rId26"/>
    <p:sldId id="304" r:id="rId2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3C05029-49FF-4C71-9A35-E8A66CDA7547}" type="datetime1">
              <a:rPr lang="es-ES" smtClean="0"/>
              <a:t>29/11/2023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8EEFA9E-C190-4F5C-8394-BD5F1CD55C0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fld id="{D9FAF403-6288-48A7-9D1B-6DD886599154}" type="datetime1">
              <a:rPr lang="es-ES" smtClean="0"/>
              <a:t>29/11/2023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2289C57-55D7-40A4-A101-E74FAC7A092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0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688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267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5319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3417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160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es-ES" sz="3600" spc="150" baseline="0"/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es-ES" sz="16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 elemento gráfico SmartArt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s conteni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ntenid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es-ES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es-ES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alt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es-ES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7" name="Marcador de posición de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 gráfico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8" name="Marcador de posición de tab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tabla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es-ES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lvl="1"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 de 8 perso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2" name="Marcador de posición de imagen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3" name="Marcador de posición de imagen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46430/phen0078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Estilometría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Análisis estadístico de textos literarios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D537D8-851A-482A-EF4D-C9EED29E83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10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93292B-DE9F-168F-BC9E-7F5098F2A40C}"/>
              </a:ext>
            </a:extLst>
          </p:cNvPr>
          <p:cNvSpPr txBox="1">
            <a:spLocks/>
          </p:cNvSpPr>
          <p:nvPr/>
        </p:nvSpPr>
        <p:spPr>
          <a:xfrm>
            <a:off x="6634162" y="464328"/>
            <a:ext cx="6562725" cy="6818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datos del </a:t>
            </a:r>
            <a:r>
              <a:rPr lang="es-ES" sz="4800" dirty="0"/>
              <a:t>Análisis</a:t>
            </a:r>
          </a:p>
        </p:txBody>
      </p:sp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BC459CF7-34F9-E4BA-4F36-652325453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79"/>
            <a:ext cx="12192000" cy="6806841"/>
          </a:xfrm>
          <a:prstGeom prst="rect">
            <a:avLst/>
          </a:prstGeom>
        </p:spPr>
      </p:pic>
      <p:pic>
        <p:nvPicPr>
          <p:cNvPr id="4" name="Imagen 3" descr="Interfaz de usuario gráfica, Aplicación, Tabla, Excel&#10;&#10;Descripción generada automáticamente">
            <a:extLst>
              <a:ext uri="{FF2B5EF4-FFF2-40B4-BE49-F238E27FC236}">
                <a16:creationId xmlns:a16="http://schemas.microsoft.com/office/drawing/2014/main" id="{50242F7E-C809-E9F3-801C-4B1D62A1A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579"/>
            <a:ext cx="12192000" cy="680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3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5782A665-3104-0B53-B9FC-5C3D98B2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29800" y="6356350"/>
            <a:ext cx="1524000" cy="365125"/>
          </a:xfrm>
        </p:spPr>
        <p:txBody>
          <a:bodyPr/>
          <a:lstStyle/>
          <a:p>
            <a:pPr rtl="0"/>
            <a:fld id="{A49DFD55-3C28-40EF-9E31-A92D2E4017FF}" type="slidenum">
              <a:rPr lang="es-ES" noProof="0" smtClean="0"/>
              <a:pPr rtl="0"/>
              <a:t>11</a:t>
            </a:fld>
            <a:endParaRPr lang="es-ES" noProof="0" dirty="0"/>
          </a:p>
        </p:txBody>
      </p:sp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7A37C645-B38B-40C9-FBDB-EE56195BA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968" y="781884"/>
            <a:ext cx="5334938" cy="557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31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7231BA5-D103-F4F4-62CC-5FA3FBE5F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2849" y="2356274"/>
            <a:ext cx="5293514" cy="1072726"/>
          </a:xfrm>
        </p:spPr>
        <p:txBody>
          <a:bodyPr/>
          <a:lstStyle/>
          <a:p>
            <a:pPr algn="r"/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Algoritmos utilizados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95F1BD5-A452-4C55-2331-B52766721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6215" y="3514725"/>
            <a:ext cx="4670148" cy="296412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 err="1"/>
              <a:t>Clustering</a:t>
            </a:r>
            <a:r>
              <a:rPr lang="es-ES" sz="2000" dirty="0"/>
              <a:t> (</a:t>
            </a:r>
            <a:r>
              <a:rPr lang="es-ES" sz="2000" dirty="0" err="1"/>
              <a:t>Kmeans</a:t>
            </a:r>
            <a:r>
              <a:rPr lang="es-ES" sz="20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K-NN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 err="1"/>
              <a:t>Decision</a:t>
            </a:r>
            <a:r>
              <a:rPr lang="es-ES" sz="2000" dirty="0"/>
              <a:t> </a:t>
            </a:r>
            <a:r>
              <a:rPr lang="es-ES" sz="2000" dirty="0" err="1"/>
              <a:t>Tree</a:t>
            </a:r>
            <a:r>
              <a:rPr lang="es-ES" sz="2000" dirty="0"/>
              <a:t> </a:t>
            </a:r>
            <a:r>
              <a:rPr lang="es-ES" sz="2000" dirty="0" err="1"/>
              <a:t>Classifier</a:t>
            </a:r>
            <a:endParaRPr lang="es-E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SVC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 err="1"/>
              <a:t>Gradient</a:t>
            </a:r>
            <a:r>
              <a:rPr lang="es-ES" sz="2000" dirty="0"/>
              <a:t> </a:t>
            </a:r>
            <a:r>
              <a:rPr lang="es-ES" sz="2000" dirty="0" err="1"/>
              <a:t>Boosting</a:t>
            </a:r>
            <a:r>
              <a:rPr lang="es-ES" sz="2000" dirty="0"/>
              <a:t> </a:t>
            </a:r>
            <a:r>
              <a:rPr lang="es-ES" sz="2000" dirty="0" err="1"/>
              <a:t>Classifier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12267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1D415-9B35-D6A5-8E7B-C83AA0FA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17" y="491088"/>
            <a:ext cx="7943850" cy="739775"/>
          </a:xfrm>
        </p:spPr>
        <p:txBody>
          <a:bodyPr>
            <a:normAutofit/>
          </a:bodyPr>
          <a:lstStyle/>
          <a:p>
            <a:r>
              <a:rPr lang="es-ES" dirty="0"/>
              <a:t>Método</a:t>
            </a:r>
            <a:endParaRPr lang="es-ES" sz="4400" dirty="0"/>
          </a:p>
        </p:txBody>
      </p:sp>
      <p:pic>
        <p:nvPicPr>
          <p:cNvPr id="7" name="Imagen 6" descr="Interfaz de usuario gráfica, Aplicación, Tabla, Excel&#10;&#10;Descripción generada automáticamente">
            <a:extLst>
              <a:ext uri="{FF2B5EF4-FFF2-40B4-BE49-F238E27FC236}">
                <a16:creationId xmlns:a16="http://schemas.microsoft.com/office/drawing/2014/main" id="{BECC6BB5-B518-A822-7702-D77EE6C46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7" y="1499423"/>
            <a:ext cx="6912281" cy="385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62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1E422-67A0-B81E-1B3C-C02DABE7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03" y="185573"/>
            <a:ext cx="4631094" cy="1419567"/>
          </a:xfrm>
        </p:spPr>
        <p:txBody>
          <a:bodyPr>
            <a:normAutofit/>
          </a:bodyPr>
          <a:lstStyle/>
          <a:p>
            <a:r>
              <a:rPr lang="es-ES" dirty="0"/>
              <a:t>K-NN</a:t>
            </a:r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80C5C638-7276-8209-7BC2-092A3D53E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9" y="1605140"/>
            <a:ext cx="6537973" cy="459944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F25085A-8DF6-2020-DA70-04B5E77039D2}"/>
              </a:ext>
            </a:extLst>
          </p:cNvPr>
          <p:cNvSpPr txBox="1"/>
          <p:nvPr/>
        </p:nvSpPr>
        <p:spPr>
          <a:xfrm>
            <a:off x="7856375" y="1605140"/>
            <a:ext cx="246599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Parámetros utilizados:</a:t>
            </a:r>
          </a:p>
          <a:p>
            <a:r>
              <a:rPr lang="es-ES" sz="1400" dirty="0"/>
              <a:t>k = 5</a:t>
            </a:r>
          </a:p>
          <a:p>
            <a:endParaRPr lang="es-ES" dirty="0"/>
          </a:p>
          <a:p>
            <a:r>
              <a:rPr lang="es-ES" dirty="0"/>
              <a:t>Porcentaje de aciertos:</a:t>
            </a:r>
          </a:p>
          <a:p>
            <a:r>
              <a:rPr lang="es-ES" sz="1400" dirty="0"/>
              <a:t>85,7 %</a:t>
            </a:r>
          </a:p>
        </p:txBody>
      </p:sp>
    </p:spTree>
    <p:extLst>
      <p:ext uri="{BB962C8B-B14F-4D97-AF65-F5344CB8AC3E}">
        <p14:creationId xmlns:p14="http://schemas.microsoft.com/office/powerpoint/2010/main" val="2725824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1E422-67A0-B81E-1B3C-C02DABE7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88" y="185573"/>
            <a:ext cx="5458409" cy="1419567"/>
          </a:xfrm>
        </p:spPr>
        <p:txBody>
          <a:bodyPr>
            <a:normAutofit/>
          </a:bodyPr>
          <a:lstStyle/>
          <a:p>
            <a:r>
              <a:rPr lang="es-ES" dirty="0" err="1"/>
              <a:t>Decision</a:t>
            </a:r>
            <a:r>
              <a:rPr lang="es-ES" dirty="0"/>
              <a:t> </a:t>
            </a:r>
            <a:r>
              <a:rPr lang="es-ES" dirty="0" err="1"/>
              <a:t>tree</a:t>
            </a:r>
            <a:r>
              <a:rPr lang="es-ES" dirty="0"/>
              <a:t> </a:t>
            </a:r>
            <a:r>
              <a:rPr lang="es-ES" dirty="0" err="1"/>
              <a:t>classifier</a:t>
            </a:r>
            <a:endParaRPr lang="es-ES" dirty="0"/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80C5C638-7276-8209-7BC2-092A3D53E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9" y="1605140"/>
            <a:ext cx="6537973" cy="459944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F25085A-8DF6-2020-DA70-04B5E77039D2}"/>
              </a:ext>
            </a:extLst>
          </p:cNvPr>
          <p:cNvSpPr txBox="1"/>
          <p:nvPr/>
        </p:nvSpPr>
        <p:spPr>
          <a:xfrm>
            <a:off x="7856375" y="1605140"/>
            <a:ext cx="246599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Parámetros utilizados: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  <a:p>
            <a:r>
              <a:rPr lang="es-ES" dirty="0"/>
              <a:t>Porcentaje de aciertos:</a:t>
            </a:r>
          </a:p>
          <a:p>
            <a:r>
              <a:rPr lang="es-ES" sz="1400" dirty="0"/>
              <a:t>61,9 %</a:t>
            </a:r>
          </a:p>
        </p:txBody>
      </p:sp>
      <p:pic>
        <p:nvPicPr>
          <p:cNvPr id="10" name="Imagen 9" descr="Gráfico&#10;&#10;Descripción generada automáticamente">
            <a:extLst>
              <a:ext uri="{FF2B5EF4-FFF2-40B4-BE49-F238E27FC236}">
                <a16:creationId xmlns:a16="http://schemas.microsoft.com/office/drawing/2014/main" id="{2BC4EB01-B73D-AFF3-F708-08DEFCA44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05" y="1605139"/>
            <a:ext cx="6537973" cy="459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12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1E422-67A0-B81E-1B3C-C02DABE7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88" y="185573"/>
            <a:ext cx="5458409" cy="1419567"/>
          </a:xfrm>
        </p:spPr>
        <p:txBody>
          <a:bodyPr>
            <a:normAutofit/>
          </a:bodyPr>
          <a:lstStyle/>
          <a:p>
            <a:r>
              <a:rPr lang="es-ES" dirty="0" err="1"/>
              <a:t>Decision</a:t>
            </a:r>
            <a:r>
              <a:rPr lang="es-ES" dirty="0"/>
              <a:t> </a:t>
            </a:r>
            <a:r>
              <a:rPr lang="es-ES" dirty="0" err="1"/>
              <a:t>tree</a:t>
            </a:r>
            <a:r>
              <a:rPr lang="es-ES" dirty="0"/>
              <a:t> </a:t>
            </a:r>
            <a:r>
              <a:rPr lang="es-ES" dirty="0" err="1"/>
              <a:t>classifier</a:t>
            </a:r>
            <a:endParaRPr lang="es-ES" dirty="0"/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80C5C638-7276-8209-7BC2-092A3D53E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9" y="1605140"/>
            <a:ext cx="6537973" cy="459944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F25085A-8DF6-2020-DA70-04B5E77039D2}"/>
              </a:ext>
            </a:extLst>
          </p:cNvPr>
          <p:cNvSpPr txBox="1"/>
          <p:nvPr/>
        </p:nvSpPr>
        <p:spPr>
          <a:xfrm>
            <a:off x="7856375" y="1605140"/>
            <a:ext cx="246599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Parámetros utilizados: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  <a:p>
            <a:r>
              <a:rPr lang="es-ES" dirty="0"/>
              <a:t>Porcentaje de aciertos:</a:t>
            </a:r>
          </a:p>
          <a:p>
            <a:r>
              <a:rPr lang="es-ES" sz="1400" dirty="0"/>
              <a:t>66,7 %</a:t>
            </a:r>
          </a:p>
        </p:txBody>
      </p:sp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1A973ADA-48A9-AE01-3076-54A05446B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19" y="1605140"/>
            <a:ext cx="6537973" cy="4599441"/>
          </a:xfrm>
          <a:prstGeom prst="rect">
            <a:avLst/>
          </a:prstGeom>
        </p:spPr>
      </p:pic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DA539064-947E-3A43-1FDD-4423EBB46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05" y="1605140"/>
            <a:ext cx="6537973" cy="459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3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1E422-67A0-B81E-1B3C-C02DABE7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88" y="185573"/>
            <a:ext cx="5458409" cy="1419567"/>
          </a:xfrm>
        </p:spPr>
        <p:txBody>
          <a:bodyPr>
            <a:normAutofit/>
          </a:bodyPr>
          <a:lstStyle/>
          <a:p>
            <a:r>
              <a:rPr lang="es-ES" dirty="0" err="1"/>
              <a:t>Decision</a:t>
            </a:r>
            <a:r>
              <a:rPr lang="es-ES" dirty="0"/>
              <a:t> </a:t>
            </a:r>
            <a:r>
              <a:rPr lang="es-ES" dirty="0" err="1"/>
              <a:t>tree</a:t>
            </a:r>
            <a:r>
              <a:rPr lang="es-ES" dirty="0"/>
              <a:t> </a:t>
            </a:r>
            <a:r>
              <a:rPr lang="es-ES" dirty="0" err="1"/>
              <a:t>classifier</a:t>
            </a:r>
            <a:endParaRPr lang="es-ES" dirty="0"/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80C5C638-7276-8209-7BC2-092A3D53E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9" y="1605140"/>
            <a:ext cx="6537973" cy="459944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F25085A-8DF6-2020-DA70-04B5E77039D2}"/>
              </a:ext>
            </a:extLst>
          </p:cNvPr>
          <p:cNvSpPr txBox="1"/>
          <p:nvPr/>
        </p:nvSpPr>
        <p:spPr>
          <a:xfrm>
            <a:off x="7856375" y="1605140"/>
            <a:ext cx="246599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Parámetros utilizados: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  <a:p>
            <a:r>
              <a:rPr lang="es-ES" dirty="0"/>
              <a:t>Porcentaje de aciertos:</a:t>
            </a:r>
          </a:p>
          <a:p>
            <a:r>
              <a:rPr lang="es-ES" sz="1400" dirty="0"/>
              <a:t>66,7 %</a:t>
            </a:r>
          </a:p>
        </p:txBody>
      </p:sp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1A973ADA-48A9-AE01-3076-54A05446B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19" y="1605140"/>
            <a:ext cx="6537973" cy="4599441"/>
          </a:xfrm>
          <a:prstGeom prst="rect">
            <a:avLst/>
          </a:prstGeom>
        </p:spPr>
      </p:pic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DA539064-947E-3A43-1FDD-4423EBB46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05" y="1605140"/>
            <a:ext cx="6537973" cy="459944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F9D3C92-64CB-0063-16DD-200B4B8A58A7}"/>
              </a:ext>
            </a:extLst>
          </p:cNvPr>
          <p:cNvSpPr txBox="1"/>
          <p:nvPr/>
        </p:nvSpPr>
        <p:spPr>
          <a:xfrm>
            <a:off x="7856375" y="3735629"/>
            <a:ext cx="38619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Condiciones usadas: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 “fuese” &lt;= 0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→ Benito Pérez Galdós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 “fuese” &gt; 0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→ Juan Valera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457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1E422-67A0-B81E-1B3C-C02DABE7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88" y="185573"/>
            <a:ext cx="5458409" cy="1419567"/>
          </a:xfrm>
        </p:spPr>
        <p:txBody>
          <a:bodyPr>
            <a:normAutofit/>
          </a:bodyPr>
          <a:lstStyle/>
          <a:p>
            <a:r>
              <a:rPr lang="es-ES" dirty="0" err="1"/>
              <a:t>Support</a:t>
            </a:r>
            <a:r>
              <a:rPr lang="es-ES" dirty="0"/>
              <a:t> Vector </a:t>
            </a:r>
            <a:r>
              <a:rPr lang="es-ES" dirty="0" err="1"/>
              <a:t>Classifier</a:t>
            </a:r>
            <a:endParaRPr lang="es-ES" dirty="0"/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80C5C638-7276-8209-7BC2-092A3D53E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9" y="1605140"/>
            <a:ext cx="6537973" cy="459944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F25085A-8DF6-2020-DA70-04B5E77039D2}"/>
              </a:ext>
            </a:extLst>
          </p:cNvPr>
          <p:cNvSpPr txBox="1"/>
          <p:nvPr/>
        </p:nvSpPr>
        <p:spPr>
          <a:xfrm>
            <a:off x="7856375" y="1605140"/>
            <a:ext cx="246599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Parámetros utilizados: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kernel=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"poly"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degree=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coef0=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  <a:p>
            <a:r>
              <a:rPr lang="es-ES" dirty="0"/>
              <a:t>Porcentaje de aciertos:</a:t>
            </a:r>
          </a:p>
          <a:p>
            <a:r>
              <a:rPr lang="es-ES" sz="1400" dirty="0"/>
              <a:t>92,3 %</a:t>
            </a:r>
          </a:p>
        </p:txBody>
      </p:sp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1A973ADA-48A9-AE01-3076-54A05446B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19" y="1605140"/>
            <a:ext cx="6537973" cy="4599441"/>
          </a:xfrm>
          <a:prstGeom prst="rect">
            <a:avLst/>
          </a:prstGeom>
        </p:spPr>
      </p:pic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BC19BAFC-C503-F97A-5DB7-01F89CC25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05" y="1605139"/>
            <a:ext cx="6537973" cy="459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8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1E422-67A0-B81E-1B3C-C02DABE7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88" y="185573"/>
            <a:ext cx="5458409" cy="1419567"/>
          </a:xfrm>
        </p:spPr>
        <p:txBody>
          <a:bodyPr>
            <a:normAutofit/>
          </a:bodyPr>
          <a:lstStyle/>
          <a:p>
            <a:r>
              <a:rPr lang="es-ES" dirty="0" err="1"/>
              <a:t>Clustering</a:t>
            </a:r>
            <a:r>
              <a:rPr lang="es-ES" dirty="0"/>
              <a:t>: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25085A-8DF6-2020-DA70-04B5E77039D2}"/>
              </a:ext>
            </a:extLst>
          </p:cNvPr>
          <p:cNvSpPr txBox="1"/>
          <p:nvPr/>
        </p:nvSpPr>
        <p:spPr>
          <a:xfrm>
            <a:off x="7856375" y="1605140"/>
            <a:ext cx="246599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Parámetros utilizados: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n_clusters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n_init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  <a:p>
            <a:r>
              <a:rPr lang="es-ES" dirty="0"/>
              <a:t>Porcentaje de aciertos:</a:t>
            </a:r>
          </a:p>
          <a:p>
            <a:r>
              <a:rPr lang="es-ES" sz="1400" dirty="0"/>
              <a:t>85,7 %</a:t>
            </a:r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E7116686-3CED-CC12-0EB2-68A023D42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7" y="1605138"/>
            <a:ext cx="5586995" cy="459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1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17" y="2872953"/>
            <a:ext cx="2318496" cy="1112093"/>
          </a:xfrm>
        </p:spPr>
        <p:txBody>
          <a:bodyPr rtlCol="0">
            <a:normAutofit fontScale="90000"/>
          </a:bodyPr>
          <a:lstStyle>
            <a:defPPr>
              <a:defRPr lang="es-ES"/>
            </a:defPPr>
          </a:lstStyle>
          <a:p>
            <a:pPr algn="ctr"/>
            <a:r>
              <a:rPr lang="es-ES" sz="700" dirty="0"/>
              <a:t>Benito </a:t>
            </a:r>
            <a:r>
              <a:rPr lang="es-ES" sz="1800" dirty="0"/>
              <a:t>Pérez Galdós</a:t>
            </a:r>
            <a:br>
              <a:rPr lang="es-ES" sz="1800" dirty="0"/>
            </a:br>
            <a:r>
              <a:rPr lang="es-ES" sz="1200" dirty="0"/>
              <a:t>1843-1920</a:t>
            </a:r>
            <a:br>
              <a:rPr lang="es-ES" sz="2800" b="1" dirty="0"/>
            </a:br>
            <a:br>
              <a:rPr lang="es-ES" sz="2800" dirty="0"/>
            </a:br>
            <a:r>
              <a:rPr lang="es-ES" dirty="0"/>
              <a:t>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/>
              <a:t>2</a:t>
            </a:fld>
            <a:endParaRPr lang="es-ES" dirty="0"/>
          </a:p>
        </p:txBody>
      </p:sp>
      <p:pic>
        <p:nvPicPr>
          <p:cNvPr id="4" name="Imagen 3" descr="Imagen en blanco y negro de un hombre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4EA99F1E-C457-0160-407F-1A8104EB1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13" y="428333"/>
            <a:ext cx="1530305" cy="221044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E6AF925-8DE7-3B09-88CB-04CC35BC5469}"/>
              </a:ext>
            </a:extLst>
          </p:cNvPr>
          <p:cNvSpPr txBox="1">
            <a:spLocks/>
          </p:cNvSpPr>
          <p:nvPr/>
        </p:nvSpPr>
        <p:spPr>
          <a:xfrm>
            <a:off x="3627400" y="2780771"/>
            <a:ext cx="2318496" cy="11120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28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700" dirty="0"/>
              <a:t>Emilia </a:t>
            </a:r>
            <a:r>
              <a:rPr lang="es-ES" sz="1800" dirty="0"/>
              <a:t>Pardo Bazán</a:t>
            </a:r>
          </a:p>
          <a:p>
            <a:pPr algn="ctr"/>
            <a:r>
              <a:rPr lang="es-ES" sz="1200" b="1" dirty="0"/>
              <a:t>1851-1921</a:t>
            </a:r>
            <a:br>
              <a:rPr lang="es-ES" b="1" dirty="0"/>
            </a:br>
            <a:br>
              <a:rPr lang="es-ES" dirty="0"/>
            </a:br>
            <a:r>
              <a:rPr lang="es-ES" dirty="0"/>
              <a:t> </a:t>
            </a:r>
          </a:p>
        </p:txBody>
      </p:sp>
      <p:pic>
        <p:nvPicPr>
          <p:cNvPr id="10" name="Imagen 9" descr="Imagen en blanco y negro de un niño&#10;&#10;Descripción generada automáticamente con confianza baja">
            <a:extLst>
              <a:ext uri="{FF2B5EF4-FFF2-40B4-BE49-F238E27FC236}">
                <a16:creationId xmlns:a16="http://schemas.microsoft.com/office/drawing/2014/main" id="{79C38021-54E3-63E2-E6D0-59B537009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232" y="429209"/>
            <a:ext cx="1774833" cy="2217706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C5136F98-F501-F53F-3523-A7ED1983797C}"/>
              </a:ext>
            </a:extLst>
          </p:cNvPr>
          <p:cNvSpPr txBox="1">
            <a:spLocks/>
          </p:cNvSpPr>
          <p:nvPr/>
        </p:nvSpPr>
        <p:spPr>
          <a:xfrm>
            <a:off x="2158141" y="6070458"/>
            <a:ext cx="2318496" cy="11120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28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700" dirty="0"/>
              <a:t>Juan </a:t>
            </a:r>
            <a:r>
              <a:rPr lang="es-ES" sz="1800" dirty="0"/>
              <a:t>Valera</a:t>
            </a:r>
          </a:p>
          <a:p>
            <a:pPr algn="ctr"/>
            <a:r>
              <a:rPr lang="es-ES" sz="1100" b="1" dirty="0"/>
              <a:t>1824-1905</a:t>
            </a:r>
            <a:br>
              <a:rPr lang="es-ES" b="1" dirty="0"/>
            </a:br>
            <a:br>
              <a:rPr lang="es-ES" dirty="0"/>
            </a:br>
            <a:r>
              <a:rPr lang="es-ES" dirty="0"/>
              <a:t> </a:t>
            </a:r>
          </a:p>
        </p:txBody>
      </p:sp>
      <p:pic>
        <p:nvPicPr>
          <p:cNvPr id="16" name="Imagen 15" descr="Foto en blanco y negro de un hombre con un traje de color negro&#10;&#10;Descripción generada automáticamente">
            <a:extLst>
              <a:ext uri="{FF2B5EF4-FFF2-40B4-BE49-F238E27FC236}">
                <a16:creationId xmlns:a16="http://schemas.microsoft.com/office/drawing/2014/main" id="{5EA8E823-014D-F760-D564-B7EE1DD1C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288" y="3741056"/>
            <a:ext cx="1827323" cy="221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1E422-67A0-B81E-1B3C-C02DABE7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905" y="213565"/>
            <a:ext cx="6158206" cy="1270003"/>
          </a:xfrm>
        </p:spPr>
        <p:txBody>
          <a:bodyPr>
            <a:normAutofit/>
          </a:bodyPr>
          <a:lstStyle/>
          <a:p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Boosting</a:t>
            </a:r>
            <a:r>
              <a:rPr lang="es-ES" dirty="0"/>
              <a:t> </a:t>
            </a:r>
            <a:r>
              <a:rPr lang="es-ES" dirty="0" err="1"/>
              <a:t>Classifier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25085A-8DF6-2020-DA70-04B5E77039D2}"/>
              </a:ext>
            </a:extLst>
          </p:cNvPr>
          <p:cNvSpPr txBox="1"/>
          <p:nvPr/>
        </p:nvSpPr>
        <p:spPr>
          <a:xfrm>
            <a:off x="7856375" y="1605140"/>
            <a:ext cx="246599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Parámetros utilizados: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  <a:p>
            <a:r>
              <a:rPr lang="es-ES" dirty="0"/>
              <a:t>Porcentaje de aciertos:</a:t>
            </a:r>
          </a:p>
          <a:p>
            <a:r>
              <a:rPr lang="es-ES" sz="1400" dirty="0"/>
              <a:t>100 %</a:t>
            </a:r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E7116686-3CED-CC12-0EB2-68A023D42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7" y="1605138"/>
            <a:ext cx="5586995" cy="4599441"/>
          </a:xfrm>
          <a:prstGeom prst="rect">
            <a:avLst/>
          </a:prstGeom>
        </p:spPr>
      </p:pic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8485201-B1A7-C4C2-AB9C-A032A4D60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05" y="1605138"/>
            <a:ext cx="6537973" cy="459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14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7231BA5-D103-F4F4-62CC-5FA3FBE5F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356274"/>
            <a:ext cx="5430363" cy="1072726"/>
          </a:xfrm>
        </p:spPr>
        <p:txBody>
          <a:bodyPr/>
          <a:lstStyle/>
          <a:p>
            <a:pPr algn="r"/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Conclusión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95F1BD5-A452-4C55-2331-B52766721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9400" y="3514725"/>
            <a:ext cx="4896963" cy="20669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/>
              <a:t>Gradient</a:t>
            </a:r>
            <a:r>
              <a:rPr lang="es-ES" sz="2000" dirty="0"/>
              <a:t> </a:t>
            </a:r>
            <a:r>
              <a:rPr lang="es-ES" sz="2000" dirty="0" err="1"/>
              <a:t>Boosting</a:t>
            </a:r>
            <a:r>
              <a:rPr lang="es-ES" sz="2000" dirty="0"/>
              <a:t> </a:t>
            </a:r>
            <a:r>
              <a:rPr lang="es-ES" sz="2000" dirty="0" err="1"/>
              <a:t>Classifier</a:t>
            </a:r>
            <a:r>
              <a:rPr lang="es-ES" sz="2000" dirty="0"/>
              <a:t> es algoritmo con el mejor desempeño.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El estilo de Valera es menos parecido al de Galdós y Pardo Bazán.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A su vez, los estilos de Galdós y Pardo Bazán son muy similares.</a:t>
            </a:r>
          </a:p>
        </p:txBody>
      </p:sp>
    </p:spTree>
    <p:extLst>
      <p:ext uri="{BB962C8B-B14F-4D97-AF65-F5344CB8AC3E}">
        <p14:creationId xmlns:p14="http://schemas.microsoft.com/office/powerpoint/2010/main" val="4167611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1D415-9B35-D6A5-8E7B-C83AA0FA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77" y="393505"/>
            <a:ext cx="7943850" cy="739775"/>
          </a:xfrm>
        </p:spPr>
        <p:txBody>
          <a:bodyPr>
            <a:normAutofit/>
          </a:bodyPr>
          <a:lstStyle/>
          <a:p>
            <a:r>
              <a:rPr lang="es-ES" dirty="0"/>
              <a:t>¿Y ahora qué?</a:t>
            </a:r>
            <a:endParaRPr lang="es-ES" sz="40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E07ADF-EFD3-A5EF-BB17-CECEFEEA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22</a:t>
            </a:fld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E4B8DB7-A498-4EEC-10C7-51D85C00A79C}"/>
              </a:ext>
            </a:extLst>
          </p:cNvPr>
          <p:cNvSpPr txBox="1"/>
          <p:nvPr/>
        </p:nvSpPr>
        <p:spPr>
          <a:xfrm>
            <a:off x="428777" y="1247775"/>
            <a:ext cx="59066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Probar nuevas medidas de distancia: delta de </a:t>
            </a:r>
            <a:r>
              <a:rPr lang="es-ES" dirty="0" err="1">
                <a:solidFill>
                  <a:schemeClr val="bg1"/>
                </a:solidFill>
              </a:rPr>
              <a:t>Burrows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Aumentar el corpus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Probar nuevos parámetros: época, género literario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Aplicar redes neuronales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Usar </a:t>
            </a:r>
            <a:r>
              <a:rPr lang="es-ES" dirty="0" err="1">
                <a:solidFill>
                  <a:schemeClr val="bg1"/>
                </a:solidFill>
              </a:rPr>
              <a:t>Decision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Tree</a:t>
            </a:r>
            <a:r>
              <a:rPr lang="es-ES" dirty="0">
                <a:solidFill>
                  <a:schemeClr val="bg1"/>
                </a:solidFill>
              </a:rPr>
              <a:t> para buscar patrones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Refactorizar el código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028B3A0-5BB4-BE34-99B8-0DFA2199D6CD}"/>
              </a:ext>
            </a:extLst>
          </p:cNvPr>
          <p:cNvSpPr txBox="1"/>
          <p:nvPr/>
        </p:nvSpPr>
        <p:spPr>
          <a:xfrm>
            <a:off x="428777" y="3429000"/>
            <a:ext cx="6097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effectLst/>
                <a:latin typeface="+mj-lt"/>
              </a:rPr>
              <a:t>Bibliografía:</a:t>
            </a:r>
            <a:endParaRPr lang="es-ES" sz="1200" b="0" dirty="0">
              <a:solidFill>
                <a:schemeClr val="bg1"/>
              </a:solidFill>
              <a:effectLst/>
              <a:latin typeface="+mj-lt"/>
            </a:endParaRPr>
          </a:p>
          <a:p>
            <a:b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0" dirty="0">
                <a:solidFill>
                  <a:schemeClr val="bg1"/>
                </a:solidFill>
                <a:effectLst/>
              </a:rPr>
              <a:t>- de la Rosa, Javier; Suárez, Juan Luis. “</a:t>
            </a:r>
            <a:r>
              <a:rPr lang="es-ES" sz="1200" b="0" dirty="0" err="1">
                <a:solidFill>
                  <a:schemeClr val="bg1"/>
                </a:solidFill>
                <a:effectLst/>
              </a:rPr>
              <a:t>The</a:t>
            </a:r>
            <a:r>
              <a:rPr lang="es-ES" sz="1200" b="0" dirty="0">
                <a:solidFill>
                  <a:schemeClr val="bg1"/>
                </a:solidFill>
                <a:effectLst/>
              </a:rPr>
              <a:t> </a:t>
            </a:r>
            <a:r>
              <a:rPr lang="es-ES" sz="1200" b="0" dirty="0" err="1">
                <a:solidFill>
                  <a:schemeClr val="bg1"/>
                </a:solidFill>
                <a:effectLst/>
              </a:rPr>
              <a:t>Life</a:t>
            </a:r>
            <a:r>
              <a:rPr lang="es-ES" sz="1200" b="0" dirty="0">
                <a:solidFill>
                  <a:schemeClr val="bg1"/>
                </a:solidFill>
                <a:effectLst/>
              </a:rPr>
              <a:t> </a:t>
            </a:r>
            <a:r>
              <a:rPr lang="es-ES" sz="1200" b="0" dirty="0" err="1">
                <a:solidFill>
                  <a:schemeClr val="bg1"/>
                </a:solidFill>
                <a:effectLst/>
              </a:rPr>
              <a:t>of</a:t>
            </a:r>
            <a:r>
              <a:rPr lang="es-ES" sz="1200" b="0" dirty="0">
                <a:solidFill>
                  <a:schemeClr val="bg1"/>
                </a:solidFill>
                <a:effectLst/>
              </a:rPr>
              <a:t> Lazarillo de Tormes and </a:t>
            </a:r>
            <a:r>
              <a:rPr lang="es-ES" sz="1200" b="0" dirty="0" err="1">
                <a:solidFill>
                  <a:schemeClr val="bg1"/>
                </a:solidFill>
                <a:effectLst/>
              </a:rPr>
              <a:t>of</a:t>
            </a:r>
            <a:r>
              <a:rPr lang="es-ES" sz="1200" b="0" dirty="0">
                <a:solidFill>
                  <a:schemeClr val="bg1"/>
                </a:solidFill>
                <a:effectLst/>
              </a:rPr>
              <a:t> </a:t>
            </a:r>
            <a:r>
              <a:rPr lang="es-ES" sz="1200" b="0" dirty="0" err="1">
                <a:solidFill>
                  <a:schemeClr val="bg1"/>
                </a:solidFill>
                <a:effectLst/>
              </a:rPr>
              <a:t>His</a:t>
            </a:r>
            <a:r>
              <a:rPr lang="es-ES" sz="1200" b="0" dirty="0">
                <a:solidFill>
                  <a:schemeClr val="bg1"/>
                </a:solidFill>
                <a:effectLst/>
              </a:rPr>
              <a:t> Machine </a:t>
            </a:r>
            <a:r>
              <a:rPr lang="es-ES" sz="1200" b="0" dirty="0" err="1">
                <a:solidFill>
                  <a:schemeClr val="bg1"/>
                </a:solidFill>
                <a:effectLst/>
              </a:rPr>
              <a:t>Learning</a:t>
            </a:r>
            <a:r>
              <a:rPr lang="es-ES" sz="1200" b="0" dirty="0">
                <a:solidFill>
                  <a:schemeClr val="bg1"/>
                </a:solidFill>
                <a:effectLst/>
              </a:rPr>
              <a:t> </a:t>
            </a:r>
            <a:r>
              <a:rPr lang="es-ES" sz="1200" b="0" dirty="0" err="1">
                <a:solidFill>
                  <a:schemeClr val="bg1"/>
                </a:solidFill>
                <a:effectLst/>
              </a:rPr>
              <a:t>Adversities</a:t>
            </a:r>
            <a:r>
              <a:rPr lang="es-ES" sz="1200" b="0" dirty="0">
                <a:solidFill>
                  <a:schemeClr val="bg1"/>
                </a:solidFill>
                <a:effectLst/>
              </a:rPr>
              <a:t>,” </a:t>
            </a:r>
            <a:r>
              <a:rPr lang="es-ES" sz="1200" b="0" i="1" dirty="0" err="1">
                <a:solidFill>
                  <a:schemeClr val="bg1"/>
                </a:solidFill>
                <a:effectLst/>
              </a:rPr>
              <a:t>Lemir</a:t>
            </a:r>
            <a:r>
              <a:rPr lang="es-ES" sz="1200" b="0" dirty="0">
                <a:solidFill>
                  <a:schemeClr val="bg1"/>
                </a:solidFill>
                <a:effectLst/>
              </a:rPr>
              <a:t>, vol. 20 (2016), pp. 373-438, https://dialnet.unirioja.es/servlet/articulo?codigo=5762415. </a:t>
            </a:r>
          </a:p>
          <a:p>
            <a:endParaRPr lang="es-ES" sz="1200" b="0" dirty="0">
              <a:solidFill>
                <a:schemeClr val="bg1"/>
              </a:solidFill>
              <a:effectLst/>
            </a:endParaRPr>
          </a:p>
          <a:p>
            <a:r>
              <a:rPr lang="es-ES" sz="1200" b="0" dirty="0">
                <a:solidFill>
                  <a:schemeClr val="bg1"/>
                </a:solidFill>
                <a:effectLst/>
              </a:rPr>
              <a:t>- </a:t>
            </a:r>
            <a:r>
              <a:rPr lang="es-ES" sz="1200" b="0" dirty="0" err="1">
                <a:solidFill>
                  <a:schemeClr val="bg1"/>
                </a:solidFill>
                <a:effectLst/>
              </a:rPr>
              <a:t>Laramée</a:t>
            </a:r>
            <a:r>
              <a:rPr lang="es-ES" sz="1200" b="0" dirty="0">
                <a:solidFill>
                  <a:schemeClr val="bg1"/>
                </a:solidFill>
                <a:effectLst/>
              </a:rPr>
              <a:t>, François </a:t>
            </a:r>
            <a:r>
              <a:rPr lang="es-ES" sz="1200" b="0" dirty="0" err="1">
                <a:solidFill>
                  <a:schemeClr val="bg1"/>
                </a:solidFill>
                <a:effectLst/>
              </a:rPr>
              <a:t>Dominic</a:t>
            </a:r>
            <a:r>
              <a:rPr lang="es-ES" sz="1200" b="0" dirty="0">
                <a:solidFill>
                  <a:schemeClr val="bg1"/>
                </a:solidFill>
                <a:effectLst/>
              </a:rPr>
              <a:t>, "</a:t>
            </a:r>
            <a:r>
              <a:rPr lang="es-ES" sz="1200" b="0" dirty="0" err="1">
                <a:solidFill>
                  <a:schemeClr val="bg1"/>
                </a:solidFill>
                <a:effectLst/>
              </a:rPr>
              <a:t>Introduction</a:t>
            </a:r>
            <a:r>
              <a:rPr lang="es-ES" sz="1200" b="0" dirty="0">
                <a:solidFill>
                  <a:schemeClr val="bg1"/>
                </a:solidFill>
                <a:effectLst/>
              </a:rPr>
              <a:t> </a:t>
            </a:r>
            <a:r>
              <a:rPr lang="es-ES" sz="1200" b="0" dirty="0" err="1">
                <a:solidFill>
                  <a:schemeClr val="bg1"/>
                </a:solidFill>
                <a:effectLst/>
              </a:rPr>
              <a:t>to</a:t>
            </a:r>
            <a:r>
              <a:rPr lang="es-ES" sz="1200" b="0" dirty="0">
                <a:solidFill>
                  <a:schemeClr val="bg1"/>
                </a:solidFill>
                <a:effectLst/>
              </a:rPr>
              <a:t> </a:t>
            </a:r>
            <a:r>
              <a:rPr lang="es-ES" sz="1200" b="0" dirty="0" err="1">
                <a:solidFill>
                  <a:schemeClr val="bg1"/>
                </a:solidFill>
                <a:effectLst/>
              </a:rPr>
              <a:t>stylometry</a:t>
            </a:r>
            <a:r>
              <a:rPr lang="es-ES" sz="1200" b="0" dirty="0">
                <a:solidFill>
                  <a:schemeClr val="bg1"/>
                </a:solidFill>
                <a:effectLst/>
              </a:rPr>
              <a:t> </a:t>
            </a:r>
            <a:r>
              <a:rPr lang="es-ES" sz="1200" b="0" dirty="0" err="1">
                <a:solidFill>
                  <a:schemeClr val="bg1"/>
                </a:solidFill>
                <a:effectLst/>
              </a:rPr>
              <a:t>with</a:t>
            </a:r>
            <a:r>
              <a:rPr lang="es-ES" sz="1200" b="0" dirty="0">
                <a:solidFill>
                  <a:schemeClr val="bg1"/>
                </a:solidFill>
                <a:effectLst/>
              </a:rPr>
              <a:t> Python," </a:t>
            </a:r>
            <a:r>
              <a:rPr lang="es-ES" sz="1200" b="0" i="1" dirty="0" err="1">
                <a:solidFill>
                  <a:schemeClr val="bg1"/>
                </a:solidFill>
                <a:effectLst/>
              </a:rPr>
              <a:t>Programming</a:t>
            </a:r>
            <a:r>
              <a:rPr lang="es-ES" sz="1200" b="0" i="1" dirty="0">
                <a:solidFill>
                  <a:schemeClr val="bg1"/>
                </a:solidFill>
                <a:effectLst/>
              </a:rPr>
              <a:t> Historian</a:t>
            </a:r>
            <a:r>
              <a:rPr lang="es-ES" sz="1200" b="0" dirty="0">
                <a:solidFill>
                  <a:schemeClr val="bg1"/>
                </a:solidFill>
                <a:effectLst/>
              </a:rPr>
              <a:t> 7 (2018), </a:t>
            </a:r>
            <a:r>
              <a:rPr lang="es-ES" sz="1200" b="0" dirty="0">
                <a:solidFill>
                  <a:schemeClr val="bg1"/>
                </a:solidFill>
                <a:effectLst/>
                <a:hlinkClick r:id="rId2"/>
              </a:rPr>
              <a:t>https://doi.org/10.46430/phen0078</a:t>
            </a:r>
            <a:r>
              <a:rPr lang="es-ES" sz="1200" b="0" dirty="0">
                <a:solidFill>
                  <a:schemeClr val="bg1"/>
                </a:solidFill>
                <a:effectLst/>
              </a:rPr>
              <a:t>.</a:t>
            </a:r>
          </a:p>
          <a:p>
            <a:endParaRPr lang="es-ES" sz="1200" b="0" dirty="0">
              <a:solidFill>
                <a:schemeClr val="bg1"/>
              </a:solidFill>
              <a:effectLst/>
            </a:endParaRPr>
          </a:p>
          <a:p>
            <a:r>
              <a:rPr lang="es-ES" sz="1200" b="0" dirty="0">
                <a:solidFill>
                  <a:schemeClr val="bg1"/>
                </a:solidFill>
                <a:effectLst/>
              </a:rPr>
              <a:t>- Rice, Justin.  “</a:t>
            </a:r>
            <a:r>
              <a:rPr lang="es-ES" sz="1200" b="0" dirty="0" err="1">
                <a:solidFill>
                  <a:schemeClr val="bg1"/>
                </a:solidFill>
                <a:effectLst/>
              </a:rPr>
              <a:t>What</a:t>
            </a:r>
            <a:r>
              <a:rPr lang="es-ES" sz="1200" b="0" dirty="0">
                <a:solidFill>
                  <a:schemeClr val="bg1"/>
                </a:solidFill>
                <a:effectLst/>
              </a:rPr>
              <a:t> </a:t>
            </a:r>
            <a:r>
              <a:rPr lang="es-ES" sz="1200" b="0" dirty="0" err="1">
                <a:solidFill>
                  <a:schemeClr val="bg1"/>
                </a:solidFill>
                <a:effectLst/>
              </a:rPr>
              <a:t>Makes</a:t>
            </a:r>
            <a:r>
              <a:rPr lang="es-ES" sz="1200" b="0" dirty="0">
                <a:solidFill>
                  <a:schemeClr val="bg1"/>
                </a:solidFill>
                <a:effectLst/>
              </a:rPr>
              <a:t> Hemingway </a:t>
            </a:r>
            <a:r>
              <a:rPr lang="es-ES" sz="1200" b="0" dirty="0" err="1">
                <a:solidFill>
                  <a:schemeClr val="bg1"/>
                </a:solidFill>
                <a:effectLst/>
              </a:rPr>
              <a:t>Hemingway</a:t>
            </a:r>
            <a:r>
              <a:rPr lang="es-ES" sz="1200" b="0" dirty="0">
                <a:solidFill>
                  <a:schemeClr val="bg1"/>
                </a:solidFill>
                <a:effectLst/>
              </a:rPr>
              <a:t>? A </a:t>
            </a:r>
            <a:r>
              <a:rPr lang="es-ES" sz="1200" b="0" dirty="0" err="1">
                <a:solidFill>
                  <a:schemeClr val="bg1"/>
                </a:solidFill>
                <a:effectLst/>
              </a:rPr>
              <a:t>statistical</a:t>
            </a:r>
            <a:r>
              <a:rPr lang="es-ES" sz="1200" b="0" dirty="0">
                <a:solidFill>
                  <a:schemeClr val="bg1"/>
                </a:solidFill>
                <a:effectLst/>
              </a:rPr>
              <a:t> </a:t>
            </a:r>
            <a:r>
              <a:rPr lang="es-ES" sz="1200" b="0" dirty="0" err="1">
                <a:solidFill>
                  <a:schemeClr val="bg1"/>
                </a:solidFill>
                <a:effectLst/>
              </a:rPr>
              <a:t>analysis</a:t>
            </a:r>
            <a:r>
              <a:rPr lang="es-ES" sz="1200" b="0" dirty="0">
                <a:solidFill>
                  <a:schemeClr val="bg1"/>
                </a:solidFill>
                <a:effectLst/>
              </a:rPr>
              <a:t> </a:t>
            </a:r>
            <a:r>
              <a:rPr lang="es-ES" sz="1200" b="0" dirty="0" err="1">
                <a:solidFill>
                  <a:schemeClr val="bg1"/>
                </a:solidFill>
                <a:effectLst/>
              </a:rPr>
              <a:t>of</a:t>
            </a:r>
            <a:r>
              <a:rPr lang="es-ES" sz="1200" b="0" dirty="0">
                <a:solidFill>
                  <a:schemeClr val="bg1"/>
                </a:solidFill>
                <a:effectLst/>
              </a:rPr>
              <a:t> </a:t>
            </a:r>
            <a:r>
              <a:rPr lang="es-ES" sz="1200" b="0" dirty="0" err="1">
                <a:solidFill>
                  <a:schemeClr val="bg1"/>
                </a:solidFill>
                <a:effectLst/>
              </a:rPr>
              <a:t>the</a:t>
            </a:r>
            <a:r>
              <a:rPr lang="es-ES" sz="1200" b="0" dirty="0">
                <a:solidFill>
                  <a:schemeClr val="bg1"/>
                </a:solidFill>
                <a:effectLst/>
              </a:rPr>
              <a:t> data </a:t>
            </a:r>
            <a:r>
              <a:rPr lang="es-ES" sz="1200" b="0" dirty="0" err="1">
                <a:solidFill>
                  <a:schemeClr val="bg1"/>
                </a:solidFill>
                <a:effectLst/>
              </a:rPr>
              <a:t>behind</a:t>
            </a:r>
            <a:r>
              <a:rPr lang="es-ES" sz="1200" b="0" dirty="0">
                <a:solidFill>
                  <a:schemeClr val="bg1"/>
                </a:solidFill>
                <a:effectLst/>
              </a:rPr>
              <a:t> </a:t>
            </a:r>
            <a:r>
              <a:rPr lang="es-ES" sz="1200" b="0" dirty="0" err="1">
                <a:solidFill>
                  <a:schemeClr val="bg1"/>
                </a:solidFill>
                <a:effectLst/>
              </a:rPr>
              <a:t>Hemingway’s</a:t>
            </a:r>
            <a:r>
              <a:rPr lang="es-ES" sz="1200" b="0" dirty="0">
                <a:solidFill>
                  <a:schemeClr val="bg1"/>
                </a:solidFill>
                <a:effectLst/>
              </a:rPr>
              <a:t> </a:t>
            </a:r>
            <a:r>
              <a:rPr lang="es-ES" sz="1200" b="0" dirty="0" err="1">
                <a:solidFill>
                  <a:schemeClr val="bg1"/>
                </a:solidFill>
                <a:effectLst/>
              </a:rPr>
              <a:t>style</a:t>
            </a:r>
            <a:r>
              <a:rPr lang="es-ES" sz="1200" b="0" dirty="0">
                <a:solidFill>
                  <a:schemeClr val="bg1"/>
                </a:solidFill>
                <a:effectLst/>
              </a:rPr>
              <a:t>”, </a:t>
            </a:r>
            <a:r>
              <a:rPr lang="es-ES" sz="1200" b="0" dirty="0" err="1">
                <a:solidFill>
                  <a:schemeClr val="bg1"/>
                </a:solidFill>
                <a:effectLst/>
              </a:rPr>
              <a:t>The</a:t>
            </a:r>
            <a:r>
              <a:rPr lang="es-ES" sz="1200" b="0" dirty="0">
                <a:solidFill>
                  <a:schemeClr val="bg1"/>
                </a:solidFill>
                <a:effectLst/>
              </a:rPr>
              <a:t> </a:t>
            </a:r>
            <a:r>
              <a:rPr lang="es-ES" sz="1200" b="0" dirty="0" err="1">
                <a:solidFill>
                  <a:schemeClr val="bg1"/>
                </a:solidFill>
                <a:effectLst/>
              </a:rPr>
              <a:t>LitCharts</a:t>
            </a:r>
            <a:r>
              <a:rPr lang="es-ES" sz="1200" b="0" dirty="0">
                <a:solidFill>
                  <a:schemeClr val="bg1"/>
                </a:solidFill>
                <a:effectLst/>
              </a:rPr>
              <a:t> Blog, 2018, https://www.litcharts.com/blog/analitics/what-makes-hemingway/.</a:t>
            </a:r>
          </a:p>
          <a:p>
            <a:br>
              <a:rPr lang="es-ES" sz="1200" b="0" dirty="0">
                <a:solidFill>
                  <a:schemeClr val="bg1"/>
                </a:solidFill>
                <a:effectLst/>
              </a:rPr>
            </a:br>
            <a:r>
              <a:rPr lang="es-ES" sz="1200" b="0" dirty="0">
                <a:solidFill>
                  <a:schemeClr val="bg1"/>
                </a:solidFill>
                <a:effectLst/>
              </a:rPr>
              <a:t>- </a:t>
            </a:r>
            <a:r>
              <a:rPr lang="es-ES" sz="1200" b="0" dirty="0" err="1">
                <a:solidFill>
                  <a:schemeClr val="bg1"/>
                </a:solidFill>
                <a:effectLst/>
              </a:rPr>
              <a:t>Savoy</a:t>
            </a:r>
            <a:r>
              <a:rPr lang="es-ES" sz="1200" b="0" dirty="0">
                <a:solidFill>
                  <a:schemeClr val="bg1"/>
                </a:solidFill>
                <a:effectLst/>
              </a:rPr>
              <a:t>, Jacques. </a:t>
            </a:r>
            <a:r>
              <a:rPr lang="es-ES" sz="1200" b="0" i="1" dirty="0">
                <a:solidFill>
                  <a:schemeClr val="bg1"/>
                </a:solidFill>
                <a:effectLst/>
              </a:rPr>
              <a:t>Machine </a:t>
            </a:r>
            <a:r>
              <a:rPr lang="es-ES" sz="1200" b="0" i="1" dirty="0" err="1">
                <a:solidFill>
                  <a:schemeClr val="bg1"/>
                </a:solidFill>
                <a:effectLst/>
              </a:rPr>
              <a:t>Learning</a:t>
            </a:r>
            <a:r>
              <a:rPr lang="es-ES" sz="1200" b="0" i="1" dirty="0">
                <a:solidFill>
                  <a:schemeClr val="bg1"/>
                </a:solidFill>
                <a:effectLst/>
              </a:rPr>
              <a:t> </a:t>
            </a:r>
            <a:r>
              <a:rPr lang="es-ES" sz="1200" b="0" i="1" dirty="0" err="1">
                <a:solidFill>
                  <a:schemeClr val="bg1"/>
                </a:solidFill>
                <a:effectLst/>
              </a:rPr>
              <a:t>Methods</a:t>
            </a:r>
            <a:r>
              <a:rPr lang="es-ES" sz="1200" b="0" i="1" dirty="0">
                <a:solidFill>
                  <a:schemeClr val="bg1"/>
                </a:solidFill>
                <a:effectLst/>
              </a:rPr>
              <a:t> </a:t>
            </a:r>
            <a:r>
              <a:rPr lang="es-ES" sz="1200" b="0" i="1" dirty="0" err="1">
                <a:solidFill>
                  <a:schemeClr val="bg1"/>
                </a:solidFill>
                <a:effectLst/>
              </a:rPr>
              <a:t>for</a:t>
            </a:r>
            <a:r>
              <a:rPr lang="es-ES" sz="1200" b="0" i="1" dirty="0">
                <a:solidFill>
                  <a:schemeClr val="bg1"/>
                </a:solidFill>
                <a:effectLst/>
              </a:rPr>
              <a:t> </a:t>
            </a:r>
            <a:r>
              <a:rPr lang="es-ES" sz="1200" b="0" i="1" dirty="0" err="1">
                <a:solidFill>
                  <a:schemeClr val="bg1"/>
                </a:solidFill>
                <a:effectLst/>
              </a:rPr>
              <a:t>Stylometry</a:t>
            </a:r>
            <a:r>
              <a:rPr lang="es-ES" sz="1200" b="0" i="1" dirty="0">
                <a:solidFill>
                  <a:schemeClr val="bg1"/>
                </a:solidFill>
                <a:effectLst/>
              </a:rPr>
              <a:t>. </a:t>
            </a:r>
            <a:r>
              <a:rPr lang="es-ES" sz="1200" b="0" i="1" dirty="0" err="1">
                <a:solidFill>
                  <a:schemeClr val="bg1"/>
                </a:solidFill>
                <a:effectLst/>
              </a:rPr>
              <a:t>Authorship</a:t>
            </a:r>
            <a:r>
              <a:rPr lang="es-ES" sz="1200" b="0" i="1" dirty="0">
                <a:solidFill>
                  <a:schemeClr val="bg1"/>
                </a:solidFill>
                <a:effectLst/>
              </a:rPr>
              <a:t> </a:t>
            </a:r>
            <a:r>
              <a:rPr lang="es-ES" sz="1200" b="0" i="1" dirty="0" err="1">
                <a:solidFill>
                  <a:schemeClr val="bg1"/>
                </a:solidFill>
                <a:effectLst/>
              </a:rPr>
              <a:t>Attribution</a:t>
            </a:r>
            <a:r>
              <a:rPr lang="es-ES" sz="1200" b="0" i="1" dirty="0">
                <a:solidFill>
                  <a:schemeClr val="bg1"/>
                </a:solidFill>
                <a:effectLst/>
              </a:rPr>
              <a:t> and </a:t>
            </a:r>
            <a:r>
              <a:rPr lang="es-ES" sz="1200" b="0" i="1" dirty="0" err="1">
                <a:solidFill>
                  <a:schemeClr val="bg1"/>
                </a:solidFill>
                <a:effectLst/>
              </a:rPr>
              <a:t>Author</a:t>
            </a:r>
            <a:r>
              <a:rPr lang="es-ES" sz="1200" b="0" i="1" dirty="0">
                <a:solidFill>
                  <a:schemeClr val="bg1"/>
                </a:solidFill>
                <a:effectLst/>
              </a:rPr>
              <a:t> </a:t>
            </a:r>
            <a:r>
              <a:rPr lang="es-ES" sz="1200" b="0" i="1" dirty="0" err="1">
                <a:solidFill>
                  <a:schemeClr val="bg1"/>
                </a:solidFill>
                <a:effectLst/>
              </a:rPr>
              <a:t>Profiling</a:t>
            </a:r>
            <a:r>
              <a:rPr lang="es-ES" sz="1200" b="0" dirty="0">
                <a:solidFill>
                  <a:schemeClr val="bg1"/>
                </a:solidFill>
                <a:effectLst/>
              </a:rPr>
              <a:t>, Springer, Cham (Suiza), 2020.</a:t>
            </a:r>
          </a:p>
        </p:txBody>
      </p:sp>
    </p:spTree>
    <p:extLst>
      <p:ext uri="{BB962C8B-B14F-4D97-AF65-F5344CB8AC3E}">
        <p14:creationId xmlns:p14="http://schemas.microsoft.com/office/powerpoint/2010/main" val="266408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ECCB3E-8987-C08D-3F92-FDF09626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23</a:t>
            </a:fld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E762E9-6709-92FA-FA28-FC5F52765ACF}"/>
              </a:ext>
            </a:extLst>
          </p:cNvPr>
          <p:cNvSpPr txBox="1"/>
          <p:nvPr/>
        </p:nvSpPr>
        <p:spPr>
          <a:xfrm>
            <a:off x="745724" y="0"/>
            <a:ext cx="71363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>
                <a:solidFill>
                  <a:schemeClr val="bg1"/>
                </a:solidFill>
                <a:latin typeface="+mj-lt"/>
              </a:rPr>
              <a:t>Gracias</a:t>
            </a:r>
            <a:r>
              <a:rPr lang="es-ES" sz="3600" dirty="0">
                <a:solidFill>
                  <a:schemeClr val="bg1"/>
                </a:solidFill>
                <a:latin typeface="+mj-lt"/>
              </a:rPr>
              <a:t> por vuestra atención</a:t>
            </a:r>
          </a:p>
        </p:txBody>
      </p:sp>
      <p:pic>
        <p:nvPicPr>
          <p:cNvPr id="5" name="Imagen 4" descr="Imagen que contiene hombre, persona, mayor, parado&#10;&#10;Descripción generada automáticamente">
            <a:extLst>
              <a:ext uri="{FF2B5EF4-FFF2-40B4-BE49-F238E27FC236}">
                <a16:creationId xmlns:a16="http://schemas.microsoft.com/office/drawing/2014/main" id="{CC43E310-A61E-110C-6455-195E49504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24" y="2266926"/>
            <a:ext cx="4553675" cy="232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6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CD029F0-4560-484D-64E5-4C0399DE930A}"/>
              </a:ext>
            </a:extLst>
          </p:cNvPr>
          <p:cNvSpPr txBox="1">
            <a:spLocks/>
          </p:cNvSpPr>
          <p:nvPr/>
        </p:nvSpPr>
        <p:spPr>
          <a:xfrm>
            <a:off x="574038" y="349970"/>
            <a:ext cx="552196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dirty="0"/>
              <a:t>Qué </a:t>
            </a:r>
            <a:r>
              <a:rPr lang="es-ES" sz="4000" dirty="0"/>
              <a:t>cuenta un texto</a:t>
            </a:r>
            <a:br>
              <a:rPr lang="es-ES" sz="6000" b="1" dirty="0"/>
            </a:br>
            <a:endParaRPr lang="es-ES" sz="6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595958F-76F1-469C-A7F7-971775C44D7E}"/>
              </a:ext>
            </a:extLst>
          </p:cNvPr>
          <p:cNvSpPr txBox="1"/>
          <p:nvPr/>
        </p:nvSpPr>
        <p:spPr>
          <a:xfrm>
            <a:off x="4431216" y="4748969"/>
            <a:ext cx="310854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Número de oraciones: 23279 </a:t>
            </a:r>
          </a:p>
          <a:p>
            <a:r>
              <a:rPr lang="es-E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Número de tokens: 469256 </a:t>
            </a:r>
          </a:p>
          <a:p>
            <a:r>
              <a:rPr lang="es-E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Número de palabras: 386505 </a:t>
            </a:r>
          </a:p>
          <a:p>
            <a:r>
              <a:rPr lang="es-E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Número de palabras únicas: 28795</a:t>
            </a:r>
            <a:endParaRPr lang="es-ES" sz="1300" dirty="0"/>
          </a:p>
        </p:txBody>
      </p:sp>
      <p:pic>
        <p:nvPicPr>
          <p:cNvPr id="4" name="Imagen 3" descr="Diagrama, Texto, Carta&#10;&#10;Descripción generada automáticamente">
            <a:extLst>
              <a:ext uri="{FF2B5EF4-FFF2-40B4-BE49-F238E27FC236}">
                <a16:creationId xmlns:a16="http://schemas.microsoft.com/office/drawing/2014/main" id="{7C181773-43E7-606D-83D0-57CE2F269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09" y="1844583"/>
            <a:ext cx="3099289" cy="3796938"/>
          </a:xfrm>
          <a:prstGeom prst="rect">
            <a:avLst/>
          </a:prstGeom>
        </p:spPr>
      </p:pic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3D15AAC-A4DC-97A3-773C-65D0FDC27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41" y="592320"/>
            <a:ext cx="3324821" cy="2677356"/>
          </a:xfrm>
          <a:prstGeom prst="rect">
            <a:avLst/>
          </a:prstGeom>
        </p:spPr>
      </p:pic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4BEA603-8619-8A87-1074-CFA1B935E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9751" y="1844583"/>
            <a:ext cx="3395246" cy="2604729"/>
          </a:xfrm>
          <a:prstGeom prst="rect">
            <a:avLst/>
          </a:prstGeom>
        </p:spPr>
      </p:pic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B1904BF8-C451-AFD3-FF68-1F3727B476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7646" y="3588325"/>
            <a:ext cx="3320315" cy="260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1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B29912C3-5295-9405-193B-AFB81E79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64107" y="0"/>
            <a:ext cx="10515600" cy="1325563"/>
          </a:xfrm>
        </p:spPr>
        <p:txBody>
          <a:bodyPr/>
          <a:lstStyle/>
          <a:p>
            <a:r>
              <a:rPr lang="es-ES" sz="1100" dirty="0"/>
              <a:t>palabras </a:t>
            </a:r>
            <a:r>
              <a:rPr lang="es-ES" sz="2800" dirty="0"/>
              <a:t>más comunes</a:t>
            </a:r>
            <a:endParaRPr lang="es-ES" sz="4000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50D94049-C3F3-BDA4-90DB-B6651E2D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noProof="0" smtClean="0"/>
              <a:pPr rtl="0"/>
              <a:t>4</a:t>
            </a:fld>
            <a:endParaRPr lang="es-ES" noProof="0" dirty="0"/>
          </a:p>
        </p:txBody>
      </p:sp>
      <p:pic>
        <p:nvPicPr>
          <p:cNvPr id="10" name="Imagen 9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2E44DEAF-D75F-32E3-90FE-D5193B1D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06" y="981264"/>
            <a:ext cx="10328988" cy="53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0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5</a:t>
            </a:fld>
            <a:endParaRPr lang="es-E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CD029F0-4560-484D-64E5-4C0399DE930A}"/>
              </a:ext>
            </a:extLst>
          </p:cNvPr>
          <p:cNvSpPr txBox="1">
            <a:spLocks/>
          </p:cNvSpPr>
          <p:nvPr/>
        </p:nvSpPr>
        <p:spPr>
          <a:xfrm>
            <a:off x="642105" y="461712"/>
            <a:ext cx="552196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dirty="0"/>
              <a:t>Datos </a:t>
            </a:r>
            <a:r>
              <a:rPr lang="es-ES" sz="2200" dirty="0"/>
              <a:t>del corpus</a:t>
            </a:r>
            <a:br>
              <a:rPr lang="es-ES" sz="6000" b="1" dirty="0"/>
            </a:br>
            <a:endParaRPr lang="es-ES" sz="6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E322AEC-E127-AABB-70FC-1F9D3821A38F}"/>
              </a:ext>
            </a:extLst>
          </p:cNvPr>
          <p:cNvSpPr txBox="1"/>
          <p:nvPr/>
        </p:nvSpPr>
        <p:spPr>
          <a:xfrm>
            <a:off x="939435" y="3335954"/>
            <a:ext cx="61022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Número de oraciones: 83229 </a:t>
            </a:r>
          </a:p>
          <a:p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Número de tokens: 1973973 </a:t>
            </a:r>
          </a:p>
          <a:p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Número de palabras: 1656423 </a:t>
            </a:r>
          </a:p>
          <a:p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Número de palabras únicas: 68678</a:t>
            </a:r>
            <a:endParaRPr lang="es-ES" dirty="0"/>
          </a:p>
        </p:txBody>
      </p:sp>
      <p:pic>
        <p:nvPicPr>
          <p:cNvPr id="14" name="Imagen 13" descr="Gráfico&#10;&#10;Descripción generada automáticamente">
            <a:extLst>
              <a:ext uri="{FF2B5EF4-FFF2-40B4-BE49-F238E27FC236}">
                <a16:creationId xmlns:a16="http://schemas.microsoft.com/office/drawing/2014/main" id="{408BC2B6-E21E-1972-4EEF-7E519C52E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87275"/>
            <a:ext cx="5660147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6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3180" y="798739"/>
            <a:ext cx="4179570" cy="63874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Corpus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F546A2D-E15F-71BE-4A54-A503DD0C0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1582511"/>
            <a:ext cx="5334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7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705" y="286218"/>
            <a:ext cx="6562725" cy="681831"/>
          </a:xfrm>
        </p:spPr>
        <p:txBody>
          <a:bodyPr rtlCol="0">
            <a:normAutofit fontScale="90000"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Método de </a:t>
            </a:r>
            <a:r>
              <a:rPr lang="es-ES" sz="4800" dirty="0"/>
              <a:t>Análisis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7</a:t>
            </a:fld>
            <a:endParaRPr lang="es-ES" dirty="0"/>
          </a:p>
        </p:txBody>
      </p:sp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1486F280-E069-96E0-04EC-710204063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291" y="1199905"/>
            <a:ext cx="6675047" cy="515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1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5782A665-3104-0B53-B9FC-5C3D98B2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29800" y="6356350"/>
            <a:ext cx="1524000" cy="365125"/>
          </a:xfrm>
        </p:spPr>
        <p:txBody>
          <a:bodyPr/>
          <a:lstStyle/>
          <a:p>
            <a:pPr rtl="0"/>
            <a:fld id="{A49DFD55-3C28-40EF-9E31-A92D2E4017FF}" type="slidenum">
              <a:rPr lang="es-ES" noProof="0" smtClean="0"/>
              <a:pPr rtl="0"/>
              <a:t>8</a:t>
            </a:fld>
            <a:endParaRPr lang="es-ES" noProof="0" dirty="0"/>
          </a:p>
        </p:txBody>
      </p:sp>
      <p:pic>
        <p:nvPicPr>
          <p:cNvPr id="2" name="Imagen 1" descr="Gráfico&#10;&#10;Descripción generada automáticamente">
            <a:extLst>
              <a:ext uri="{FF2B5EF4-FFF2-40B4-BE49-F238E27FC236}">
                <a16:creationId xmlns:a16="http://schemas.microsoft.com/office/drawing/2014/main" id="{E3EFB00F-97DE-35B5-3DFE-53C6AD70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27" y="1427584"/>
            <a:ext cx="4492053" cy="4694149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A976B58C-F7C2-8284-F9C3-43120FC1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980" y="395351"/>
            <a:ext cx="6562725" cy="681831"/>
          </a:xfrm>
        </p:spPr>
        <p:txBody>
          <a:bodyPr rtlCol="0">
            <a:normAutofit fontScale="90000"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Método de </a:t>
            </a:r>
            <a:r>
              <a:rPr lang="es-ES" sz="4800" dirty="0"/>
              <a:t>Análisis</a:t>
            </a:r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C2D244A-AAAF-C61E-D4A9-B5AB5A265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183" y="1449140"/>
            <a:ext cx="4480569" cy="46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7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D537D8-851A-482A-EF4D-C9EED29E83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93292B-DE9F-168F-BC9E-7F5098F2A40C}"/>
              </a:ext>
            </a:extLst>
          </p:cNvPr>
          <p:cNvSpPr txBox="1">
            <a:spLocks/>
          </p:cNvSpPr>
          <p:nvPr/>
        </p:nvSpPr>
        <p:spPr>
          <a:xfrm>
            <a:off x="6634162" y="464328"/>
            <a:ext cx="6562725" cy="6818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datos del </a:t>
            </a:r>
            <a:r>
              <a:rPr lang="es-ES" sz="4800" dirty="0"/>
              <a:t>Análisis</a:t>
            </a:r>
          </a:p>
        </p:txBody>
      </p:sp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BC459CF7-34F9-E4BA-4F36-652325453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79"/>
            <a:ext cx="12192000" cy="680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870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8_TF67328976_Win32" id="{D5EDCF28-C96A-41D3-972E-C25DEE2A1381}" vid="{9645DA6E-4F5C-4F75-8DC4-570176E78F7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{6DCFC044-BBE6-465F-AB08-C06398125CA8}tf67328976_win32</Template>
  <TotalTime>337</TotalTime>
  <Words>542</Words>
  <Application>Microsoft Office PowerPoint</Application>
  <PresentationFormat>Panorámica</PresentationFormat>
  <Paragraphs>122</Paragraphs>
  <Slides>23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Tenorite</vt:lpstr>
      <vt:lpstr>Tema de Office</vt:lpstr>
      <vt:lpstr>Estilometría</vt:lpstr>
      <vt:lpstr>Benito Pérez Galdós 1843-1920   </vt:lpstr>
      <vt:lpstr>Presentación de PowerPoint</vt:lpstr>
      <vt:lpstr>palabras más comunes</vt:lpstr>
      <vt:lpstr>Presentación de PowerPoint</vt:lpstr>
      <vt:lpstr>Corpus</vt:lpstr>
      <vt:lpstr>Método de Análisis</vt:lpstr>
      <vt:lpstr>Método de Análisis</vt:lpstr>
      <vt:lpstr>Presentación de PowerPoint</vt:lpstr>
      <vt:lpstr>Presentación de PowerPoint</vt:lpstr>
      <vt:lpstr>Presentación de PowerPoint</vt:lpstr>
      <vt:lpstr>Algoritmos utilizados</vt:lpstr>
      <vt:lpstr>Método</vt:lpstr>
      <vt:lpstr>K-NN</vt:lpstr>
      <vt:lpstr>Decision tree classifier</vt:lpstr>
      <vt:lpstr>Decision tree classifier</vt:lpstr>
      <vt:lpstr>Decision tree classifier</vt:lpstr>
      <vt:lpstr>Support Vector Classifier</vt:lpstr>
      <vt:lpstr>Clustering: </vt:lpstr>
      <vt:lpstr>Gradient Boosting Classifier</vt:lpstr>
      <vt:lpstr>Conclusión</vt:lpstr>
      <vt:lpstr>¿Y ahora qué?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C2 en moabita</dc:title>
  <dc:creator>Raimundo Sieso</dc:creator>
  <cp:lastModifiedBy>Raimundo Sieso</cp:lastModifiedBy>
  <cp:revision>8</cp:revision>
  <dcterms:created xsi:type="dcterms:W3CDTF">2023-10-25T15:53:03Z</dcterms:created>
  <dcterms:modified xsi:type="dcterms:W3CDTF">2023-11-29T19:03:33Z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