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3" r:id="rId7"/>
    <p:sldId id="275" r:id="rId8"/>
    <p:sldId id="272" r:id="rId9"/>
    <p:sldId id="305" r:id="rId10"/>
    <p:sldId id="274" r:id="rId11"/>
    <p:sldId id="278" r:id="rId12"/>
    <p:sldId id="279" r:id="rId13"/>
    <p:sldId id="306" r:id="rId14"/>
    <p:sldId id="277" r:id="rId15"/>
    <p:sldId id="280" r:id="rId16"/>
    <p:sldId id="281" r:id="rId17"/>
    <p:sldId id="307" r:id="rId18"/>
    <p:sldId id="308" r:id="rId19"/>
    <p:sldId id="312" r:id="rId20"/>
    <p:sldId id="313" r:id="rId21"/>
    <p:sldId id="309" r:id="rId22"/>
    <p:sldId id="310" r:id="rId23"/>
    <p:sldId id="311" r:id="rId24"/>
    <p:sldId id="285" r:id="rId25"/>
    <p:sldId id="286" r:id="rId26"/>
    <p:sldId id="304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29/11/2023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29/11/2023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6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31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41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60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Estilometría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Análisis estadístico de textos literarios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D537D8-851A-482A-EF4D-C9EED29E83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3292B-DE9F-168F-BC9E-7F5098F2A40C}"/>
              </a:ext>
            </a:extLst>
          </p:cNvPr>
          <p:cNvSpPr txBox="1">
            <a:spLocks/>
          </p:cNvSpPr>
          <p:nvPr/>
        </p:nvSpPr>
        <p:spPr>
          <a:xfrm>
            <a:off x="6634162" y="464328"/>
            <a:ext cx="6562725" cy="681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datos del </a:t>
            </a:r>
            <a:r>
              <a:rPr lang="es-ES" sz="4800" dirty="0"/>
              <a:t>Análisis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C459CF7-34F9-E4BA-4F36-65232545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  <p:pic>
        <p:nvPicPr>
          <p:cNvPr id="4" name="Imagen 3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50242F7E-C809-E9F3-801C-4B1D62A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3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82A665-3104-0B53-B9FC-5C3D98B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356350"/>
            <a:ext cx="15240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A37C645-B38B-40C9-FBDB-EE56195B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68" y="781884"/>
            <a:ext cx="5334938" cy="55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3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231BA5-D103-F4F4-62CC-5FA3FBE5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849" y="2356274"/>
            <a:ext cx="5293514" cy="1072726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Algoritmos utilizados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5F1BD5-A452-4C55-2331-B5276672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215" y="3514725"/>
            <a:ext cx="4670148" cy="296412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Clustering</a:t>
            </a:r>
            <a:r>
              <a:rPr lang="es-ES" sz="2000" dirty="0"/>
              <a:t> (</a:t>
            </a:r>
            <a:r>
              <a:rPr lang="es-ES" sz="2000" dirty="0" err="1"/>
              <a:t>Kmeans</a:t>
            </a:r>
            <a:r>
              <a:rPr lang="es-E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K-NN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Decision</a:t>
            </a:r>
            <a:r>
              <a:rPr lang="es-ES" sz="2000" dirty="0"/>
              <a:t> </a:t>
            </a:r>
            <a:r>
              <a:rPr lang="es-ES" sz="2000" dirty="0" err="1"/>
              <a:t>Tree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SVC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Boosting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226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D415-9B35-D6A5-8E7B-C83AA0F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7" y="491088"/>
            <a:ext cx="7943850" cy="739775"/>
          </a:xfrm>
        </p:spPr>
        <p:txBody>
          <a:bodyPr>
            <a:normAutofit/>
          </a:bodyPr>
          <a:lstStyle/>
          <a:p>
            <a:r>
              <a:rPr lang="es-ES" dirty="0"/>
              <a:t>Método</a:t>
            </a:r>
            <a:endParaRPr lang="es-ES" sz="4400" dirty="0"/>
          </a:p>
        </p:txBody>
      </p:sp>
      <p:pic>
        <p:nvPicPr>
          <p:cNvPr id="7" name="Imagen 6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BECC6BB5-B518-A822-7702-D77EE6C4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" y="1499423"/>
            <a:ext cx="6912281" cy="38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185573"/>
            <a:ext cx="4631094" cy="1419567"/>
          </a:xfrm>
        </p:spPr>
        <p:txBody>
          <a:bodyPr>
            <a:normAutofit/>
          </a:bodyPr>
          <a:lstStyle/>
          <a:p>
            <a:r>
              <a:rPr lang="es-ES" dirty="0"/>
              <a:t>K-NN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s-ES" sz="1400" dirty="0"/>
              <a:t>k = 5</a:t>
            </a: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85,7 %</a:t>
            </a:r>
          </a:p>
        </p:txBody>
      </p:sp>
    </p:spTree>
    <p:extLst>
      <p:ext uri="{BB962C8B-B14F-4D97-AF65-F5344CB8AC3E}">
        <p14:creationId xmlns:p14="http://schemas.microsoft.com/office/powerpoint/2010/main" val="27258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61,9 %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2BC4EB01-B73D-AFF3-F708-08DEFCA4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39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1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66,7 %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DA539064-947E-3A43-1FDD-4423EBB4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40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66,7 %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DA539064-947E-3A43-1FDD-4423EBB4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40"/>
            <a:ext cx="6537973" cy="45994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9D3C92-64CB-0063-16DD-200B4B8A58A7}"/>
              </a:ext>
            </a:extLst>
          </p:cNvPr>
          <p:cNvSpPr txBox="1"/>
          <p:nvPr/>
        </p:nvSpPr>
        <p:spPr>
          <a:xfrm>
            <a:off x="7856375" y="3735629"/>
            <a:ext cx="386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Condiciones usadas: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“fuese” &lt;= 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→ Benito Pérez Galdós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“fuese” &gt; 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→ Juan Valera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5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"poly"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coef0=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92,3 %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BC19BAFC-C503-F97A-5DB7-01F89CC2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5" y="1605139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Clustering</a:t>
            </a:r>
            <a:r>
              <a:rPr lang="es-ES" dirty="0"/>
              <a:t>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85,7 %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7116686-3CED-CC12-0EB2-68A023D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" y="1605138"/>
            <a:ext cx="5586995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7" y="2872953"/>
            <a:ext cx="2318496" cy="1112093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algn="ctr"/>
            <a:r>
              <a:rPr lang="es-ES" sz="700" dirty="0"/>
              <a:t>Benito </a:t>
            </a:r>
            <a:r>
              <a:rPr lang="es-ES" sz="1800" dirty="0"/>
              <a:t>Pérez Galdós</a:t>
            </a:r>
            <a:br>
              <a:rPr lang="es-ES" sz="1800" dirty="0"/>
            </a:br>
            <a:r>
              <a:rPr lang="es-ES" sz="1200" dirty="0"/>
              <a:t>1843-1920</a:t>
            </a:r>
            <a:br>
              <a:rPr lang="es-ES" sz="2800" b="1" dirty="0"/>
            </a:br>
            <a:br>
              <a:rPr lang="es-ES" sz="2800" dirty="0"/>
            </a:br>
            <a:r>
              <a:rPr lang="es-ES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4" name="Imagen 3" descr="Imagen en blanco y negro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4EA99F1E-C457-0160-407F-1A8104EB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13" y="428333"/>
            <a:ext cx="1530305" cy="221044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6AF925-8DE7-3B09-88CB-04CC35BC5469}"/>
              </a:ext>
            </a:extLst>
          </p:cNvPr>
          <p:cNvSpPr txBox="1">
            <a:spLocks/>
          </p:cNvSpPr>
          <p:nvPr/>
        </p:nvSpPr>
        <p:spPr>
          <a:xfrm>
            <a:off x="3627400" y="2780771"/>
            <a:ext cx="2318496" cy="111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00" dirty="0"/>
              <a:t>Emilia </a:t>
            </a:r>
            <a:r>
              <a:rPr lang="es-ES" sz="1800" dirty="0"/>
              <a:t>Pardo Bazán</a:t>
            </a:r>
          </a:p>
          <a:p>
            <a:pPr algn="ctr"/>
            <a:r>
              <a:rPr lang="es-ES" sz="1200" b="1" dirty="0"/>
              <a:t>1851-1921</a:t>
            </a:r>
            <a:br>
              <a:rPr lang="es-ES" b="1" dirty="0"/>
            </a:b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10" name="Imagen 9" descr="Imagen en blanco y negro de un niño&#10;&#10;Descripción generada automáticamente con confianza baja">
            <a:extLst>
              <a:ext uri="{FF2B5EF4-FFF2-40B4-BE49-F238E27FC236}">
                <a16:creationId xmlns:a16="http://schemas.microsoft.com/office/drawing/2014/main" id="{79C38021-54E3-63E2-E6D0-59B53700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232" y="429209"/>
            <a:ext cx="1774833" cy="2217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5136F98-F501-F53F-3523-A7ED1983797C}"/>
              </a:ext>
            </a:extLst>
          </p:cNvPr>
          <p:cNvSpPr txBox="1">
            <a:spLocks/>
          </p:cNvSpPr>
          <p:nvPr/>
        </p:nvSpPr>
        <p:spPr>
          <a:xfrm>
            <a:off x="2158141" y="6070458"/>
            <a:ext cx="2318496" cy="111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00" dirty="0"/>
              <a:t>Juan </a:t>
            </a:r>
            <a:r>
              <a:rPr lang="es-ES" sz="1800" dirty="0"/>
              <a:t>Valera</a:t>
            </a:r>
          </a:p>
          <a:p>
            <a:pPr algn="ctr"/>
            <a:r>
              <a:rPr lang="es-ES" sz="1100" b="1" dirty="0"/>
              <a:t>1824-1905</a:t>
            </a:r>
            <a:br>
              <a:rPr lang="es-ES" b="1" dirty="0"/>
            </a:b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16" name="Imagen 15" descr="Foto en blanco y negro de un hombre con un traje de color negro&#10;&#10;Descripción generada automáticamente">
            <a:extLst>
              <a:ext uri="{FF2B5EF4-FFF2-40B4-BE49-F238E27FC236}">
                <a16:creationId xmlns:a16="http://schemas.microsoft.com/office/drawing/2014/main" id="{5EA8E823-014D-F760-D564-B7EE1DD1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288" y="3741056"/>
            <a:ext cx="1827323" cy="22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05" y="213565"/>
            <a:ext cx="6158206" cy="1270003"/>
          </a:xfrm>
        </p:spPr>
        <p:txBody>
          <a:bodyPr>
            <a:normAutofit/>
          </a:bodyPr>
          <a:lstStyle/>
          <a:p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100 %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7116686-3CED-CC12-0EB2-68A023D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" y="1605138"/>
            <a:ext cx="5586995" cy="4599441"/>
          </a:xfrm>
          <a:prstGeom prst="rect">
            <a:avLst/>
          </a:prstGeom>
        </p:spPr>
      </p:pic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8485201-B1A7-C4C2-AB9C-A032A4D6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38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231BA5-D103-F4F4-62CC-5FA3FBE5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56274"/>
            <a:ext cx="5430363" cy="1072726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Conclusión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5F1BD5-A452-4C55-2331-B5276672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3514725"/>
            <a:ext cx="4896963" cy="20669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Boosting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es algoritmo con el mejor desempeño.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estilo de Valera es menos parecido al de Galdós y Pardo Bazán.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 su vez, los estilos de Galdós y Pardo Bazán son muy similares.</a:t>
            </a:r>
          </a:p>
        </p:txBody>
      </p:sp>
    </p:spTree>
    <p:extLst>
      <p:ext uri="{BB962C8B-B14F-4D97-AF65-F5344CB8AC3E}">
        <p14:creationId xmlns:p14="http://schemas.microsoft.com/office/powerpoint/2010/main" val="416761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D415-9B35-D6A5-8E7B-C83AA0F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7" y="393505"/>
            <a:ext cx="7943850" cy="739775"/>
          </a:xfrm>
        </p:spPr>
        <p:txBody>
          <a:bodyPr>
            <a:normAutofit/>
          </a:bodyPr>
          <a:lstStyle/>
          <a:p>
            <a:r>
              <a:rPr lang="es-ES" dirty="0"/>
              <a:t>¿Y ahora qué?</a:t>
            </a:r>
            <a:endParaRPr lang="es-ES" sz="4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07ADF-EFD3-A5EF-BB17-CECEFEEA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4B8DB7-A498-4EEC-10C7-51D85C00A79C}"/>
              </a:ext>
            </a:extLst>
          </p:cNvPr>
          <p:cNvSpPr txBox="1"/>
          <p:nvPr/>
        </p:nvSpPr>
        <p:spPr>
          <a:xfrm>
            <a:off x="428777" y="1247775"/>
            <a:ext cx="5906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Probar nuevas medidas de distancia: delta de </a:t>
            </a:r>
            <a:r>
              <a:rPr lang="es-ES" dirty="0" err="1">
                <a:solidFill>
                  <a:schemeClr val="bg1"/>
                </a:solidFill>
              </a:rPr>
              <a:t>Burrows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Aumentar el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Probar nuevos parámetros: época, género literario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Aplicar redes neuronales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Usar </a:t>
            </a:r>
            <a:r>
              <a:rPr lang="es-ES" dirty="0" err="1">
                <a:solidFill>
                  <a:schemeClr val="bg1"/>
                </a:solidFill>
              </a:rPr>
              <a:t>Decision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Tree</a:t>
            </a:r>
            <a:r>
              <a:rPr lang="es-ES" dirty="0">
                <a:solidFill>
                  <a:schemeClr val="bg1"/>
                </a:solidFill>
              </a:rPr>
              <a:t> para buscar patrones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Refactorizar el código</a:t>
            </a:r>
          </a:p>
        </p:txBody>
      </p:sp>
    </p:spTree>
    <p:extLst>
      <p:ext uri="{BB962C8B-B14F-4D97-AF65-F5344CB8AC3E}">
        <p14:creationId xmlns:p14="http://schemas.microsoft.com/office/powerpoint/2010/main" val="26640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CCB3E-8987-C08D-3F92-FDF0962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E762E9-6709-92FA-FA28-FC5F52765ACF}"/>
              </a:ext>
            </a:extLst>
          </p:cNvPr>
          <p:cNvSpPr txBox="1"/>
          <p:nvPr/>
        </p:nvSpPr>
        <p:spPr>
          <a:xfrm>
            <a:off x="745724" y="0"/>
            <a:ext cx="7136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+mj-lt"/>
              </a:rPr>
              <a:t>Gracias</a:t>
            </a:r>
            <a:r>
              <a:rPr lang="es-ES" sz="3600" dirty="0">
                <a:solidFill>
                  <a:schemeClr val="bg1"/>
                </a:solidFill>
                <a:latin typeface="+mj-lt"/>
              </a:rPr>
              <a:t> por vuestra atención</a:t>
            </a:r>
          </a:p>
        </p:txBody>
      </p:sp>
      <p:pic>
        <p:nvPicPr>
          <p:cNvPr id="5" name="Imagen 4" descr="Imagen que contiene hombre, persona, mayor, parado&#10;&#10;Descripción generada automáticamente">
            <a:extLst>
              <a:ext uri="{FF2B5EF4-FFF2-40B4-BE49-F238E27FC236}">
                <a16:creationId xmlns:a16="http://schemas.microsoft.com/office/drawing/2014/main" id="{CC43E310-A61E-110C-6455-195E4950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4" y="2266926"/>
            <a:ext cx="4553675" cy="23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D029F0-4560-484D-64E5-4C0399DE930A}"/>
              </a:ext>
            </a:extLst>
          </p:cNvPr>
          <p:cNvSpPr txBox="1">
            <a:spLocks/>
          </p:cNvSpPr>
          <p:nvPr/>
        </p:nvSpPr>
        <p:spPr>
          <a:xfrm>
            <a:off x="574038" y="349970"/>
            <a:ext cx="5521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Qué </a:t>
            </a:r>
            <a:r>
              <a:rPr lang="es-ES" sz="4000" dirty="0"/>
              <a:t>cuenta un texto</a:t>
            </a:r>
            <a:br>
              <a:rPr lang="es-ES" sz="6000" b="1" dirty="0"/>
            </a:br>
            <a:endParaRPr lang="es-ES" sz="6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95958F-76F1-469C-A7F7-971775C44D7E}"/>
              </a:ext>
            </a:extLst>
          </p:cNvPr>
          <p:cNvSpPr txBox="1"/>
          <p:nvPr/>
        </p:nvSpPr>
        <p:spPr>
          <a:xfrm>
            <a:off x="4431216" y="4748969"/>
            <a:ext cx="31085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oraciones: 23279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tokens: 469256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palabras: 386505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 únicas: 28795</a:t>
            </a:r>
            <a:endParaRPr lang="es-ES" sz="1300" dirty="0"/>
          </a:p>
        </p:txBody>
      </p:sp>
      <p:pic>
        <p:nvPicPr>
          <p:cNvPr id="4" name="Imagen 3" descr="Diagrama, Texto, Carta&#10;&#10;Descripción generada automáticamente">
            <a:extLst>
              <a:ext uri="{FF2B5EF4-FFF2-40B4-BE49-F238E27FC236}">
                <a16:creationId xmlns:a16="http://schemas.microsoft.com/office/drawing/2014/main" id="{7C181773-43E7-606D-83D0-57CE2F26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9" y="1844583"/>
            <a:ext cx="3099289" cy="3796938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D15AAC-A4DC-97A3-773C-65D0FDC2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41" y="592320"/>
            <a:ext cx="3324821" cy="267735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4BEA603-8619-8A87-1074-CFA1B935E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751" y="1844583"/>
            <a:ext cx="3395246" cy="260472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40ADF73C-0400-75DE-065B-3A8B202FA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043" y="3588325"/>
            <a:ext cx="3320314" cy="26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B29912C3-5295-9405-193B-AFB81E79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4107" y="0"/>
            <a:ext cx="10515600" cy="1325563"/>
          </a:xfrm>
        </p:spPr>
        <p:txBody>
          <a:bodyPr/>
          <a:lstStyle/>
          <a:p>
            <a:r>
              <a:rPr lang="es-ES" sz="1100" dirty="0"/>
              <a:t>palabras </a:t>
            </a:r>
            <a:r>
              <a:rPr lang="es-ES" sz="2800" dirty="0"/>
              <a:t>más comunes</a:t>
            </a:r>
            <a:endParaRPr lang="es-ES" sz="40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0D94049-C3F3-BDA4-90DB-B6651E2D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pic>
        <p:nvPicPr>
          <p:cNvPr id="10" name="Imagen 9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2E44DEAF-D75F-32E3-90FE-D5193B1D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6" y="981264"/>
            <a:ext cx="10328988" cy="53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0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D029F0-4560-484D-64E5-4C0399DE930A}"/>
              </a:ext>
            </a:extLst>
          </p:cNvPr>
          <p:cNvSpPr txBox="1">
            <a:spLocks/>
          </p:cNvSpPr>
          <p:nvPr/>
        </p:nvSpPr>
        <p:spPr>
          <a:xfrm>
            <a:off x="642105" y="461712"/>
            <a:ext cx="5521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Datos </a:t>
            </a:r>
            <a:r>
              <a:rPr lang="es-ES" sz="2200" dirty="0"/>
              <a:t>del corpus</a:t>
            </a:r>
            <a:br>
              <a:rPr lang="es-ES" sz="6000" b="1" dirty="0"/>
            </a:br>
            <a:endParaRPr lang="es-ES" sz="6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322AEC-E127-AABB-70FC-1F9D3821A38F}"/>
              </a:ext>
            </a:extLst>
          </p:cNvPr>
          <p:cNvSpPr txBox="1"/>
          <p:nvPr/>
        </p:nvSpPr>
        <p:spPr>
          <a:xfrm>
            <a:off x="939435" y="3335954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oraciones: 83229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tokens: 1973973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palabras: 1656423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 únicas: 68678</a:t>
            </a:r>
            <a:endParaRPr lang="es-ES" dirty="0"/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408BC2B6-E21E-1972-4EEF-7E519C52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7275"/>
            <a:ext cx="566014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180" y="798739"/>
            <a:ext cx="4179570" cy="6387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Corpus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F546A2D-E15F-71BE-4A54-A503DD0C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82511"/>
            <a:ext cx="533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705" y="286218"/>
            <a:ext cx="6562725" cy="681831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Método de </a:t>
            </a:r>
            <a:r>
              <a:rPr lang="es-ES" sz="4800" dirty="0"/>
              <a:t>Análisis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1486F280-E069-96E0-04EC-71020406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91" y="1199905"/>
            <a:ext cx="6675047" cy="51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82A665-3104-0B53-B9FC-5C3D98B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356350"/>
            <a:ext cx="15240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E3EFB00F-97DE-35B5-3DFE-53C6AD70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7" y="1427584"/>
            <a:ext cx="4492053" cy="469414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976B58C-F7C2-8284-F9C3-43120FC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980" y="395351"/>
            <a:ext cx="6562725" cy="681831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Método de </a:t>
            </a:r>
            <a:r>
              <a:rPr lang="es-ES" sz="4800" dirty="0"/>
              <a:t>Análisis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C2D244A-AAAF-C61E-D4A9-B5AB5A26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83" y="1449140"/>
            <a:ext cx="448056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D537D8-851A-482A-EF4D-C9EED29E83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3292B-DE9F-168F-BC9E-7F5098F2A40C}"/>
              </a:ext>
            </a:extLst>
          </p:cNvPr>
          <p:cNvSpPr txBox="1">
            <a:spLocks/>
          </p:cNvSpPr>
          <p:nvPr/>
        </p:nvSpPr>
        <p:spPr>
          <a:xfrm>
            <a:off x="6634162" y="464328"/>
            <a:ext cx="6562725" cy="681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datos del </a:t>
            </a:r>
            <a:r>
              <a:rPr lang="es-ES" sz="4800" dirty="0"/>
              <a:t>Análisis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C459CF7-34F9-E4BA-4F36-65232545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7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{6DCFC044-BBE6-465F-AB08-C06398125CA8}tf67328976_win32</Template>
  <TotalTime>317</TotalTime>
  <Words>389</Words>
  <Application>Microsoft Office PowerPoint</Application>
  <PresentationFormat>Panorámica</PresentationFormat>
  <Paragraphs>115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Tenorite</vt:lpstr>
      <vt:lpstr>Tema de Office</vt:lpstr>
      <vt:lpstr>Estilometría</vt:lpstr>
      <vt:lpstr>Benito Pérez Galdós 1843-1920   </vt:lpstr>
      <vt:lpstr>Presentación de PowerPoint</vt:lpstr>
      <vt:lpstr>palabras más comunes</vt:lpstr>
      <vt:lpstr>Presentación de PowerPoint</vt:lpstr>
      <vt:lpstr>Corpus</vt:lpstr>
      <vt:lpstr>Método de Análisis</vt:lpstr>
      <vt:lpstr>Método de Análisis</vt:lpstr>
      <vt:lpstr>Presentación de PowerPoint</vt:lpstr>
      <vt:lpstr>Presentación de PowerPoint</vt:lpstr>
      <vt:lpstr>Presentación de PowerPoint</vt:lpstr>
      <vt:lpstr>Algoritmos utilizados</vt:lpstr>
      <vt:lpstr>Método</vt:lpstr>
      <vt:lpstr>K-NN</vt:lpstr>
      <vt:lpstr>Decision tree classifier</vt:lpstr>
      <vt:lpstr>Decision tree classifier</vt:lpstr>
      <vt:lpstr>Decision tree classifier</vt:lpstr>
      <vt:lpstr>Decision tree classifier</vt:lpstr>
      <vt:lpstr>Clustering: </vt:lpstr>
      <vt:lpstr>Gradient Boosting Classifier</vt:lpstr>
      <vt:lpstr>Conclusión</vt:lpstr>
      <vt:lpstr>¿Y ahora qué?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 en moabita</dc:title>
  <dc:creator>Raimundo Sieso</dc:creator>
  <cp:lastModifiedBy>Raimundo Sieso</cp:lastModifiedBy>
  <cp:revision>6</cp:revision>
  <dcterms:created xsi:type="dcterms:W3CDTF">2023-10-25T15:53:03Z</dcterms:created>
  <dcterms:modified xsi:type="dcterms:W3CDTF">2023-11-29T18:38:52Z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