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56" r:id="rId3"/>
    <p:sldId id="262" r:id="rId5"/>
    <p:sldId id="458" r:id="rId6"/>
    <p:sldId id="539" r:id="rId7"/>
    <p:sldId id="497" r:id="rId8"/>
    <p:sldId id="512" r:id="rId9"/>
    <p:sldId id="516" r:id="rId10"/>
    <p:sldId id="513" r:id="rId11"/>
    <p:sldId id="514" r:id="rId12"/>
    <p:sldId id="517" r:id="rId13"/>
    <p:sldId id="499" r:id="rId14"/>
    <p:sldId id="500" r:id="rId15"/>
    <p:sldId id="501" r:id="rId16"/>
    <p:sldId id="507" r:id="rId17"/>
    <p:sldId id="503" r:id="rId18"/>
    <p:sldId id="530" r:id="rId19"/>
    <p:sldId id="519" r:id="rId20"/>
    <p:sldId id="518" r:id="rId21"/>
    <p:sldId id="502" r:id="rId22"/>
    <p:sldId id="534" r:id="rId23"/>
    <p:sldId id="533" r:id="rId24"/>
    <p:sldId id="531" r:id="rId25"/>
    <p:sldId id="532" r:id="rId26"/>
    <p:sldId id="285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60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6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docker run 里面的命令结束了，container就结束了 </a:t>
            </a:r>
          </a:p>
          <a:p/>
          <a:p>
            <a:r>
              <a:t>docker run 背后的故事：</a:t>
            </a:r>
          </a:p>
          <a:p>
            <a:r>
              <a:t>1 检查本地是否存在制定的镜像，不存在就从公有仓库下载。</a:t>
            </a:r>
          </a:p>
          <a:p>
            <a:r>
              <a:t>2 利用本地镜像创建并启动一个容器。</a:t>
            </a:r>
          </a:p>
          <a:p>
            <a:r>
              <a:t>3 分配一个文件系统，并在只读的镜像层外面挂载一层可读写层。</a:t>
            </a:r>
          </a:p>
          <a:p>
            <a:r>
              <a:t>4 从宿主机配置的网桥接口桥接一个虚拟接口到容器中去。</a:t>
            </a:r>
          </a:p>
          <a:p>
            <a:r>
              <a:t>5 从地址池配置一个IP地址给容器。</a:t>
            </a:r>
          </a:p>
          <a:p>
            <a:r>
              <a:t>6 执行用户的指定的用户程序。</a:t>
            </a:r>
          </a:p>
          <a:p>
            <a:r>
              <a:t>7 执行完毕后容器被终止。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docker run 里面的命令结束了，container就结束了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Exec可以直接在容器内部运行命令。</a:t>
            </a:r>
          </a:p>
          <a:p>
            <a:r>
              <a:t>run 运行一个容器后，进入容器的话，exit容器直接退出</a:t>
            </a:r>
          </a:p>
          <a:p>
            <a:r>
              <a:t>exec进入容器后，exit容器不退出，仍在后台运行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FROM  </a:t>
            </a:r>
            <a:r>
              <a:rPr lang="zh-CN" altLang="en-US"/>
              <a:t>构建指令</a:t>
            </a:r>
            <a:endParaRPr lang="zh-CN" altLang="en-US"/>
          </a:p>
          <a:p>
            <a:r>
              <a:rPr lang="en-US" altLang="zh-CN"/>
              <a:t>MAINTAINER</a:t>
            </a:r>
            <a:r>
              <a:rPr lang="zh-CN" altLang="en-US"/>
              <a:t>：构建指令</a:t>
            </a:r>
            <a:endParaRPr lang="zh-CN" altLang="en-US"/>
          </a:p>
          <a:p>
            <a:r>
              <a:rPr lang="en-US" altLang="zh-CN"/>
              <a:t>RUN </a:t>
            </a:r>
            <a:r>
              <a:rPr lang="zh-CN" altLang="en-US"/>
              <a:t>：构建指令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/>
              <a:t>ADD</a:t>
            </a:r>
            <a:r>
              <a:rPr lang="zh-CN" altLang="en-US"/>
              <a:t>：构建指令</a:t>
            </a:r>
            <a:endParaRPr lang="zh-CN" altLang="en-US"/>
          </a:p>
          <a:p>
            <a:r>
              <a:rPr lang="en-US" altLang="zh-CN"/>
              <a:t>EXPOSE</a:t>
            </a:r>
            <a:r>
              <a:rPr lang="zh-CN" altLang="en-US"/>
              <a:t>：设置指令</a:t>
            </a:r>
            <a:endParaRPr lang="zh-CN" altLang="en-US"/>
          </a:p>
          <a:p>
            <a:r>
              <a:rPr lang="en-US" altLang="zh-CN"/>
              <a:t>ENV</a:t>
            </a:r>
            <a:r>
              <a:rPr lang="zh-CN" altLang="en-US"/>
              <a:t>：构建指令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   docker的整个生命周期有三部分组成：镜像（image）+容器（container）+仓库（repository）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6.GIF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6.GIF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6.GIF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6.GIF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6.GIF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6.GIF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image" Target="../media/image1.jpe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6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6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GIF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6.GIF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/>
          <a:lstStyle/>
          <a:p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Docker</a:t>
            </a:r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基础操作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rmi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</a:rPr>
              <a:t>删除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ps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>
                <a:latin typeface="Times New Roman" panose="02020603050405020304" pitchFamily="18" charset="0"/>
              </a:rPr>
              <a:t>查看正在运行的容器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200" b="0" dirty="0">
                <a:latin typeface="Times New Roman" panose="02020603050405020304" pitchFamily="18" charset="0"/>
                <a:sym typeface="+mn-ea"/>
              </a:rPr>
              <a:t>docker ps [-a]</a:t>
            </a:r>
            <a:endParaRPr lang="en-US" altLang="zh-CN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 dirty="0">
                <a:latin typeface="Times New Roman" panose="02020603050405020304" pitchFamily="18" charset="0"/>
                <a:sym typeface="+mn-ea"/>
              </a:rPr>
              <a:t>   列出最近一个运行过的container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：</a:t>
            </a:r>
            <a:r>
              <a:rPr lang="en-US" altLang="zh-CN" sz="2200" b="0" dirty="0">
                <a:latin typeface="Times New Roman" panose="02020603050405020304" pitchFamily="18" charset="0"/>
                <a:sym typeface="+mn-ea"/>
              </a:rPr>
              <a:t>docker ps -l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515" y="3371215"/>
            <a:ext cx="11367135" cy="129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300480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inspect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1939290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</a:t>
            </a:r>
            <a:r>
              <a:rPr lang="zh-CN" sz="2200" b="0">
                <a:latin typeface="Times New Roman" panose="02020603050405020304" pitchFamily="18" charset="0"/>
              </a:rPr>
              <a:t>查看具体</a:t>
            </a:r>
            <a:r>
              <a:rPr lang="en-US" altLang="zh-CN" sz="2200" b="0">
                <a:latin typeface="Times New Roman" panose="02020603050405020304" pitchFamily="18" charset="0"/>
              </a:rPr>
              <a:t>docker</a:t>
            </a:r>
            <a:r>
              <a:rPr lang="zh-CN" altLang="en-US" sz="2200" b="0">
                <a:latin typeface="Times New Roman" panose="02020603050405020304" pitchFamily="18" charset="0"/>
              </a:rPr>
              <a:t>的详细信息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        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950" y="2494915"/>
            <a:ext cx="7301865" cy="3729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run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25647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>
                <a:latin typeface="Times New Roman" panose="02020603050405020304" pitchFamily="18" charset="0"/>
              </a:rPr>
              <a:t>启动容器：</a:t>
            </a:r>
            <a:r>
              <a:rPr lang="en-US" altLang="zh-CN" sz="2200" b="0">
                <a:latin typeface="Times New Roman" panose="02020603050405020304" pitchFamily="18" charset="0"/>
              </a:rPr>
              <a:t>docker run [OPTIONS] IMAGE[:TAG] [COMMAND] [ARG...]  </a:t>
            </a:r>
            <a:endParaRPr lang="en-US" altLang="zh-CN"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en-US" altLang="zh-CN"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en-US" altLang="zh-CN"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docker run -name Myjava -it java /bin/bash  #启动一个bash终端，允许用户进行交互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35" y="3017520"/>
            <a:ext cx="9327515" cy="580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5615" y="4501515"/>
            <a:ext cx="7933690" cy="1805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run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7145" y="2347595"/>
            <a:ext cx="10013950" cy="2730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/>
              <a:t>docker run时没有指定--name，那么deamon会自动生成一个随机字符串UUID</a:t>
            </a:r>
            <a:endParaRPr lang="zh-CN" altLang="en-US" sz="2200"/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/>
              <a:t>Docker时有自动化的需求，你可以将containerID输出到指定的文件中（PIDfile）： --cidfile=""  </a:t>
            </a:r>
            <a:endParaRPr lang="zh-CN" altLang="en-US" sz="2200"/>
          </a:p>
          <a:p>
            <a:pPr marL="342900" indent="-342900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200"/>
              <a:t>Docker的容器是没有特权的，例如不能在容器中再启动一个容器。这是因为默认情况下容器是不能访问任何其它设备的。但是通过"privileged"，容器就拥有了访问任何其它设备的权限。  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71774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142811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 start  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运行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docker stop   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停止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5" y="3257550"/>
            <a:ext cx="11877675" cy="2428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717740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58520" y="1414145"/>
            <a:ext cx="10475595" cy="55245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 exec  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>
                <a:latin typeface="Times New Roman" panose="02020603050405020304" pitchFamily="18" charset="0"/>
              </a:rPr>
              <a:t>在容器中运行交付式任务，只对正在运行的容器有效</a:t>
            </a:r>
            <a:endParaRPr sz="2200" b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>
                <a:latin typeface="Times New Roman" panose="02020603050405020304" pitchFamily="18" charset="0"/>
              </a:rPr>
              <a:t>docker exec -</a:t>
            </a:r>
            <a:r>
              <a:rPr lang="en-US" sz="2200" b="0">
                <a:latin typeface="Times New Roman" panose="02020603050405020304" pitchFamily="18" charset="0"/>
              </a:rPr>
              <a:t>it </a:t>
            </a:r>
            <a:r>
              <a:rPr sz="2200" b="0">
                <a:latin typeface="Times New Roman" panose="02020603050405020304" pitchFamily="18" charset="0"/>
              </a:rPr>
              <a:t> </a:t>
            </a:r>
            <a:r>
              <a:rPr lang="en-US" sz="2200" b="0">
                <a:latin typeface="Times New Roman" panose="02020603050405020304" pitchFamily="18" charset="0"/>
              </a:rPr>
              <a:t>containerid </a:t>
            </a:r>
            <a:r>
              <a:rPr sz="2200" b="0">
                <a:latin typeface="Times New Roman" panose="02020603050405020304" pitchFamily="18" charset="0"/>
              </a:rPr>
              <a:t>/bin/bash</a:t>
            </a:r>
            <a:endParaRPr sz="2200" b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" y="3432175"/>
            <a:ext cx="11796395" cy="2367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commit 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将container保存为一个image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容器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top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200" b="0">
                <a:latin typeface="Times New Roman" panose="02020603050405020304" pitchFamily="18" charset="0"/>
              </a:rPr>
              <a:t>    </a:t>
            </a:r>
            <a:r>
              <a:rPr lang="zh-CN" altLang="en-US" sz="2200" b="0" dirty="0">
                <a:latin typeface="Times New Roman" panose="02020603050405020304" pitchFamily="18" charset="0"/>
                <a:sym typeface="+mn-ea"/>
              </a:rPr>
              <a:t>查看容器内部的进程信息</a:t>
            </a:r>
            <a:endParaRPr lang="zh-CN" altLang="en-US" sz="2200" b="0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删除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 rm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615" y="2515870"/>
            <a:ext cx="8610600" cy="1264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615" y="3997325"/>
            <a:ext cx="8611235" cy="1452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2865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仓库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2865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5056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7085" y="17058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dirty="0"/>
              <a:t>docker </a:t>
            </a:r>
            <a:r>
              <a:rPr lang="zh-CN" altLang="en-US" dirty="0"/>
              <a:t>三大核心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4643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285915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0782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285915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</a:t>
            </a:r>
            <a:r>
              <a:rPr lang="zh-CN" altLang="en-US" dirty="0"/>
              <a:t>镜像</a:t>
            </a:r>
            <a:endParaRPr lang="zh-CN" altLang="en-US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03695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825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8750" y="34103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6"/>
            </p:custDataLst>
          </p:nvPr>
        </p:nvCxnSpPr>
        <p:spPr bwMode="auto">
          <a:xfrm>
            <a:off x="4931074" y="360020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7"/>
            </p:custDataLst>
          </p:nvPr>
        </p:nvSpPr>
        <p:spPr bwMode="auto">
          <a:xfrm>
            <a:off x="5047085" y="34103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</a:t>
            </a:r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34" name="燕尾形 33"/>
          <p:cNvSpPr/>
          <p:nvPr>
            <p:custDataLst>
              <p:tags r:id="rId18"/>
            </p:custDataLst>
          </p:nvPr>
        </p:nvSpPr>
        <p:spPr>
          <a:xfrm>
            <a:off x="3740449" y="355892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9"/>
            </p:custDataLst>
          </p:nvPr>
        </p:nvSpPr>
        <p:spPr bwMode="auto">
          <a:xfrm>
            <a:off x="5039995" y="3947160"/>
            <a:ext cx="5306060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file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文本框 6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98227" y="3947095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>
            <p:custDataLst>
              <p:tags r:id="rId21"/>
            </p:custDataLst>
          </p:nvPr>
        </p:nvCxnSpPr>
        <p:spPr bwMode="auto">
          <a:xfrm>
            <a:off x="4920551" y="4166169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燕尾形 6"/>
          <p:cNvSpPr/>
          <p:nvPr>
            <p:custDataLst>
              <p:tags r:id="rId22"/>
            </p:custDataLst>
          </p:nvPr>
        </p:nvSpPr>
        <p:spPr>
          <a:xfrm>
            <a:off x="3729926" y="4124894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101765" y="453428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4"/>
            </p:custDataLst>
          </p:nvPr>
        </p:nvCxnSpPr>
        <p:spPr bwMode="auto">
          <a:xfrm>
            <a:off x="4924089" y="466573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40100" y="446126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docker API</a:t>
            </a:r>
            <a:endParaRPr lang="en-US" altLang="zh-CN" dirty="0"/>
          </a:p>
        </p:txBody>
      </p:sp>
      <p:sp>
        <p:nvSpPr>
          <p:cNvPr id="11" name="燕尾形 10"/>
          <p:cNvSpPr/>
          <p:nvPr>
            <p:custDataLst>
              <p:tags r:id="rId26"/>
            </p:custDataLst>
          </p:nvPr>
        </p:nvSpPr>
        <p:spPr>
          <a:xfrm>
            <a:off x="3733464" y="466827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89025" y="168211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200" b="0">
                <a:latin typeface="Times New Roman" panose="02020603050405020304" pitchFamily="18" charset="0"/>
              </a:rPr>
              <a:t>Dockerfile是由一系列命令和参数构成的脚本，这些命令应用于基础镜像并最终创建一个新的镜像。</a:t>
            </a:r>
            <a:endParaRPr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200" b="0">
                <a:latin typeface="Times New Roman" panose="02020603050405020304" pitchFamily="18" charset="0"/>
              </a:rPr>
              <a:t>简化了从头到尾的流程并极大的简化了部署工作。</a:t>
            </a:r>
            <a:endParaRPr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sz="2200" b="0">
                <a:latin typeface="Times New Roman" panose="02020603050405020304" pitchFamily="18" charset="0"/>
              </a:rPr>
              <a:t>Dockerfile从FROM命令开始，紧接着跟随者各种方法，命令和参数。其产出为一个新的可以用于创建容器的镜像。</a:t>
            </a:r>
            <a:endParaRPr sz="2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指令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981075" y="1420495"/>
            <a:ext cx="1047559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dockers file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的书写规范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89660" y="213931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0">
                <a:latin typeface="Times New Roman" panose="02020603050405020304" pitchFamily="18" charset="0"/>
              </a:rPr>
              <a:t>docker file</a:t>
            </a:r>
            <a:r>
              <a:rPr lang="zh-CN" altLang="en-US" sz="2200" b="0">
                <a:latin typeface="Times New Roman" panose="02020603050405020304" pitchFamily="18" charset="0"/>
              </a:rPr>
              <a:t>是忽略大小写的，一般</a:t>
            </a:r>
            <a:r>
              <a:rPr lang="zh-CN" altLang="en-US" sz="2200">
                <a:latin typeface="Times New Roman" panose="02020603050405020304" pitchFamily="18" charset="0"/>
              </a:rPr>
              <a:t>建议用大写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使用 </a:t>
            </a:r>
            <a:r>
              <a:rPr lang="en-US" altLang="zh-CN" sz="2200" b="0">
                <a:latin typeface="Times New Roman" panose="02020603050405020304" pitchFamily="18" charset="0"/>
              </a:rPr>
              <a:t># </a:t>
            </a:r>
            <a:r>
              <a:rPr lang="zh-CN" altLang="en-US" sz="2200" b="0">
                <a:latin typeface="Times New Roman" panose="02020603050405020304" pitchFamily="18" charset="0"/>
              </a:rPr>
              <a:t>作为注释，每行只支持一条指令，每条指令可携带多个参数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根据指令的作用分为</a:t>
            </a:r>
            <a:r>
              <a:rPr lang="zh-CN" altLang="en-US" sz="2200">
                <a:latin typeface="Times New Roman" panose="02020603050405020304" pitchFamily="18" charset="0"/>
              </a:rPr>
              <a:t>构建指令</a:t>
            </a:r>
            <a:r>
              <a:rPr lang="zh-CN" altLang="en-US" sz="2200" b="0">
                <a:latin typeface="Times New Roman" panose="02020603050405020304" pitchFamily="18" charset="0"/>
              </a:rPr>
              <a:t>和</a:t>
            </a:r>
            <a:r>
              <a:rPr lang="zh-CN" altLang="en-US" sz="2200">
                <a:latin typeface="Times New Roman" panose="02020603050405020304" pitchFamily="18" charset="0"/>
              </a:rPr>
              <a:t>设置指令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构建指令：构建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，其指定的</a:t>
            </a:r>
            <a:r>
              <a:rPr lang="zh-CN" altLang="en-US" sz="2200" b="0">
                <a:latin typeface="Times New Roman" panose="02020603050405020304" pitchFamily="18" charset="0"/>
              </a:rPr>
              <a:t>操作不会在</a:t>
            </a:r>
            <a:r>
              <a:rPr lang="zh-CN" altLang="en-US" sz="2200">
                <a:latin typeface="Times New Roman" panose="02020603050405020304" pitchFamily="18" charset="0"/>
                <a:sym typeface="+mn-ea"/>
              </a:rPr>
              <a:t>运行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的容器上执行</a:t>
            </a:r>
            <a:endParaRPr lang="zh-CN" altLang="en-US" sz="2200" b="0">
              <a:latin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0">
                <a:latin typeface="Times New Roman" panose="02020603050405020304" pitchFamily="18" charset="0"/>
              </a:rPr>
              <a:t>设置指令：设置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属性，其指定的操作将在运行</a:t>
            </a:r>
            <a:r>
              <a:rPr lang="en-US" altLang="zh-CN" sz="2200" b="0">
                <a:latin typeface="Times New Roman" panose="02020603050405020304" pitchFamily="18" charset="0"/>
              </a:rPr>
              <a:t>image</a:t>
            </a:r>
            <a:r>
              <a:rPr lang="zh-CN" altLang="en-US" sz="2200" b="0">
                <a:latin typeface="Times New Roman" panose="02020603050405020304" pitchFamily="18" charset="0"/>
              </a:rPr>
              <a:t>的容器上执行</a:t>
            </a:r>
            <a:endParaRPr lang="zh-CN" altLang="en-US" sz="2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指令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90345"/>
            <a:ext cx="7938135" cy="418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27510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docker 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file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指令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808480"/>
            <a:ext cx="5619750" cy="36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三大核心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55" y="1588770"/>
            <a:ext cx="8126730" cy="4619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5" y="1403350"/>
            <a:ext cx="8326755" cy="499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仓库？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 dirty="0">
                <a:latin typeface="Times New Roman" panose="02020603050405020304" pitchFamily="18" charset="0"/>
              </a:rPr>
              <a:t>仓库是集中存放镜像的地方。</a:t>
            </a:r>
            <a:endParaRPr sz="2200" b="0" dirty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 dirty="0">
                <a:latin typeface="Times New Roman" panose="02020603050405020304" pitchFamily="18" charset="0"/>
              </a:rPr>
              <a:t>目前Docker官方仓库维护了一个公共仓库https://hub.docker.com，其中已经包括15000多个的镜像。</a:t>
            </a:r>
            <a:endParaRPr sz="2200" b="0" dirty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sz="2200" b="0" dirty="0">
                <a:latin typeface="Times New Roman" panose="02020603050405020304" pitchFamily="18" charset="0"/>
              </a:rPr>
              <a:t>大部分需求都可以通过在Docker Hub中直接下来镜像来实现。</a:t>
            </a:r>
            <a:endParaRPr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仓库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44716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仓库相关的命令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2187575"/>
            <a:ext cx="8288655" cy="395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images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查看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15" y="2976245"/>
            <a:ext cx="7467600" cy="904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search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altLang="en-US" sz="2200" b="0" dirty="0">
                <a:latin typeface="Times New Roman" panose="02020603050405020304" pitchFamily="18" charset="0"/>
              </a:rPr>
              <a:t>搜索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pull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下载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docker 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镜像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81075" y="1580515"/>
            <a:ext cx="4918075" cy="7188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docker push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078865" y="2299335"/>
            <a:ext cx="10013315" cy="38163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zh-CN" sz="2200" b="0" dirty="0">
                <a:latin typeface="Times New Roman" panose="02020603050405020304" pitchFamily="18" charset="0"/>
              </a:rPr>
              <a:t>上传</a:t>
            </a:r>
            <a:r>
              <a:rPr lang="en-US" altLang="zh-CN" sz="2200" b="0" dirty="0">
                <a:latin typeface="Times New Roman" panose="02020603050405020304" pitchFamily="18" charset="0"/>
              </a:rPr>
              <a:t>docker</a:t>
            </a:r>
            <a:r>
              <a:rPr lang="zh-CN" altLang="en-US" sz="2200" b="0" dirty="0">
                <a:latin typeface="Times New Roman" panose="02020603050405020304" pitchFamily="18" charset="0"/>
              </a:rPr>
              <a:t>镜像</a:t>
            </a:r>
            <a:endParaRPr lang="zh-CN" altLang="en-US" sz="2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KSO_WM_DOC_GUID" val="{daf7fd9b-b5a0-4779-83e3-3a4cc91f1c1e}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自定义</PresentationFormat>
  <Paragraphs>159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Arial Unicode MS</vt:lpstr>
      <vt:lpstr>Office 主题</vt:lpstr>
      <vt:lpstr>Docker基础操作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843</cp:revision>
  <dcterms:created xsi:type="dcterms:W3CDTF">2017-01-11T01:22:00Z</dcterms:created>
  <dcterms:modified xsi:type="dcterms:W3CDTF">2019-04-29T02:34:36Z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