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62" r:id="rId5"/>
    <p:sldId id="497" r:id="rId6"/>
    <p:sldId id="569" r:id="rId7"/>
    <p:sldId id="572" r:id="rId8"/>
    <p:sldId id="570" r:id="rId9"/>
    <p:sldId id="583" r:id="rId10"/>
    <p:sldId id="584" r:id="rId11"/>
    <p:sldId id="585" r:id="rId12"/>
    <p:sldId id="587" r:id="rId13"/>
    <p:sldId id="588" r:id="rId14"/>
    <p:sldId id="589" r:id="rId15"/>
    <p:sldId id="546" r:id="rId16"/>
    <p:sldId id="581" r:id="rId17"/>
    <p:sldId id="285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80000"/>
    <a:srgbClr val="0000FF"/>
    <a:srgbClr val="FF3333"/>
    <a:srgbClr val="DA0000"/>
    <a:srgbClr val="53D6DD"/>
    <a:srgbClr val="00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6488" autoAdjust="0"/>
  </p:normalViewPr>
  <p:slideViewPr>
    <p:cSldViewPr snapToGrid="0">
      <p:cViewPr>
        <p:scale>
          <a:sx n="90" d="100"/>
          <a:sy n="90" d="100"/>
        </p:scale>
        <p:origin x="-6" y="-72"/>
      </p:cViewPr>
      <p:guideLst>
        <p:guide orient="horz" pos="2148"/>
        <p:guide pos="39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294"/>
    </p:cViewPr>
  </p:sorterViewPr>
  <p:notesViewPr>
    <p:cSldViewPr snapToGrid="0">
      <p:cViewPr varScale="1">
        <p:scale>
          <a:sx n="67" d="100"/>
          <a:sy n="67" d="100"/>
        </p:scale>
        <p:origin x="3072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5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DC01-41A1-4776-B5BC-99E03FAD5C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9940-700E-4713-A716-E06705FEBE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D0C-2489-4D0C-B8E8-1E85D6869D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案例</a:t>
            </a:r>
            <a:r>
              <a:rPr lang="en-US" altLang="zh-CN"/>
              <a:t>1</a:t>
            </a:r>
            <a:r>
              <a:rPr lang="zh-CN" altLang="en-US"/>
              <a:t>、通过镜像创建</a:t>
            </a:r>
            <a:r>
              <a:rPr lang="en-US" altLang="zh-CN"/>
              <a:t>nginx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/>
              <a:t>1</a:t>
            </a:r>
            <a:r>
              <a:rPr lang="zh-CN" altLang="en-US"/>
              <a:t>、</a:t>
            </a:r>
            <a:r>
              <a:t>集群管理，灵活的地域和网络环境选择</a:t>
            </a:r>
            <a:r>
              <a:rPr lang="zh-CN"/>
              <a:t>：</a:t>
            </a:r>
          </a:p>
          <a:p>
            <a:r>
              <a:t>    用户可以根据自己的需求，选择不同的地域创建和删除集群。</a:t>
            </a:r>
          </a:p>
          <a:p>
            <a:r>
              <a:t>    可灵活配置专有网络 VPC 环境。</a:t>
            </a:r>
          </a:p>
          <a:p/>
          <a:p>
            <a:r>
              <a:rPr lang="en-US"/>
              <a:t>2</a:t>
            </a:r>
            <a:r>
              <a:rPr lang="zh-CN" altLang="en-US"/>
              <a:t>、</a:t>
            </a:r>
            <a:r>
              <a:t>多种服务器托管方式</a:t>
            </a:r>
            <a:r>
              <a:rPr lang="zh-CN"/>
              <a:t>：</a:t>
            </a:r>
          </a:p>
          <a:p>
            <a:r>
              <a:t>    支持授权容器服务创建云服务器加入到指定集群。</a:t>
            </a:r>
          </a:p>
          <a:p>
            <a:r>
              <a:t>    支持将已购买的云服务器添加到指定集群。</a:t>
            </a:r>
          </a:p>
          <a:p/>
          <a:p>
            <a:r>
              <a:rPr lang="en-US"/>
              <a:t>3</a:t>
            </a:r>
            <a:r>
              <a:rPr lang="zh-CN" altLang="en-US"/>
              <a:t>、</a:t>
            </a:r>
            <a:r>
              <a:t>一站式容器生命周期管理</a:t>
            </a:r>
          </a:p>
          <a:p>
            <a:r>
              <a:t>    网络</a:t>
            </a:r>
            <a:r>
              <a:rPr lang="zh-CN"/>
              <a:t>：</a:t>
            </a:r>
            <a:r>
              <a:t>支持跨宿主机容器间互联，支持高性能 VPC 网络驱动。</a:t>
            </a:r>
          </a:p>
          <a:p>
            <a:r>
              <a:t>    存储</a:t>
            </a:r>
            <a:r>
              <a:rPr lang="zh-CN"/>
              <a:t>：</a:t>
            </a:r>
            <a:r>
              <a:t>支持数据卷管理，支持 OSSFS、云盘和文件存储（Network Attached Storage，简称 NAS）。</a:t>
            </a:r>
          </a:p>
          <a:p>
            <a:r>
              <a:t>    日志</a:t>
            </a:r>
            <a:r>
              <a:rPr lang="zh-CN"/>
              <a:t>：</a:t>
            </a:r>
            <a:r>
              <a:t>支持日志自动采集和阿里云日志服务集成。您还可以和第三方开源日志解决方案进行集成。</a:t>
            </a:r>
          </a:p>
          <a:p>
            <a:r>
              <a:t>    监控</a:t>
            </a:r>
            <a:r>
              <a:rPr lang="zh-CN"/>
              <a:t>：</a:t>
            </a:r>
            <a:r>
              <a:t>支持容器级别和VM级别的监控。您还可以和第三方开源监控解决方案进行集成。</a:t>
            </a:r>
          </a:p>
          <a:p>
            <a:r>
              <a:t>    调度</a:t>
            </a:r>
            <a:r>
              <a:rPr lang="zh-CN"/>
              <a:t>：</a:t>
            </a:r>
            <a:r>
              <a:t>支持跨可用区高可用和异常节点的reschedule等策略。</a:t>
            </a:r>
          </a:p>
          <a:p>
            <a:r>
              <a:t>    路由</a:t>
            </a:r>
            <a:r>
              <a:rPr lang="zh-CN"/>
              <a:t>：</a:t>
            </a:r>
            <a:r>
              <a:t>支持4层和7层的请求转发和后端绑定。</a:t>
            </a:r>
          </a:p>
          <a:p>
            <a:r>
              <a:t>    权限</a:t>
            </a:r>
            <a:r>
              <a:rPr lang="zh-CN"/>
              <a:t>：</a:t>
            </a:r>
            <a:r>
              <a:t>支持集群级别的RAM授权管理。</a:t>
            </a:r>
          </a:p>
          <a:p/>
          <a:p>
            <a:r>
              <a:rPr lang="en-US"/>
              <a:t>4</a:t>
            </a:r>
            <a:r>
              <a:rPr lang="zh-CN" altLang="en-US"/>
              <a:t>、</a:t>
            </a:r>
            <a:r>
              <a:t>Swarm 和 Kubernetes 双支持</a:t>
            </a:r>
            <a:r>
              <a:rPr lang="zh-CN"/>
              <a:t>：</a:t>
            </a:r>
          </a:p>
          <a:p>
            <a:r>
              <a:t>Swarm 和 Kubernetes 双支持，无缝将已有系统从线下迁移至云上。</a:t>
            </a:r>
          </a:p>
          <a:p/>
          <a:p>
            <a:r>
              <a:rPr lang="en-US"/>
              <a:t>5</a:t>
            </a:r>
            <a:r>
              <a:rPr lang="zh-CN" altLang="en-US"/>
              <a:t>、</a:t>
            </a:r>
            <a:r>
              <a:t>阿里云环境特有的增值能力，更好的体验</a:t>
            </a:r>
            <a:r>
              <a:rPr lang="zh-CN"/>
              <a:t>：</a:t>
            </a:r>
          </a:p>
          <a:p>
            <a:r>
              <a:t>    整合专有网络 VPC，提供安全、高性能、支持混合云的部署方案。</a:t>
            </a:r>
          </a:p>
          <a:p>
            <a:r>
              <a:t>    扩展 Compose 模板定义，增强生命周期管理。</a:t>
            </a:r>
          </a:p>
          <a:p>
            <a:r>
              <a:t>    整合负载均衡，提供容器的访问能力。</a:t>
            </a:r>
          </a:p>
          <a:p/>
          <a:p>
            <a:r>
              <a:rPr lang="en-US"/>
              <a:t>6</a:t>
            </a:r>
            <a:r>
              <a:rPr lang="zh-CN" altLang="en-US"/>
              <a:t>、</a:t>
            </a:r>
            <a:r>
              <a:t>高可用调度策略，轻松打通上下游交付流程</a:t>
            </a:r>
            <a:r>
              <a:rPr lang="zh-CN"/>
              <a:t>：</a:t>
            </a:r>
          </a:p>
          <a:p>
            <a:r>
              <a:t>    支持服务级别的亲和性策略和横向扩展。</a:t>
            </a:r>
          </a:p>
          <a:p>
            <a:r>
              <a:t>    支持跨可用区高可用和灾难恢复。</a:t>
            </a:r>
          </a:p>
          <a:p>
            <a:r>
              <a:t>    支持集群和应用管理的 OpenAPI，轻松对接持续集成和私有部署系统。</a:t>
            </a:r>
          </a:p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简单易用</a:t>
            </a:r>
          </a:p>
          <a:p>
            <a:r>
              <a:t>    一键创建容器集群。</a:t>
            </a:r>
          </a:p>
          <a:p>
            <a:r>
              <a:t>    基于容器的一站式应用生命周期管理。</a:t>
            </a:r>
          </a:p>
          <a:p>
            <a:r>
              <a:t>    整合阿里云虚拟化、存储、网络和安全能力。</a:t>
            </a:r>
          </a:p>
          <a:p>
            <a:r>
              <a:t>    支持图形化界面和 OpenAPI。</a:t>
            </a:r>
          </a:p>
          <a:p/>
          <a:p>
            <a:r>
              <a:t>安全可控</a:t>
            </a:r>
          </a:p>
          <a:p>
            <a:r>
              <a:t>    在阿里云容器服务中，容器运行在用户自己的 ECS 节点上，不会和其他用户共享，因此不存在容器之间的隔离问题。</a:t>
            </a:r>
          </a:p>
          <a:p>
            <a:r>
              <a:t>    网络上，用户可以通过安全组定义容器集群内 ECS 节点和容器的访问策略，允许或者拒绝某些来源的地址访问容器。</a:t>
            </a:r>
          </a:p>
          <a:p>
            <a:r>
              <a:t>    容器集群的管理 API 使用双向证书校验，避免接口被非法用户访问。</a:t>
            </a:r>
          </a:p>
          <a:p>
            <a:r>
              <a:t>    专门的容器安全解决方案，如 neuvector，可以很方便地集成到阿里云容器服务上，提供更高层次的安全防护。</a:t>
            </a:r>
          </a:p>
          <a:p/>
          <a:p>
            <a:r>
              <a:t>协议兼容</a:t>
            </a:r>
          </a:p>
          <a:p>
            <a:r>
              <a:t>    Swarm 和 Kubernetes 双支持。</a:t>
            </a:r>
          </a:p>
          <a:p>
            <a:r>
              <a:t>    全球首批通过 Kubernetes 一致性认证。</a:t>
            </a:r>
          </a:p>
          <a:p>
            <a:r>
              <a:t>    支持应用无缝迁云和混合云管理。</a:t>
            </a:r>
          </a:p>
          <a:p/>
          <a:p>
            <a:r>
              <a:t>高效可靠</a:t>
            </a:r>
          </a:p>
          <a:p>
            <a:r>
              <a:t>    支持海量容器秒级启动。</a:t>
            </a:r>
          </a:p>
          <a:p>
            <a:r>
              <a:t>    支持容器的异常恢复和自动伸缩。</a:t>
            </a:r>
          </a:p>
          <a:p>
            <a:r>
              <a:t>    支持跨可用区的容器调度。</a:t>
            </a:r>
          </a:p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  <a:p>
            <a:r>
              <a:t>    集群管理服务：提供Docker集群管理和调度。</a:t>
            </a:r>
          </a:p>
          <a:p>
            <a:r>
              <a:t>    服务发现：提供Docker的状态等元数据存储。</a:t>
            </a:r>
          </a:p>
          <a:p>
            <a:r>
              <a:t>    Agent 通信服务：提供每台宿主机和集群管理服务之间的通信服务。</a:t>
            </a:r>
          </a:p>
          <a:p>
            <a:r>
              <a:t>    集群 API：对外暴露阿里云统一的OpenAPI能力。</a:t>
            </a:r>
          </a:p>
          <a:p>
            <a:r>
              <a:t>    服务 API：对外暴露兼容Docker Swarm的API能力。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17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8" name="矩形 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14" y="116632"/>
            <a:ext cx="27241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1" Type="http://schemas.openxmlformats.org/officeDocument/2006/relationships/tags" Target="../tags/tag4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1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2" Type="http://schemas.openxmlformats.org/officeDocument/2006/relationships/notesSlide" Target="../notesSlides/notesSlide2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30.xml"/><Relationship Id="rId3" Type="http://schemas.openxmlformats.org/officeDocument/2006/relationships/tags" Target="../tags/tag4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3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image" Target="../media/image1.jpeg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GIF"/><Relationship Id="rId3" Type="http://schemas.openxmlformats.org/officeDocument/2006/relationships/image" Target="../media/image4.GIF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GIF"/><Relationship Id="rId3" Type="http://schemas.openxmlformats.org/officeDocument/2006/relationships/image" Target="../media/image4.GIF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GIF"/><Relationship Id="rId3" Type="http://schemas.openxmlformats.org/officeDocument/2006/relationships/tags" Target="../tags/tag36.xml"/><Relationship Id="rId2" Type="http://schemas.openxmlformats.org/officeDocument/2006/relationships/image" Target="../media/image5.GIF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4.GIF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1.xml"/><Relationship Id="rId4" Type="http://schemas.openxmlformats.org/officeDocument/2006/relationships/image" Target="../media/image4.GIF"/><Relationship Id="rId3" Type="http://schemas.openxmlformats.org/officeDocument/2006/relationships/tags" Target="../tags/tag40.xml"/><Relationship Id="rId2" Type="http://schemas.openxmlformats.org/officeDocument/2006/relationships/image" Target="../media/image5.GIF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image" Target="../media/image4.GIF"/><Relationship Id="rId3" Type="http://schemas.openxmlformats.org/officeDocument/2006/relationships/tags" Target="../tags/tag43.xml"/><Relationship Id="rId2" Type="http://schemas.openxmlformats.org/officeDocument/2006/relationships/image" Target="../media/image5.GIF"/><Relationship Id="rId1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GIF"/><Relationship Id="rId3" Type="http://schemas.openxmlformats.org/officeDocument/2006/relationships/tags" Target="../tags/tag46.xml"/><Relationship Id="rId2" Type="http://schemas.openxmlformats.org/officeDocument/2006/relationships/image" Target="../media/image5.GIF"/><Relationship Id="rId1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21934"/>
            <a:ext cx="12192000" cy="1116719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容器服务</a:t>
            </a:r>
            <a:endParaRPr lang="zh-CN" altLang="en-US" sz="5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754372" y="35368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57" y="4008475"/>
            <a:ext cx="1166036" cy="11660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422065"/>
            <a:ext cx="12192000" cy="435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容器相关概念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5690" y="1424940"/>
            <a:ext cx="10279380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sz="2100" b="0" dirty="0">
                <a:latin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</a:rPr>
              <a:t>集群</a:t>
            </a:r>
            <a:r>
              <a:rPr lang="zh-CN" sz="2100" dirty="0">
                <a:latin typeface="Times New Roman" panose="02020603050405020304" pitchFamily="18" charset="0"/>
              </a:rPr>
              <a:t>：</a:t>
            </a:r>
            <a:r>
              <a:rPr sz="2100" b="0" dirty="0">
                <a:latin typeface="Times New Roman" panose="02020603050405020304" pitchFamily="18" charset="0"/>
              </a:rPr>
              <a:t>一个集群指容器运行所需要的云资源组合，关联了若干服务器节点、负载均衡、专有网络等云资源。</a:t>
            </a:r>
            <a:endParaRPr sz="21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sz="2100" dirty="0">
                <a:latin typeface="Times New Roman" panose="02020603050405020304" pitchFamily="18" charset="0"/>
              </a:rPr>
              <a:t> 节点</a:t>
            </a:r>
            <a:r>
              <a:rPr lang="zh-CN" sz="2100" dirty="0">
                <a:latin typeface="Times New Roman" panose="02020603050405020304" pitchFamily="18" charset="0"/>
              </a:rPr>
              <a:t>：</a:t>
            </a:r>
            <a:r>
              <a:rPr sz="2100" b="0" dirty="0">
                <a:latin typeface="Times New Roman" panose="02020603050405020304" pitchFamily="18" charset="0"/>
              </a:rPr>
              <a:t>一台服务器（可以是虚拟机实例或者物理服务器）已经安装了 Docker Engine，可以用于部署和管理容器；容器服务的 Agent 程序会安装到节点上并注册到一个集群上。集群中的节点数量可以伸缩。</a:t>
            </a:r>
            <a:endParaRPr sz="21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sz="2100" dirty="0">
                <a:latin typeface="Times New Roman" panose="02020603050405020304" pitchFamily="18" charset="0"/>
              </a:rPr>
              <a:t> 容器</a:t>
            </a:r>
            <a:r>
              <a:rPr lang="zh-CN" sz="2100" dirty="0">
                <a:latin typeface="Times New Roman" panose="02020603050405020304" pitchFamily="18" charset="0"/>
              </a:rPr>
              <a:t>：</a:t>
            </a:r>
            <a:r>
              <a:rPr sz="2100" b="0" dirty="0">
                <a:latin typeface="Times New Roman" panose="02020603050405020304" pitchFamily="18" charset="0"/>
              </a:rPr>
              <a:t>一个通过 Docker 镜像创建的运行时实例，一个节点可运行多个容器。</a:t>
            </a:r>
            <a:endParaRPr sz="21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sz="2100" dirty="0">
                <a:latin typeface="Times New Roman" panose="02020603050405020304" pitchFamily="18" charset="0"/>
              </a:rPr>
              <a:t> 镜像</a:t>
            </a:r>
            <a:r>
              <a:rPr lang="zh-CN" sz="2100" dirty="0">
                <a:latin typeface="Times New Roman" panose="02020603050405020304" pitchFamily="18" charset="0"/>
              </a:rPr>
              <a:t>：</a:t>
            </a:r>
            <a:r>
              <a:rPr sz="2100" b="0" dirty="0">
                <a:latin typeface="Times New Roman" panose="02020603050405020304" pitchFamily="18" charset="0"/>
              </a:rPr>
              <a:t>Docker 镜像是容器应用打包的标准格式，在部署容器化应用时可以指定镜像，镜像可以来自于 Docker Hub，阿里云容器 Hub，或者用户的私有 Registry。镜像 ID 可以由镜像所在仓库 URI 和镜像 Tag（缺省为 latest）唯一确认。 </a:t>
            </a:r>
            <a:endParaRPr sz="21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容器相关概念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5690" y="1424940"/>
            <a:ext cx="10279380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sz="2100" b="0" dirty="0">
                <a:latin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</a:rPr>
              <a:t>编排模板</a:t>
            </a:r>
            <a:r>
              <a:rPr lang="zh-CN" sz="2100" dirty="0">
                <a:latin typeface="Times New Roman" panose="02020603050405020304" pitchFamily="18" charset="0"/>
              </a:rPr>
              <a:t>：</a:t>
            </a:r>
            <a:r>
              <a:rPr sz="2100" b="0" dirty="0">
                <a:latin typeface="Times New Roman" panose="02020603050405020304" pitchFamily="18" charset="0"/>
              </a:rPr>
              <a:t>编排模板包含了一组容器服务的定义和其相互关联，可以用于多容器应用的部署和管理。容器服务支持 Docker Compose 模板规范并有所扩展。</a:t>
            </a:r>
            <a:endParaRPr sz="21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sz="2100" dirty="0">
                <a:latin typeface="Times New Roman" panose="02020603050405020304" pitchFamily="18" charset="0"/>
              </a:rPr>
              <a:t> 应用</a:t>
            </a:r>
            <a:r>
              <a:rPr lang="zh-CN" sz="2100" dirty="0">
                <a:latin typeface="Times New Roman" panose="02020603050405020304" pitchFamily="18" charset="0"/>
              </a:rPr>
              <a:t>：</a:t>
            </a:r>
            <a:r>
              <a:rPr sz="2100" b="0" dirty="0">
                <a:latin typeface="Times New Roman" panose="02020603050405020304" pitchFamily="18" charset="0"/>
              </a:rPr>
              <a:t>一个应用可通过单个镜像或一个编排模板创建，每个应用可包含1个或多个服务。</a:t>
            </a:r>
            <a:endParaRPr sz="21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sz="2100" b="0" dirty="0">
                <a:latin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</a:rPr>
              <a:t>服务</a:t>
            </a:r>
            <a:r>
              <a:rPr lang="zh-CN" sz="2100" dirty="0">
                <a:latin typeface="Times New Roman" panose="02020603050405020304" pitchFamily="18" charset="0"/>
              </a:rPr>
              <a:t>：</a:t>
            </a:r>
            <a:r>
              <a:rPr sz="2100" b="0" dirty="0">
                <a:latin typeface="Times New Roman" panose="02020603050405020304" pitchFamily="18" charset="0"/>
              </a:rPr>
              <a:t>一组基于相同镜像和配置定义的容器，作为一个可伸缩的微服务。</a:t>
            </a:r>
            <a:endParaRPr sz="21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sz="2100" b="0" dirty="0">
                <a:latin typeface="Times New Roman" panose="02020603050405020304" pitchFamily="18" charset="0"/>
              </a:rPr>
              <a:t> </a:t>
            </a:r>
            <a:r>
              <a:rPr lang="zh-CN" sz="2100" dirty="0">
                <a:latin typeface="Times New Roman" panose="02020603050405020304" pitchFamily="18" charset="0"/>
              </a:rPr>
              <a:t>关联关系</a:t>
            </a:r>
            <a:endParaRPr lang="zh-CN" sz="2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容器服务关联关系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 descr="15445132221060_zh-C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417320"/>
            <a:ext cx="9996805" cy="4635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容器服务使用流程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8" name="图片 7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095500"/>
            <a:ext cx="99314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案例演示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致 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2749" y="848873"/>
            <a:ext cx="33448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MENUS</a:t>
            </a:r>
            <a:endParaRPr lang="en-US" altLang="zh-CN" sz="36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02672" y="1748315"/>
            <a:ext cx="7699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 bwMode="auto">
          <a:xfrm>
            <a:off x="4924996" y="1967390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 bwMode="auto">
          <a:xfrm>
            <a:off x="5044545" y="2286569"/>
            <a:ext cx="4008438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容器服务架构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燕尾形 23"/>
          <p:cNvSpPr/>
          <p:nvPr>
            <p:custDataLst>
              <p:tags r:id="rId5"/>
            </p:custDataLst>
          </p:nvPr>
        </p:nvSpPr>
        <p:spPr>
          <a:xfrm>
            <a:off x="3737546" y="1926115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02672" y="2286570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7"/>
            </p:custDataLst>
          </p:nvPr>
        </p:nvCxnSpPr>
        <p:spPr bwMode="auto">
          <a:xfrm>
            <a:off x="4924996" y="2505644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 bwMode="auto">
          <a:xfrm>
            <a:off x="5047085" y="1705863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ym typeface="+mn-ea"/>
              </a:rPr>
              <a:t>容器服务介绍</a:t>
            </a:r>
            <a:endParaRPr lang="zh-CN" altLang="en-US" dirty="0"/>
          </a:p>
        </p:txBody>
      </p:sp>
      <p:sp>
        <p:nvSpPr>
          <p:cNvPr id="28" name="燕尾形 27"/>
          <p:cNvSpPr/>
          <p:nvPr>
            <p:custDataLst>
              <p:tags r:id="rId9"/>
            </p:custDataLst>
          </p:nvPr>
        </p:nvSpPr>
        <p:spPr>
          <a:xfrm>
            <a:off x="3734371" y="2464369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6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6210" y="285915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 bwMode="auto">
          <a:xfrm>
            <a:off x="4928534" y="307823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6"/>
          <p:cNvSpPr txBox="1"/>
          <p:nvPr>
            <p:custDataLst>
              <p:tags r:id="rId12"/>
            </p:custDataLst>
          </p:nvPr>
        </p:nvSpPr>
        <p:spPr bwMode="auto">
          <a:xfrm>
            <a:off x="5044545" y="285915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应用场景</a:t>
            </a:r>
            <a:endParaRPr lang="zh-CN" altLang="en-US" dirty="0">
              <a:sym typeface="+mn-ea"/>
            </a:endParaRPr>
          </a:p>
        </p:txBody>
      </p:sp>
      <p:sp>
        <p:nvSpPr>
          <p:cNvPr id="16" name="燕尾形 15"/>
          <p:cNvSpPr/>
          <p:nvPr>
            <p:custDataLst>
              <p:tags r:id="rId13"/>
            </p:custDataLst>
          </p:nvPr>
        </p:nvSpPr>
        <p:spPr>
          <a:xfrm>
            <a:off x="3737909" y="303695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18" name="矩形 1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406825" y="1558900"/>
            <a:ext cx="1897980" cy="872040"/>
          </a:xfrm>
        </p:spPr>
        <p:txBody>
          <a:bodyPr/>
          <a:lstStyle/>
          <a:p>
            <a:pPr algn="ctr" rtl="0" eaLnBrk="1" latinLnBrk="0" hangingPunct="1"/>
            <a:r>
              <a:rPr lang="zh-CN" altLang="zh-CN" sz="2000" kern="1200" dirty="0" smtClean="0">
                <a:solidFill>
                  <a:srgbClr val="00A99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lang="zh-CN" altLang="zh-CN" dirty="0" smtClean="0">
              <a:effectLst/>
            </a:endParaRPr>
          </a:p>
        </p:txBody>
      </p:sp>
      <p:sp>
        <p:nvSpPr>
          <p:cNvPr id="12" name="文本框 6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08750" y="341033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 bwMode="auto">
          <a:xfrm>
            <a:off x="4931074" y="360020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6"/>
          <p:cNvSpPr txBox="1"/>
          <p:nvPr>
            <p:custDataLst>
              <p:tags r:id="rId17"/>
            </p:custDataLst>
          </p:nvPr>
        </p:nvSpPr>
        <p:spPr bwMode="auto">
          <a:xfrm>
            <a:off x="5047085" y="341033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容器服务</a:t>
            </a:r>
            <a:r>
              <a:rPr lang="zh-CN" altLang="en-US" dirty="0">
                <a:sym typeface="+mn-ea"/>
              </a:rPr>
              <a:t>相关概念</a:t>
            </a:r>
            <a:endParaRPr lang="en-US" dirty="0"/>
          </a:p>
        </p:txBody>
      </p:sp>
      <p:sp>
        <p:nvSpPr>
          <p:cNvPr id="34" name="燕尾形 33"/>
          <p:cNvSpPr/>
          <p:nvPr>
            <p:custDataLst>
              <p:tags r:id="rId18"/>
            </p:custDataLst>
          </p:nvPr>
        </p:nvSpPr>
        <p:spPr>
          <a:xfrm>
            <a:off x="3740449" y="355892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 bwMode="auto">
          <a:xfrm>
            <a:off x="5039995" y="3947160"/>
            <a:ext cx="5306060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l">
              <a:buClrTx/>
              <a:buSzTx/>
              <a:buFontTx/>
              <a:defRPr/>
            </a:pPr>
            <a:r>
              <a:rPr lang="en-US" sz="2400" b="1" dirty="0">
                <a:sym typeface="+mn-ea"/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容器服务关联关系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6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098227" y="3947095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21"/>
            </p:custDataLst>
          </p:nvPr>
        </p:nvCxnSpPr>
        <p:spPr bwMode="auto">
          <a:xfrm>
            <a:off x="4920551" y="4166169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>
            <p:custDataLst>
              <p:tags r:id="rId22"/>
            </p:custDataLst>
          </p:nvPr>
        </p:nvSpPr>
        <p:spPr>
          <a:xfrm>
            <a:off x="3729926" y="4124894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6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101765" y="453428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24"/>
            </p:custDataLst>
          </p:nvPr>
        </p:nvCxnSpPr>
        <p:spPr bwMode="auto">
          <a:xfrm>
            <a:off x="4924089" y="466573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6"/>
          <p:cNvSpPr txBox="1"/>
          <p:nvPr>
            <p:custDataLst>
              <p:tags r:id="rId25"/>
            </p:custDataLst>
          </p:nvPr>
        </p:nvSpPr>
        <p:spPr bwMode="auto">
          <a:xfrm>
            <a:off x="5040100" y="4461263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algn="l">
              <a:buClrTx/>
              <a:buSzTx/>
              <a:buFontTx/>
              <a:defRPr/>
            </a:pPr>
            <a:r>
              <a:rPr lang="en-US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容器服务使用流程</a:t>
            </a:r>
            <a:endParaRPr lang="zh-CN" altLang="en-US" dirty="0"/>
          </a:p>
        </p:txBody>
      </p:sp>
      <p:sp>
        <p:nvSpPr>
          <p:cNvPr id="11" name="燕尾形 10"/>
          <p:cNvSpPr/>
          <p:nvPr>
            <p:custDataLst>
              <p:tags r:id="rId26"/>
            </p:custDataLst>
          </p:nvPr>
        </p:nvSpPr>
        <p:spPr>
          <a:xfrm>
            <a:off x="3733464" y="4668272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61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104305" y="5070863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8"/>
            </p:custDataLst>
          </p:nvPr>
        </p:nvCxnSpPr>
        <p:spPr bwMode="auto">
          <a:xfrm>
            <a:off x="4926629" y="5289937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26"/>
          <p:cNvSpPr txBox="1"/>
          <p:nvPr>
            <p:custDataLst>
              <p:tags r:id="rId29"/>
            </p:custDataLst>
          </p:nvPr>
        </p:nvSpPr>
        <p:spPr bwMode="auto">
          <a:xfrm>
            <a:off x="5040100" y="499402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案例演示</a:t>
            </a:r>
            <a:endParaRPr dirty="0"/>
          </a:p>
        </p:txBody>
      </p:sp>
      <p:sp>
        <p:nvSpPr>
          <p:cNvPr id="32" name="燕尾形 31"/>
          <p:cNvSpPr/>
          <p:nvPr>
            <p:custDataLst>
              <p:tags r:id="rId30"/>
            </p:custDataLst>
          </p:nvPr>
        </p:nvSpPr>
        <p:spPr>
          <a:xfrm>
            <a:off x="3736004" y="5248662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容器服务介绍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447165"/>
            <a:ext cx="6337300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什么是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容器服务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sz="2200" b="0" dirty="0">
                <a:latin typeface="Times New Roman" panose="02020603050405020304" pitchFamily="18" charset="0"/>
              </a:rPr>
              <a:t> 容器服务提供高性能可伸缩的容器应用管理服务，支持用 Docker 和 Kubernetes 进行容器化应用的生命周期管理</a:t>
            </a:r>
            <a:endParaRPr lang="en-US" sz="22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sz="2200" b="0" dirty="0">
                <a:latin typeface="Times New Roman" panose="02020603050405020304" pitchFamily="18" charset="0"/>
              </a:rPr>
              <a:t> 提供多种应用发布方式和持续交付能力并支持微服务架构。</a:t>
            </a:r>
            <a:endParaRPr lang="en-US" sz="22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sz="2200" b="0" dirty="0">
                <a:latin typeface="Times New Roman" panose="02020603050405020304" pitchFamily="18" charset="0"/>
              </a:rPr>
              <a:t> 容器服务简化了容器管理集群的搭建工作，整合了阿里云虚拟化、存储、网络和安全能力，打造云端最佳容器运行环境。</a:t>
            </a:r>
            <a:endParaRPr lang="en-US"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容器服务介绍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功能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11264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sz="2200" b="0" dirty="0">
                <a:latin typeface="Times New Roman" panose="02020603050405020304" pitchFamily="18" charset="0"/>
              </a:rPr>
              <a:t> 集群管理，灵活的地域和网络环境选择</a:t>
            </a:r>
            <a:endParaRPr lang="en-US" sz="22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sz="2200" b="0" dirty="0">
                <a:latin typeface="Times New Roman" panose="02020603050405020304" pitchFamily="18" charset="0"/>
              </a:rPr>
              <a:t> 多种服务器托管方式</a:t>
            </a:r>
            <a:endParaRPr lang="en-US" sz="22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sz="2200" b="0" dirty="0">
                <a:latin typeface="Times New Roman" panose="02020603050405020304" pitchFamily="18" charset="0"/>
              </a:rPr>
              <a:t> 一站式容器生命周期管理</a:t>
            </a:r>
            <a:endParaRPr lang="en-US" sz="22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sz="2200" b="0" dirty="0">
                <a:latin typeface="Times New Roman" panose="02020603050405020304" pitchFamily="18" charset="0"/>
              </a:rPr>
              <a:t> Swarm 和 Kubernetes 双支持</a:t>
            </a:r>
            <a:endParaRPr lang="en-US" sz="22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sz="2200" b="0" dirty="0">
                <a:latin typeface="Times New Roman" panose="02020603050405020304" pitchFamily="18" charset="0"/>
              </a:rPr>
              <a:t> 阿里云环境特有的增值能力，更好的体验</a:t>
            </a:r>
            <a:endParaRPr lang="en-US" sz="22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sz="2200" b="0" dirty="0">
                <a:latin typeface="Times New Roman" panose="02020603050405020304" pitchFamily="18" charset="0"/>
              </a:rPr>
              <a:t> 高可用调度策略，轻松打通上下游交付流程 </a:t>
            </a:r>
            <a:endParaRPr lang="en-US"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容器服务介绍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131570" y="2092960"/>
            <a:ext cx="10279380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400" b="0" dirty="0">
                <a:latin typeface="Times New Roman" panose="02020603050405020304" pitchFamily="18" charset="0"/>
              </a:rPr>
              <a:t>  简单易用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sz="2400" b="0" dirty="0">
                <a:latin typeface="Times New Roman" panose="02020603050405020304" pitchFamily="18" charset="0"/>
              </a:rPr>
              <a:t>  安全可控</a:t>
            </a:r>
            <a:endParaRPr lang="zh-CN" sz="24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sz="2400" b="0" dirty="0">
                <a:latin typeface="Times New Roman" panose="02020603050405020304" pitchFamily="18" charset="0"/>
              </a:rPr>
              <a:t>  协议兼容</a:t>
            </a:r>
            <a:endParaRPr lang="zh-CN" sz="24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sz="2400" b="0" dirty="0">
                <a:latin typeface="Times New Roman" panose="02020603050405020304" pitchFamily="18" charset="0"/>
              </a:rPr>
              <a:t>  高效可靠 </a:t>
            </a:r>
            <a:endParaRPr 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产品优势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容器服务架构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架构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 descr="1548173129966_zh-C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070" y="1447165"/>
            <a:ext cx="8131810" cy="4693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应用场景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131570" y="2092960"/>
            <a:ext cx="9765665" cy="156908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100" b="0" dirty="0">
                <a:latin typeface="Times New Roman" panose="02020603050405020304" pitchFamily="18" charset="0"/>
              </a:rPr>
              <a:t> </a:t>
            </a:r>
            <a:r>
              <a:rPr lang="zh-CN" sz="2100" b="0" dirty="0">
                <a:latin typeface="Times New Roman" panose="02020603050405020304" pitchFamily="18" charset="0"/>
              </a:rPr>
              <a:t>配合 Jenkins 帮您自动完成从代码提交到应用部署的 DevOps 完整流程，确保只有通过自动测试的代码才能交付和部署，高效替代业内部署复杂、迭代缓慢的传统方式。</a:t>
            </a:r>
            <a:endParaRPr lang="zh-CN" sz="2100" b="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DevOps 持续交付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内容占位符 76802"/>
          <p:cNvSpPr>
            <a:spLocks noGrp="1"/>
          </p:cNvSpPr>
          <p:nvPr/>
        </p:nvSpPr>
        <p:spPr>
          <a:xfrm>
            <a:off x="1127125" y="4147820"/>
            <a:ext cx="9765665" cy="156908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sz="2100" b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sz="2100" b="0" dirty="0">
                <a:latin typeface="Times New Roman" panose="02020603050405020304" pitchFamily="18" charset="0"/>
                <a:sym typeface="+mn-ea"/>
              </a:rPr>
              <a:t>帮助数据工程师在 HPC 集群上轻松部署机器学习应用，跟踪试验和训练、发布模型，数据部署在分布式存储，无需关心繁琐部署运维，专注核心业务，快速从 0 到 1。</a:t>
            </a:r>
            <a:endParaRPr lang="zh-CN" sz="2100" b="0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 bwMode="auto">
          <a:xfrm>
            <a:off x="976630" y="350202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 </a:t>
            </a:r>
            <a:r>
              <a:rPr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基于高性能计算的机器学习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应用场景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131570" y="2092960"/>
            <a:ext cx="9765665" cy="156908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100" b="0" dirty="0">
                <a:latin typeface="Times New Roman" panose="02020603050405020304" pitchFamily="18" charset="0"/>
              </a:rPr>
              <a:t> </a:t>
            </a:r>
            <a:r>
              <a:rPr lang="zh-CN" sz="2100" b="0" dirty="0">
                <a:latin typeface="Times New Roman" panose="02020603050405020304" pitchFamily="18" charset="0"/>
              </a:rPr>
              <a:t>企业生产环境中，通过合理微服务拆分，将每个微服务应用存储在阿里云镜像仓库帮您管理。您只需迭代每个微服务应用，由阿里云提供调度、编排、部署和灰度发布能力。</a:t>
            </a:r>
            <a:endParaRPr lang="zh-CN" sz="2100" b="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C00000"/>
                </a:solidFill>
                <a:cs typeface="Arial" panose="020B0604020202020204" pitchFamily="34" charset="0"/>
              </a:rPr>
              <a:t>微服务架构</a:t>
            </a:r>
            <a:endParaRPr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内容占位符 76802"/>
          <p:cNvSpPr>
            <a:spLocks noGrp="1"/>
          </p:cNvSpPr>
          <p:nvPr/>
        </p:nvSpPr>
        <p:spPr>
          <a:xfrm>
            <a:off x="1127125" y="4147820"/>
            <a:ext cx="9765665" cy="156908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sz="2100" b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sz="2100" b="0" dirty="0">
                <a:latin typeface="Times New Roman" panose="02020603050405020304" pitchFamily="18" charset="0"/>
                <a:sym typeface="+mn-ea"/>
              </a:rPr>
              <a:t>在容器服务控制台上同时管理云上云下的资源，不需在多种云管理控制台中反复切换。基于容器基础设施无关的特性，使用同一套镜像和编排同时在云上云下部署应用。</a:t>
            </a:r>
            <a:endParaRPr sz="2100" b="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 bwMode="auto">
          <a:xfrm>
            <a:off x="976630" y="350202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 混合云架构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应用场景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131570" y="2092960"/>
            <a:ext cx="10279380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sz="2100" b="0" dirty="0">
                <a:latin typeface="Times New Roman" panose="02020603050405020304" pitchFamily="18" charset="0"/>
              </a:rPr>
              <a:t> </a:t>
            </a:r>
            <a:r>
              <a:rPr sz="2100" b="0" dirty="0">
                <a:latin typeface="Times New Roman" panose="02020603050405020304" pitchFamily="18" charset="0"/>
              </a:rPr>
              <a:t>容器服务可以根据业务流量自动对业务扩容/缩容，不需要人工干预，避免流量激增扩容不及时导致系统挂掉，以及平时大量闲置资源造成浪费。</a:t>
            </a:r>
            <a:endParaRPr sz="2100" b="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C00000"/>
                </a:solidFill>
                <a:cs typeface="Arial" panose="020B0604020202020204" pitchFamily="34" charset="0"/>
              </a:rPr>
              <a:t>弹性伸缩架构</a:t>
            </a:r>
            <a:endParaRPr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1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2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3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4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5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6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7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8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.xml><?xml version="1.0" encoding="utf-8"?>
<p:tagLst xmlns:p="http://schemas.openxmlformats.org/presentationml/2006/main">
  <p:tag name="MH" val="20170111114318"/>
  <p:tag name="MH_LIBRARY" val="GRAPHIC"/>
  <p:tag name="MH_ORDER" val="矩形 2"/>
</p:tagLst>
</file>

<file path=ppt/tags/tag20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1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2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3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4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5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26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7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8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9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3.xml><?xml version="1.0" encoding="utf-8"?>
<p:tagLst xmlns:p="http://schemas.openxmlformats.org/presentationml/2006/main">
  <p:tag name="MH" val="20170111114318"/>
  <p:tag name="MH_LIBRARY" val="GRAPHIC"/>
  <p:tag name="MH_ORDER" val="文本框 7"/>
</p:tagLst>
</file>

<file path=ppt/tags/tag30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3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.xml><?xml version="1.0" encoding="utf-8"?>
<p:tagLst xmlns:p="http://schemas.openxmlformats.org/presentationml/2006/main">
  <p:tag name="MH" val="20170111114318"/>
  <p:tag name="MH_LIBRARY" val="GRAPHIC"/>
  <p:tag name="MH_ORDER" val="Straight Connector 8"/>
</p:tagLst>
</file>

<file path=ppt/tags/tag4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1.xml><?xml version="1.0" encoding="utf-8"?>
<p:tagLst xmlns:p="http://schemas.openxmlformats.org/presentationml/2006/main">
  <p:tag name="KSO_WM_DOC_GUID" val="{daf7fd9b-b5a0-4779-83e3-3a4cc91f1c1e}"/>
</p:tagLst>
</file>

<file path=ppt/tags/tag6.xml><?xml version="1.0" encoding="utf-8"?>
<p:tagLst xmlns:p="http://schemas.openxmlformats.org/presentationml/2006/main">
  <p:tag name="MH" val="20170111114318"/>
  <p:tag name="MH_LIBRARY" val="GRAPHIC"/>
  <p:tag name="MH_ORDER" val="Chevron 47"/>
</p:tagLst>
</file>

<file path=ppt/tags/tag7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8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9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2081</Words>
  <Application>WPS 演示</Application>
  <PresentationFormat>自定义</PresentationFormat>
  <Paragraphs>120</Paragraphs>
  <Slides>15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Times New Roman</vt:lpstr>
      <vt:lpstr>Calibri Light</vt:lpstr>
      <vt:lpstr>Arial Unicode MS</vt:lpstr>
      <vt:lpstr>Office 主题</vt:lpstr>
      <vt:lpstr>容器服务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案例演示</vt:lpstr>
      <vt:lpstr>致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???</dc:creator>
  <cp:lastModifiedBy>Administrator</cp:lastModifiedBy>
  <cp:revision>882</cp:revision>
  <dcterms:created xsi:type="dcterms:W3CDTF">2017-01-11T01:22:00Z</dcterms:created>
  <dcterms:modified xsi:type="dcterms:W3CDTF">2019-04-18T13:51:22Z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