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62" r:id="rId5"/>
    <p:sldId id="497" r:id="rId6"/>
    <p:sldId id="546" r:id="rId7"/>
    <p:sldId id="549" r:id="rId8"/>
    <p:sldId id="550" r:id="rId9"/>
    <p:sldId id="551" r:id="rId10"/>
    <p:sldId id="552" r:id="rId11"/>
    <p:sldId id="553" r:id="rId12"/>
    <p:sldId id="554" r:id="rId13"/>
    <p:sldId id="543" r:id="rId14"/>
    <p:sldId id="555" r:id="rId15"/>
    <p:sldId id="556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285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148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7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latin typeface="Times New Roman" panose="02020603050405020304" pitchFamily="18" charset="0"/>
                <a:sym typeface="+mn-ea"/>
              </a:rPr>
              <a:t>区分这个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sudo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错误的方式很简单，Linux的用户密码大多允许尝试三次，错误时会提示try again。而Registry的登录密码错误一次之后就会退出，并返回以下错误。    Error response from daemon: Get https://registry.cn-hangzhou.aliyuncs.com/v2/: unauthorized: authentication required</a:t>
            </a: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1</a:t>
            </a:r>
            <a:r>
              <a:rPr lang="zh-CN" altLang="en-US"/>
              <a:t>、支持代码变更时自动触发构建：通过设置代码变更时自动构建镜像，可以激活在代码提交后自动触发镜像构建的特性，以减少每次代码提交后手动触发构建的繁琐工作。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、支持海外构建：代码构建过程中可能会依赖国外源，但由于网络环境，我们提供海外构建功能，在海外构建完成后，将镜像推回到指定region的仓库中。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、支持多阶段构建：阿里云容器镜像构建同时支持最新的多阶段构建特性。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    仓库可见性设置</a:t>
            </a:r>
          </a:p>
          <a:p>
            <a:r>
              <a:t>        设置为公有仓库，仓库是开放的，允许所有用户匿名下载。</a:t>
            </a:r>
          </a:p>
          <a:p>
            <a:r>
              <a:t>        设置为私有仓库，仓库是其他用户不可见的，只有有权限的账户登录才能进行下载。</a:t>
            </a:r>
          </a:p>
          <a:p>
            <a:r>
              <a:t>    镜像部署</a:t>
            </a:r>
          </a:p>
          <a:p>
            <a:r>
              <a:t>        在仓库单击部署按钮，可以直接前往容器服务进行部署。</a:t>
            </a:r>
          </a:p>
          <a:p>
            <a:r>
              <a:t>    仓库镜像查询</a:t>
            </a:r>
          </a:p>
          <a:p>
            <a:r>
              <a:t>        列举仓库内的镜像，并获得镜像的Digest和ImageId。</a:t>
            </a:r>
          </a:p>
          <a:p>
            <a:r>
              <a:t>        检查镜像的层信息，查看镜像的每一层大小和每一层的构建元信息。</a:t>
            </a:r>
          </a:p>
          <a:p>
            <a:r>
              <a:t>        镜像安全扫描功能，对镜像中存在的漏洞进行扫描，并对部分漏洞提供解决方案。</a:t>
            </a:r>
          </a:p>
          <a:p>
            <a:r>
              <a:t>    Webhook</a:t>
            </a:r>
          </a:p>
          <a:p>
            <a:r>
              <a:t>        提供仓库镜像的消息触发功能，当镜像上传之后主动触发用户设置的访问地址。</a:t>
            </a:r>
          </a:p>
          <a:p>
            <a:r>
              <a:t>        串联镜像服务的下游流程。</a:t>
            </a:r>
          </a:p>
          <a:p>
            <a:r>
              <a:t>    仓库授权</a:t>
            </a:r>
          </a:p>
          <a:p>
            <a:r>
              <a:t>        支持RAM细粒度控制仓库的访问权限</a:t>
            </a:r>
          </a:p>
          <a:p>
            <a:r>
              <a:t>    镜像构建服务</a:t>
            </a:r>
          </a:p>
          <a:p>
            <a:r>
              <a:t>        管理用户的源代码仓库，当代码提交后按照用户设置的构建规则进行镜像构建，并推动到用户仓库。</a:t>
            </a:r>
          </a:p>
          <a:p>
            <a:r>
              <a:t>        串联镜像服务的上游流程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r>
              <a:rPr lang="zh-CN" dirty="0">
                <a:latin typeface="Times New Roman" panose="02020603050405020304" pitchFamily="18" charset="0"/>
                <a:sym typeface="+mn-ea"/>
              </a:rPr>
              <a:t>阿里云镜像服务为每个仓库提供了触发器的功能，帮助用户在镜像构建成功后进行消息的推送，实现持续集成的后续流程。如果用户设置了一个容器服务的触发器，那么当镜像构建成功后，将会自动触发容器服务上应用拉取新的镜像，并进行重新部署。</a:t>
            </a:r>
            <a:endParaRPr lang="zh-CN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r>
              <a:rPr lang="zh-CN" dirty="0">
                <a:latin typeface="Times New Roman" panose="02020603050405020304" pitchFamily="18" charset="0"/>
                <a:sym typeface="+mn-ea"/>
              </a:rPr>
              <a:t>目前，阿里云镜像服务提供了两种不同的方式来设置触发器的触发条件，一种是表达式触发，一种是Tag触发。表达式触发能基于正则表达式来进行Tag的过滤，只有当符合正则表达式的Tag才会继续触发触发器；而Tag触发，则是基于用户筛选的Tag列表来进行触发。之前未设置触发条件的触发器会默认为全部触发类型。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r>
              <a:rPr lang="zh-CN" dirty="0">
                <a:latin typeface="Times New Roman" panose="02020603050405020304" pitchFamily="18" charset="0"/>
                <a:sym typeface="+mn-ea"/>
              </a:rPr>
              <a:t>借助 RAM 和 STS，可以使不同的子账号拥有访问镜像资源的不同权限，同时也支持为用户提供临时的访问授权。灵活使用 RAM 和 STS，可以极大地提高管理的灵活性和安全性。</a:t>
            </a:r>
            <a:endParaRPr lang="zh-CN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r>
              <a:rPr lang="zh-CN" dirty="0">
                <a:latin typeface="Times New Roman" panose="02020603050405020304" pitchFamily="18" charset="0"/>
                <a:sym typeface="+mn-ea"/>
              </a:rPr>
              <a:t>说明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:</a:t>
            </a:r>
            <a:endParaRPr lang="en-US" altLang="zh-CN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在使用 RAM 对子账号授权时，请特别关注下面的说明，以免您为子账号授予过大的权限。</a:t>
            </a:r>
            <a:endParaRPr lang="en-US" altLang="zh-CN" dirty="0">
              <a:latin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如果您通过 RAM 为某一个子账号授予阿里云所有资源的管理权限（即 AdministratorAccess），无论您之前是否为该子账号授予过镜像服务的权限，该子账号都将拥有对镜像服务的全部权限。</a:t>
            </a:r>
            <a:endParaRPr lang="en-US" altLang="zh-CN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功能：</a:t>
            </a:r>
          </a:p>
          <a:p>
            <a:r>
              <a:rPr lang="en-US"/>
              <a:t>1</a:t>
            </a:r>
            <a:r>
              <a:rPr lang="zh-CN" altLang="en-US"/>
              <a:t>、</a:t>
            </a:r>
            <a:r>
              <a:t>镜像仓库管理，灵活的地域选择</a:t>
            </a:r>
            <a:r>
              <a:rPr lang="zh-CN"/>
              <a:t>：</a:t>
            </a:r>
          </a:p>
          <a:p>
            <a:r>
              <a:t>    用户可以根据自己的业务需求，选择不同的地域创建和删除镜像仓库</a:t>
            </a:r>
            <a:r>
              <a:rPr lang="zh-CN"/>
              <a:t>；</a:t>
            </a:r>
          </a:p>
          <a:p>
            <a:r>
              <a:t>    每个镜像仓库都提供了公网、内网、VPC网络下对应的网络地址</a:t>
            </a:r>
            <a:r>
              <a:rPr lang="zh-CN"/>
              <a:t>。</a:t>
            </a:r>
          </a:p>
          <a:p>
            <a:r>
              <a:rPr lang="en-US"/>
              <a:t>2</a:t>
            </a:r>
            <a:r>
              <a:rPr lang="zh-CN" altLang="en-US"/>
              <a:t>、</a:t>
            </a:r>
            <a:r>
              <a:t>镜像安全扫描</a:t>
            </a:r>
            <a:r>
              <a:rPr lang="zh-CN"/>
              <a:t>：</a:t>
            </a:r>
          </a:p>
          <a:p>
            <a:r>
              <a:t>    支持便捷的镜像安全扫描功能，展示详细的镜像层信息</a:t>
            </a:r>
            <a:r>
              <a:rPr lang="zh-CN"/>
              <a:t>；</a:t>
            </a:r>
          </a:p>
          <a:p>
            <a:r>
              <a:t>    提供镜像漏洞报告，展示漏洞编号、漏洞等级、修复版本等多维度漏洞信息</a:t>
            </a:r>
            <a:r>
              <a:rPr lang="zh-CN"/>
              <a:t>。</a:t>
            </a:r>
          </a:p>
          <a:p>
            <a:r>
              <a:rPr lang="en-US"/>
              <a:t>3</a:t>
            </a:r>
            <a:r>
              <a:rPr lang="zh-CN" altLang="en-US"/>
              <a:t>、</a:t>
            </a:r>
            <a:r>
              <a:t>稳定构建服务</a:t>
            </a:r>
            <a:r>
              <a:rPr lang="zh-CN"/>
              <a:t>：</a:t>
            </a:r>
          </a:p>
          <a:p>
            <a:r>
              <a:t>    支持阿里云Code、GitHub、Bitbucket、自建GitLab的源代码构建源</a:t>
            </a:r>
            <a:r>
              <a:rPr lang="zh-CN"/>
              <a:t>；</a:t>
            </a:r>
          </a:p>
          <a:p>
            <a:r>
              <a:t>    支持自动构建，源代码变更后实现自动构建成新Docker镜像</a:t>
            </a:r>
            <a:r>
              <a:rPr lang="zh-CN"/>
              <a:t>；</a:t>
            </a:r>
          </a:p>
          <a:p>
            <a:r>
              <a:t>    支持海外构建，源代码在海外实现构建成新Docker镜像</a:t>
            </a:r>
            <a:r>
              <a:rPr lang="zh-CN"/>
              <a:t>。</a:t>
            </a:r>
          </a:p>
          <a:p>
            <a:r>
              <a:rPr lang="en-US"/>
              <a:t>4</a:t>
            </a:r>
            <a:r>
              <a:rPr lang="zh-CN" altLang="en-US"/>
              <a:t>、</a:t>
            </a:r>
            <a:r>
              <a:t>云产品间无缝集成</a:t>
            </a:r>
            <a:r>
              <a:rPr lang="zh-CN"/>
              <a:t>：</a:t>
            </a:r>
          </a:p>
          <a:p>
            <a:r>
              <a:t>    整合阿里云Code及CodePipeline，实现源代码到应用编译测试后，自动构建成新镜像</a:t>
            </a:r>
            <a:r>
              <a:rPr lang="zh-CN"/>
              <a:t>；</a:t>
            </a:r>
          </a:p>
          <a:p>
            <a:r>
              <a:t>    整合容器服务，实现新镜像构建完成后便捷部署至容器服务集群</a:t>
            </a:r>
            <a:r>
              <a:rPr lang="zh-CN"/>
              <a:t>。</a:t>
            </a:r>
            <a:endParaRPr lang="zh-CN"/>
          </a:p>
          <a:p>
            <a:r>
              <a:rPr lang="zh-CN" b="1"/>
              <a:t>优势：</a:t>
            </a:r>
            <a:endParaRPr lang="zh-CN"/>
          </a:p>
          <a:p>
            <a:r>
              <a:rPr lang="en-US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、</a:t>
            </a:r>
            <a:r>
              <a:rPr b="1">
                <a:sym typeface="+mn-ea"/>
              </a:rPr>
              <a:t>简单易用</a:t>
            </a:r>
            <a:r>
              <a:rPr lang="zh-CN" b="1">
                <a:sym typeface="+mn-ea"/>
              </a:rPr>
              <a:t>：</a:t>
            </a:r>
            <a:endParaRPr b="1"/>
          </a:p>
          <a:p>
            <a:r>
              <a:rPr b="1">
                <a:sym typeface="+mn-ea"/>
              </a:rPr>
              <a:t>    无需自行搭建及运维，一键创建镜像仓库</a:t>
            </a:r>
            <a:r>
              <a:rPr lang="zh-CN" b="1">
                <a:sym typeface="+mn-ea"/>
              </a:rPr>
              <a:t>；</a:t>
            </a:r>
            <a:endParaRPr b="1"/>
          </a:p>
          <a:p>
            <a:r>
              <a:rPr b="1">
                <a:sym typeface="+mn-ea"/>
              </a:rPr>
              <a:t>    支持多地域，提供稳定快速的镜像上传、下载服务</a:t>
            </a:r>
            <a:r>
              <a:rPr lang="zh-CN" b="1">
                <a:sym typeface="+mn-ea"/>
              </a:rPr>
              <a:t>。</a:t>
            </a:r>
            <a:endParaRPr b="1"/>
          </a:p>
          <a:p>
            <a:r>
              <a:rPr lang="en-US" b="1">
                <a:sym typeface="+mn-ea"/>
              </a:rPr>
              <a:t>2</a:t>
            </a:r>
            <a:r>
              <a:rPr lang="zh-CN" altLang="en-US" b="1">
                <a:sym typeface="+mn-ea"/>
              </a:rPr>
              <a:t>、</a:t>
            </a:r>
            <a:r>
              <a:rPr b="1">
                <a:sym typeface="+mn-ea"/>
              </a:rPr>
              <a:t>安全可控</a:t>
            </a:r>
            <a:r>
              <a:rPr lang="zh-CN" b="1">
                <a:sym typeface="+mn-ea"/>
              </a:rPr>
              <a:t>：</a:t>
            </a:r>
            <a:endParaRPr b="1"/>
          </a:p>
          <a:p>
            <a:r>
              <a:rPr b="1">
                <a:sym typeface="+mn-ea"/>
              </a:rPr>
              <a:t>    完善的镜像权限管理体系，确保镜像的分享安全，团队的协作便利</a:t>
            </a:r>
            <a:r>
              <a:rPr lang="zh-CN" b="1">
                <a:sym typeface="+mn-ea"/>
              </a:rPr>
              <a:t>；</a:t>
            </a:r>
            <a:endParaRPr b="1"/>
          </a:p>
          <a:p>
            <a:r>
              <a:rPr b="1">
                <a:sym typeface="+mn-ea"/>
              </a:rPr>
              <a:t>    提供镜像安全扫描功能，保证镜像漏洞可识别，漏洞级别可提示</a:t>
            </a:r>
            <a:r>
              <a:rPr lang="zh-CN" b="1">
                <a:sym typeface="+mn-ea"/>
              </a:rPr>
              <a:t>。</a:t>
            </a:r>
            <a:endParaRPr b="1"/>
          </a:p>
          <a:p>
            <a:r>
              <a:rPr lang="en-US" b="1">
                <a:sym typeface="+mn-ea"/>
              </a:rPr>
              <a:t>3</a:t>
            </a:r>
            <a:r>
              <a:rPr lang="zh-CN" altLang="en-US" b="1">
                <a:sym typeface="+mn-ea"/>
              </a:rPr>
              <a:t>、</a:t>
            </a:r>
            <a:r>
              <a:rPr b="1">
                <a:sym typeface="+mn-ea"/>
              </a:rPr>
              <a:t>云产品间无缝集成</a:t>
            </a:r>
            <a:r>
              <a:rPr lang="zh-CN" b="1">
                <a:sym typeface="+mn-ea"/>
              </a:rPr>
              <a:t>：</a:t>
            </a:r>
            <a:endParaRPr b="1"/>
          </a:p>
          <a:p>
            <a:r>
              <a:rPr b="1">
                <a:sym typeface="+mn-ea"/>
              </a:rPr>
              <a:t>    整合容器服务，实现新应用镜像生成后的持续部署</a:t>
            </a:r>
            <a:r>
              <a:rPr lang="zh-CN" b="1">
                <a:sym typeface="+mn-ea"/>
              </a:rPr>
              <a:t>；</a:t>
            </a:r>
            <a:endParaRPr b="1"/>
          </a:p>
          <a:p>
            <a:r>
              <a:rPr b="1">
                <a:sym typeface="+mn-ea"/>
              </a:rPr>
              <a:t>    整合云Code、CodePipeline，实现源代码到编译测试后，自动生成应用镜像</a:t>
            </a:r>
            <a:r>
              <a:rPr lang="zh-CN" b="1">
                <a:sym typeface="+mn-ea"/>
              </a:rPr>
              <a:t>。</a:t>
            </a:r>
            <a:endParaRPr lang="zh-CN" b="1"/>
          </a:p>
          <a:p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GIF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2" Type="http://schemas.openxmlformats.org/officeDocument/2006/relationships/notesSlide" Target="../notesSlides/notesSlide2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30.xml"/><Relationship Id="rId3" Type="http://schemas.openxmlformats.org/officeDocument/2006/relationships/tags" Target="../tags/tag4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3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image" Target="../media/image1.jpe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Relationship Id="rId3" Type="http://schemas.openxmlformats.org/officeDocument/2006/relationships/image" Target="../media/image4.GIF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GIF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4.GIF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4.GIF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4.GIF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21934"/>
            <a:ext cx="12192000" cy="1116719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容器镜像服务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镜像的基本操作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docker pull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490" y="2125980"/>
            <a:ext cx="9295765" cy="2104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490" y="4358640"/>
            <a:ext cx="952500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常见问题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38835" y="1367155"/>
            <a:ext cx="612330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login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失败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016125"/>
            <a:ext cx="10013315" cy="3390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使用了阿里云账号登录，而不是镜像仓库的账号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使用</a:t>
            </a:r>
            <a:r>
              <a:rPr lang="en-US" altLang="zh-CN" sz="2100" b="0" dirty="0">
                <a:latin typeface="Times New Roman" panose="02020603050405020304" pitchFamily="18" charset="0"/>
              </a:rPr>
              <a:t>sudo</a:t>
            </a:r>
            <a:r>
              <a:rPr lang="zh-CN" altLang="en-US" sz="2100" b="0" dirty="0">
                <a:latin typeface="Times New Roman" panose="02020603050405020304" pitchFamily="18" charset="0"/>
              </a:rPr>
              <a:t>进行登录。系统第一个要求输入的密码是Linux的用户密码。您可能在这里输入了Registry的登录密码，导致登录操作失败。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常见问题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38835" y="1367155"/>
            <a:ext cx="612330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pull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失败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016125"/>
            <a:ext cx="10013315" cy="3390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如果下载的是公共仓库，那么问题应该为镜像地址不正确，到</a:t>
            </a:r>
            <a:r>
              <a:rPr lang="zh-CN" sz="2100" b="0" dirty="0">
                <a:latin typeface="Times New Roman" panose="02020603050405020304" pitchFamily="18" charset="0"/>
              </a:rPr>
              <a:t>容器镜像服务管理控制台 搜索一下这个公共仓库，检查一下想要下载的这个镜像版本是不是真实存在。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如果是</a:t>
            </a:r>
            <a:r>
              <a:rPr sz="2100" b="0" dirty="0">
                <a:latin typeface="Times New Roman" panose="02020603050405020304" pitchFamily="18" charset="0"/>
              </a:rPr>
              <a:t>一个私有仓库中的镜像，这时首先确认一下Registry的登录状态。查看里面是不是包括您想要下载镜像的Registry域名。如果没有的话，您需要先进行登录操作。如果显示已经登录的话，那么您需要确认您登录的这个账户是否有权限下载这个镜像。</a:t>
            </a:r>
            <a:endParaRPr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常见问题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38835" y="1498600"/>
            <a:ext cx="612330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push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失败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357120"/>
            <a:ext cx="10013315" cy="30499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主要的排查步骤和docker pull基本一致，仅仅是授权要求的级别较pull更高一些。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仓库构建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38835" y="1498600"/>
            <a:ext cx="612330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什么是仓库构建</a:t>
            </a:r>
            <a:endParaRPr 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sz="2200" b="0" dirty="0">
                <a:latin typeface="Times New Roman" panose="02020603050405020304" pitchFamily="18" charset="0"/>
              </a:rPr>
              <a:t>阿里云容器镜像构建完全遵循开源容器技术标准，提供基于dockerfile的构建功能，打通用户代码仓库到容器应用部署整个环节，方便用户快捷高效地容器化自己的服务。</a:t>
            </a:r>
            <a:endParaRPr lang="zh-CN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仓库构建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38835" y="1498600"/>
            <a:ext cx="612330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功能特点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357120"/>
            <a:ext cx="10013315" cy="30499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支持代码变更时自动触发构建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支持海外构建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支持多阶段构建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仓库构建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836930" y="2513330"/>
            <a:ext cx="1859280" cy="1115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设置仓库规则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833620" y="2519045"/>
            <a:ext cx="1859280" cy="1121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修改</a:t>
            </a:r>
            <a:r>
              <a:rPr lang="zh-CN" altLang="en-US"/>
              <a:t>仓库规则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801735" y="2513330"/>
            <a:ext cx="1859280" cy="1115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构建镜像</a:t>
            </a:r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914650" y="2974340"/>
            <a:ext cx="1700530" cy="23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6868160" y="2984500"/>
            <a:ext cx="1700530" cy="237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仓库基本使用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38835" y="1498600"/>
            <a:ext cx="612330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仓库的最佳实践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357120"/>
            <a:ext cx="10013315" cy="30499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仓库作为一些镜像的集合，推荐将一个应用或功能不同版本的镜像放置在一个仓库中。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    以软件包作为仓库名称：centos、jetty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    以应用名作为仓库名称：console-web、console-service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仓库基本使用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38835" y="1498600"/>
            <a:ext cx="612330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仓库的主要功能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604645" y="2357120"/>
            <a:ext cx="7112635" cy="30499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仓库可见性设置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镜像部署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仓库镜像查询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Webhook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仓库授权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镜像构建服务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endParaRPr lang="zh-CN"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命名空间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基本使用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38835" y="1498600"/>
            <a:ext cx="612330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命名空间的最佳实践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604645" y="2357120"/>
            <a:ext cx="7112635" cy="30499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命名空间作为一些仓库的集合，推荐将一个公司或组织的仓库集中在一个命名空间下面。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    以公司名称作为命名空间：aliyun、alibaba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    以团队、组织作为命名空间：misaka-team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28656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常见问题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28657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50564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7085" y="17058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容器镜像服务介绍</a:t>
            </a:r>
            <a:endParaRPr lang="zh-CN" altLang="en-US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46436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285915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0782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285915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仓库构建</a:t>
            </a:r>
            <a:endParaRPr lang="zh-CN" altLang="en-US" dirty="0"/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03695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825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12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8750" y="341033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 bwMode="auto">
          <a:xfrm>
            <a:off x="4931074" y="360020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6"/>
          <p:cNvSpPr txBox="1"/>
          <p:nvPr>
            <p:custDataLst>
              <p:tags r:id="rId17"/>
            </p:custDataLst>
          </p:nvPr>
        </p:nvSpPr>
        <p:spPr bwMode="auto">
          <a:xfrm>
            <a:off x="5047085" y="341033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仓库的基本使用</a:t>
            </a:r>
            <a:endParaRPr lang="zh-CN" altLang="en-US" dirty="0"/>
          </a:p>
        </p:txBody>
      </p:sp>
      <p:sp>
        <p:nvSpPr>
          <p:cNvPr id="34" name="燕尾形 33"/>
          <p:cNvSpPr/>
          <p:nvPr>
            <p:custDataLst>
              <p:tags r:id="rId18"/>
            </p:custDataLst>
          </p:nvPr>
        </p:nvSpPr>
        <p:spPr>
          <a:xfrm>
            <a:off x="3740449" y="355892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 bwMode="auto">
          <a:xfrm>
            <a:off x="5039995" y="3947160"/>
            <a:ext cx="5306060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命名空间的基本使用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6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098227" y="3947095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1"/>
            </p:custDataLst>
          </p:nvPr>
        </p:nvCxnSpPr>
        <p:spPr bwMode="auto">
          <a:xfrm>
            <a:off x="4920551" y="4166169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>
            <p:custDataLst>
              <p:tags r:id="rId22"/>
            </p:custDataLst>
          </p:nvPr>
        </p:nvSpPr>
        <p:spPr>
          <a:xfrm>
            <a:off x="3729926" y="4124894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101765" y="453428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24"/>
            </p:custDataLst>
          </p:nvPr>
        </p:nvCxnSpPr>
        <p:spPr bwMode="auto">
          <a:xfrm>
            <a:off x="4924089" y="46657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6"/>
          <p:cNvSpPr txBox="1"/>
          <p:nvPr>
            <p:custDataLst>
              <p:tags r:id="rId25"/>
            </p:custDataLst>
          </p:nvPr>
        </p:nvSpPr>
        <p:spPr bwMode="auto">
          <a:xfrm>
            <a:off x="5040100" y="44612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触发器管理</a:t>
            </a:r>
            <a:endParaRPr lang="zh-CN" altLang="en-US" dirty="0"/>
          </a:p>
        </p:txBody>
      </p:sp>
      <p:sp>
        <p:nvSpPr>
          <p:cNvPr id="11" name="燕尾形 10"/>
          <p:cNvSpPr/>
          <p:nvPr>
            <p:custDataLst>
              <p:tags r:id="rId26"/>
            </p:custDataLst>
          </p:nvPr>
        </p:nvSpPr>
        <p:spPr>
          <a:xfrm>
            <a:off x="3733464" y="4668272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6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104305" y="5070863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28"/>
            </p:custDataLst>
          </p:nvPr>
        </p:nvCxnSpPr>
        <p:spPr bwMode="auto">
          <a:xfrm>
            <a:off x="4926629" y="5289937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26"/>
          <p:cNvSpPr txBox="1"/>
          <p:nvPr>
            <p:custDataLst>
              <p:tags r:id="rId29"/>
            </p:custDataLst>
          </p:nvPr>
        </p:nvSpPr>
        <p:spPr bwMode="auto">
          <a:xfrm>
            <a:off x="5047085" y="503657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 </a:t>
            </a:r>
            <a:r>
              <a:rPr dirty="0"/>
              <a:t>仓库访问控制</a:t>
            </a:r>
            <a:endParaRPr dirty="0"/>
          </a:p>
        </p:txBody>
      </p:sp>
      <p:sp>
        <p:nvSpPr>
          <p:cNvPr id="32" name="燕尾形 31"/>
          <p:cNvSpPr/>
          <p:nvPr>
            <p:custDataLst>
              <p:tags r:id="rId30"/>
            </p:custDataLst>
          </p:nvPr>
        </p:nvSpPr>
        <p:spPr>
          <a:xfrm>
            <a:off x="3736004" y="5248662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命名空间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基本使用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38835" y="1498600"/>
            <a:ext cx="612330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命名空间的主要功能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500505" y="2059940"/>
            <a:ext cx="8912225" cy="30499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创建命名空间   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目前每个主账号可以创建5个命名空间。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命名空间授权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将命名空间的权限分发给子账户，命名空间的授权将会应用到命名空间下的所有仓库。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子账户需要先登录控制台设置Registry登录密码。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endParaRPr lang="zh-CN"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命名空间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基本使用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38835" y="1498600"/>
            <a:ext cx="612330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命名空间的主要功能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74115" y="2103755"/>
            <a:ext cx="9402445" cy="30499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r>
              <a:rPr lang="zh-CN" sz="2100" b="0" dirty="0">
                <a:latin typeface="Times New Roman" panose="02020603050405020304" pitchFamily="18" charset="0"/>
              </a:rPr>
              <a:t>命名空间设置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服务目前默认允许用户直接推送镜像，系统自动根据仓库名称创建对应仓库。您可以通过将自动创建仓库设置为否，关闭这一自动创建的功能。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服务目前对于推送镜像自动创建的仓库，默认是私有的。您可以将默认仓库属性设置为公有，使得自动创建的仓库默认为公有。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endParaRPr lang="zh-CN"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触发器的管理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38835" y="1498600"/>
            <a:ext cx="612330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触发器介绍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74115" y="2103755"/>
            <a:ext cx="9402445" cy="30499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174750" y="2230755"/>
            <a:ext cx="9639935" cy="30499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触发器的功能，帮助用户在镜像构建成功后进行消息的推送，实现持续集成的后续流程。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目前，阿里云镜像服务提供了两种不同的方式来设置触发器的触发条件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表达式触发</a:t>
            </a:r>
            <a:endParaRPr lang="zh-CN" sz="21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100" b="0" dirty="0">
                <a:latin typeface="Times New Roman" panose="02020603050405020304" pitchFamily="18" charset="0"/>
              </a:rPr>
              <a:t>Tag触发</a:t>
            </a:r>
            <a:endParaRPr lang="zh-CN" sz="21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58597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仓库的访问控制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174750" y="1677035"/>
            <a:ext cx="9402445" cy="30499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endParaRPr lang="zh-CN" sz="2100" b="0" dirty="0">
              <a:latin typeface="Times New Roman" panose="02020603050405020304" pitchFamily="18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98550" y="1418590"/>
            <a:ext cx="9639935" cy="30499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200" b="0" dirty="0">
                <a:latin typeface="Times New Roman" panose="02020603050405020304" pitchFamily="18" charset="0"/>
              </a:rPr>
              <a:t>阿里云权限管理机制包括访问控制（简称 RAM）和安全凭证管理（简称 STS）</a:t>
            </a:r>
            <a:endParaRPr lang="zh-CN" sz="22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200" b="0" dirty="0">
                <a:latin typeface="Times New Roman" panose="02020603050405020304" pitchFamily="18" charset="0"/>
              </a:rPr>
              <a:t>默认情况下，主帐号对自己的资源拥有完整的操作权限。</a:t>
            </a:r>
            <a:endParaRPr lang="zh-CN" sz="22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200" b="0" dirty="0">
                <a:latin typeface="Times New Roman" panose="02020603050405020304" pitchFamily="18" charset="0"/>
              </a:rPr>
              <a:t>系统配置策略</a:t>
            </a:r>
            <a:endParaRPr lang="zh-CN" sz="22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200" b="1" dirty="0">
                <a:latin typeface="Times New Roman" panose="02020603050405020304" pitchFamily="18" charset="0"/>
              </a:rPr>
              <a:t>AliyunContainerRegistryFullAccess：</a:t>
            </a:r>
            <a:r>
              <a:rPr lang="zh-CN" sz="2200" b="0" dirty="0">
                <a:latin typeface="Times New Roman" panose="02020603050405020304" pitchFamily="18" charset="0"/>
              </a:rPr>
              <a:t>子用户拥有该授权后，对于镜像资源的权限等同于主账号，可以做任意操作。</a:t>
            </a:r>
            <a:endParaRPr lang="zh-CN" sz="2200" b="0" dirty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lang="zh-CN" sz="2200" b="1" dirty="0">
                <a:latin typeface="Times New Roman" panose="02020603050405020304" pitchFamily="18" charset="0"/>
              </a:rPr>
              <a:t>AliyunContainerRegistryReadOnlyAccess</a:t>
            </a:r>
            <a:r>
              <a:rPr lang="zh-CN" sz="2200" b="0" dirty="0">
                <a:latin typeface="Times New Roman" panose="02020603050405020304" pitchFamily="18" charset="0"/>
              </a:rPr>
              <a:t>：子用户拥有该授权后，对于所有镜像资源有只读权限，比如：可以查看仓库列表，Pull 镜像等。</a:t>
            </a:r>
            <a:endParaRPr lang="zh-CN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容器镜像服务介绍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容器镜像服务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sz="2200" b="0" dirty="0">
                <a:latin typeface="Times New Roman" panose="02020603050405020304" pitchFamily="18" charset="0"/>
              </a:rPr>
              <a:t>容器镜像服务（Container Registry）提供安全的应用镜像托管能力，精确的镜像安全扫描功能，稳定的国内外镜像构建服务，便捷的镜像授权功能，方便用户进行镜像全生命周期管理。</a:t>
            </a:r>
            <a:endParaRPr lang="zh-CN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</a:pPr>
            <a:r>
              <a:rPr lang="zh-CN" sz="2200" b="0" dirty="0">
                <a:latin typeface="Times New Roman" panose="02020603050405020304" pitchFamily="18" charset="0"/>
              </a:rPr>
              <a:t>容器镜像服务简化了Registry的搭建运维工作，支持多地域的镜像托管，并联合容器服务等云产品，打造云上使用Docker的一体化体验。</a:t>
            </a:r>
            <a:endParaRPr lang="zh-CN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容器镜像服务介绍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功能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78865" y="2327275"/>
            <a:ext cx="10013315" cy="22713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镜像仓库管理，灵活的地域选择</a:t>
            </a:r>
            <a:endParaRPr sz="22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镜像安全扫描</a:t>
            </a:r>
            <a:endParaRPr sz="22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稳定构建服务</a:t>
            </a:r>
            <a:endParaRPr sz="22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云产品间无缝集成</a:t>
            </a:r>
            <a:endParaRPr sz="2200" b="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 bwMode="auto">
          <a:xfrm>
            <a:off x="6350635" y="1442720"/>
            <a:ext cx="190436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优势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内容占位符 76802"/>
          <p:cNvSpPr>
            <a:spLocks noGrp="1"/>
          </p:cNvSpPr>
          <p:nvPr/>
        </p:nvSpPr>
        <p:spPr>
          <a:xfrm>
            <a:off x="6448425" y="2322830"/>
            <a:ext cx="3877310" cy="22713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简单易用</a:t>
            </a:r>
            <a:endParaRPr sz="22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安全可控</a:t>
            </a:r>
            <a:endParaRPr sz="22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云产品间无缝集成</a:t>
            </a:r>
            <a:endParaRPr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镜像的基本操作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docker login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89660" y="2034540"/>
            <a:ext cx="10013315" cy="22713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以阿里云杭州公网 Registry 为例。登录时必须指明 Registry 域名，并输入您的用户名和登录密码。</a:t>
            </a:r>
            <a:endParaRPr sz="2200" b="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4070" y="4778375"/>
            <a:ext cx="9920605" cy="1014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说明：</a:t>
            </a:r>
            <a:r>
              <a:rPr lang="zh-CN" altLang="en-US" sz="2000"/>
              <a:t>此处的用户名和密码，不是阿里云登录账号，而是在镜像仓库管理控制台上设置的用户名和密码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2576830"/>
            <a:ext cx="5743575" cy="203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镜像的基本操作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docker login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89660" y="2034540"/>
            <a:ext cx="10013315" cy="195199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r>
              <a:rPr sz="2200" b="0" dirty="0">
                <a:latin typeface="Times New Roman" panose="02020603050405020304" pitchFamily="18" charset="0"/>
              </a:rPr>
              <a:t>$ docker login registry.cn-</a:t>
            </a:r>
            <a:r>
              <a:rPr lang="en-US" sz="2200" b="0" dirty="0">
                <a:latin typeface="Times New Roman" panose="02020603050405020304" pitchFamily="18" charset="0"/>
              </a:rPr>
              <a:t>beijing</a:t>
            </a:r>
            <a:r>
              <a:rPr sz="2200" b="0" dirty="0">
                <a:latin typeface="Times New Roman" panose="02020603050405020304" pitchFamily="18" charset="0"/>
              </a:rPr>
              <a:t>.aliyuncs.com</a:t>
            </a:r>
            <a:endParaRPr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r>
              <a:rPr lang="en-US" sz="2200" b="0" dirty="0">
                <a:latin typeface="Times New Roman" panose="02020603050405020304" pitchFamily="18" charset="0"/>
              </a:rPr>
              <a:t>Username:*****</a:t>
            </a:r>
            <a:endParaRPr lang="en-US" sz="2200" b="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</a:pPr>
            <a:r>
              <a:rPr lang="en-US" sz="2200" b="0" dirty="0">
                <a:latin typeface="Times New Roman" panose="02020603050405020304" pitchFamily="18" charset="0"/>
              </a:rPr>
              <a:t>Password:</a:t>
            </a:r>
            <a:endParaRPr lang="en-US" sz="2200" b="0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" y="4166870"/>
            <a:ext cx="9753600" cy="1514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镜像的基本操作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docker pull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89660" y="2034540"/>
            <a:ext cx="10013315" cy="22713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    如果您要拉取Docker官方的镜像，</a:t>
            </a:r>
            <a:r>
              <a:rPr lang="zh-CN" sz="2200" b="0" dirty="0">
                <a:latin typeface="Times New Roman" panose="02020603050405020304" pitchFamily="18" charset="0"/>
              </a:rPr>
              <a:t>建议配置</a:t>
            </a:r>
            <a:r>
              <a:rPr sz="2200" b="0" dirty="0">
                <a:latin typeface="Times New Roman" panose="02020603050405020304" pitchFamily="18" charset="0"/>
              </a:rPr>
              <a:t>加速器</a:t>
            </a:r>
            <a:r>
              <a:rPr lang="zh-CN" sz="2200" b="0" dirty="0">
                <a:latin typeface="Times New Roman" panose="02020603050405020304" pitchFamily="18" charset="0"/>
              </a:rPr>
              <a:t>，加快拉取</a:t>
            </a:r>
            <a:r>
              <a:rPr lang="zh-CN" sz="2200" b="0" dirty="0">
                <a:latin typeface="Times New Roman" panose="02020603050405020304" pitchFamily="18" charset="0"/>
              </a:rPr>
              <a:t>速度</a:t>
            </a:r>
            <a:r>
              <a:rPr sz="2200" b="0" dirty="0">
                <a:latin typeface="Times New Roman" panose="02020603050405020304" pitchFamily="18" charset="0"/>
              </a:rPr>
              <a:t>。</a:t>
            </a:r>
            <a:endParaRPr sz="22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    如果您要拉取公共仓库下的镜像，不登录Registry也是可以拉取的。</a:t>
            </a:r>
            <a:endParaRPr sz="22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    登录的Registry和您操作镜像的Registry必须保持一致。例如只登录registry.cn-hangzhou.aliyuncs.com的情况下，推送registry.cn-beijing.aliyuncs.com的镜像，客户端会出现未授权的错误信息。</a:t>
            </a:r>
            <a:endParaRPr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镜像的基本操作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docker pull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490" y="2125980"/>
            <a:ext cx="9295765" cy="2104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490" y="4358640"/>
            <a:ext cx="9525000" cy="18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40461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镜像的基本操作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docker push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内容占位符 76802"/>
          <p:cNvSpPr>
            <a:spLocks noGrp="1"/>
          </p:cNvSpPr>
          <p:nvPr/>
        </p:nvSpPr>
        <p:spPr>
          <a:xfrm>
            <a:off x="1089660" y="2034540"/>
            <a:ext cx="10013315" cy="22713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镜像在本地环境构建或是打包好之后，就可以推到Registry。</a:t>
            </a:r>
            <a:endParaRPr sz="22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推送的准备工作和拉取基本一样。</a:t>
            </a:r>
            <a:endParaRPr sz="2200" b="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charset="0"/>
              <a:buChar char="Ø"/>
            </a:pPr>
            <a:r>
              <a:rPr sz="2200" b="0" dirty="0">
                <a:latin typeface="Times New Roman" panose="02020603050405020304" pitchFamily="18" charset="0"/>
              </a:rPr>
              <a:t>需要确认您有对这个仓库的读写权限或是读写授权。否则您会看到下面的报错信息。</a:t>
            </a:r>
            <a:endParaRPr sz="2200" b="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4175760"/>
            <a:ext cx="7889875" cy="19564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6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7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72.xml><?xml version="1.0" encoding="utf-8"?>
<p:tagLst xmlns:p="http://schemas.openxmlformats.org/presentationml/2006/main">
  <p:tag name="KSO_WM_DOC_GUID" val="{daf7fd9b-b5a0-4779-83e3-3a4cc91f1c1e}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2785</Words>
  <Application>WPS 演示</Application>
  <PresentationFormat>自定义</PresentationFormat>
  <Paragraphs>209</Paragraphs>
  <Slides>24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Times New Roman</vt:lpstr>
      <vt:lpstr>Wingdings</vt:lpstr>
      <vt:lpstr>Calibri Light</vt:lpstr>
      <vt:lpstr>Arial Unicode MS</vt:lpstr>
      <vt:lpstr>Office 主题</vt:lpstr>
      <vt:lpstr>Docker的数据持久化存储 和数据共享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864</cp:revision>
  <dcterms:created xsi:type="dcterms:W3CDTF">2017-01-11T01:22:00Z</dcterms:created>
  <dcterms:modified xsi:type="dcterms:W3CDTF">2019-04-17T14:29:29Z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