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2.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3.xml" ContentType="application/vnd.openxmlformats-officedocument.presentationml.notesSlide+xml"/>
  <Override PartName="/ppt/tags/tag21.xml" ContentType="application/vnd.openxmlformats-officedocument.presentationml.tags+xml"/>
  <Override PartName="/ppt/notesSlides/notesSlide4.xml" ContentType="application/vnd.openxmlformats-officedocument.presentationml.notesSlide+xml"/>
  <Override PartName="/ppt/tags/tag22.xml" ContentType="application/vnd.openxmlformats-officedocument.presentationml.tags+xml"/>
  <Override PartName="/ppt/notesSlides/notesSlide5.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6.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7.xml" ContentType="application/vnd.openxmlformats-officedocument.presentationml.notesSlide+xml"/>
  <Override PartName="/ppt/tags/tag28.xml" ContentType="application/vnd.openxmlformats-officedocument.presentationml.tags+xml"/>
  <Override PartName="/ppt/notesSlides/notesSlide8.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9.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10.xml" ContentType="application/vnd.openxmlformats-officedocument.presentationml.notesSlide+xml"/>
  <Override PartName="/ppt/tags/tag33.xml" ContentType="application/vnd.openxmlformats-officedocument.presentationml.tags+xml"/>
  <Override PartName="/ppt/notesSlides/notesSlide11.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12.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13.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14.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15.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16.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notesSlides/notesSlide17.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notesSlides/notesSlide18.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notesSlides/notesSlide19.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notesSlides/notesSlide20.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notesSlides/notesSlide21.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notesSlides/notesSlide22.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handoutMasterIdLst>
    <p:handoutMasterId r:id="rId27"/>
  </p:handoutMasterIdLst>
  <p:sldIdLst>
    <p:sldId id="256" r:id="rId2"/>
    <p:sldId id="262" r:id="rId3"/>
    <p:sldId id="458" r:id="rId4"/>
    <p:sldId id="353" r:id="rId5"/>
    <p:sldId id="419" r:id="rId6"/>
    <p:sldId id="424" r:id="rId7"/>
    <p:sldId id="452" r:id="rId8"/>
    <p:sldId id="453" r:id="rId9"/>
    <p:sldId id="427" r:id="rId10"/>
    <p:sldId id="454" r:id="rId11"/>
    <p:sldId id="478" r:id="rId12"/>
    <p:sldId id="479" r:id="rId13"/>
    <p:sldId id="477" r:id="rId14"/>
    <p:sldId id="476" r:id="rId15"/>
    <p:sldId id="428" r:id="rId16"/>
    <p:sldId id="455" r:id="rId17"/>
    <p:sldId id="456" r:id="rId18"/>
    <p:sldId id="492" r:id="rId19"/>
    <p:sldId id="457" r:id="rId20"/>
    <p:sldId id="459" r:id="rId21"/>
    <p:sldId id="460" r:id="rId22"/>
    <p:sldId id="461" r:id="rId23"/>
    <p:sldId id="463" r:id="rId24"/>
    <p:sldId id="285" r:id="rId25"/>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91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A80000"/>
    <a:srgbClr val="0000FF"/>
    <a:srgbClr val="FF3333"/>
    <a:srgbClr val="DA0000"/>
    <a:srgbClr val="53D6DD"/>
    <a:srgbClr val="00A9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59" autoAdjust="0"/>
    <p:restoredTop sz="96488" autoAdjust="0"/>
  </p:normalViewPr>
  <p:slideViewPr>
    <p:cSldViewPr snapToGrid="0">
      <p:cViewPr varScale="1">
        <p:scale>
          <a:sx n="63" d="100"/>
          <a:sy n="63" d="100"/>
        </p:scale>
        <p:origin x="896" y="56"/>
      </p:cViewPr>
      <p:guideLst>
        <p:guide orient="horz" pos="2160"/>
        <p:guide pos="3916"/>
      </p:guideLst>
    </p:cSldViewPr>
  </p:slideViewPr>
  <p:outlineViewPr>
    <p:cViewPr>
      <p:scale>
        <a:sx n="33" d="100"/>
        <a:sy n="33" d="100"/>
      </p:scale>
      <p:origin x="0" y="0"/>
    </p:cViewPr>
  </p:outlineViewPr>
  <p:notesTextViewPr>
    <p:cViewPr>
      <p:scale>
        <a:sx n="1" d="1"/>
        <a:sy n="1" d="1"/>
      </p:scale>
      <p:origin x="0" y="0"/>
    </p:cViewPr>
  </p:notesTextViewPr>
  <p:sorterViewPr>
    <p:cViewPr>
      <p:scale>
        <a:sx n="170" d="100"/>
        <a:sy n="170" d="100"/>
      </p:scale>
      <p:origin x="0" y="294"/>
    </p:cViewPr>
  </p:sorterViewPr>
  <p:notesViewPr>
    <p:cSldViewPr snapToGrid="0">
      <p:cViewPr varScale="1">
        <p:scale>
          <a:sx n="67" d="100"/>
          <a:sy n="67" d="100"/>
        </p:scale>
        <p:origin x="3072" y="84"/>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2F6DC01-41A1-4776-B5BC-99E03FAD5C62}" type="datetimeFigureOut">
              <a:rPr lang="zh-CN" altLang="en-US" smtClean="0"/>
              <a:t>2019/4/9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2089940-700E-4713-A716-E06705FEBEA1}"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620D0C-2489-4D0C-B8E8-1E85D6869D9B}" type="datetimeFigureOut">
              <a:rPr lang="zh-CN" altLang="en-US" smtClean="0"/>
              <a:t>2019/4/9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E356C4-8DB7-49BD-A306-FA01DB01BC8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E356C4-8DB7-49BD-A306-FA01DB01BC85}"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    1、简化程序：</a:t>
            </a:r>
          </a:p>
          <a:p>
            <a:r>
              <a:rPr lang="zh-CN" altLang="en-US"/>
              <a:t>    Docker 让开发者可以打包他们的应用以及依赖包到一个可移植的容器中，然后发布到任何流行的 Linux 机器上，便可以实现虚拟化。Docker改变了虚拟化的方式，使开发者可以直接将自己的成果放入Docker中进行管理。方便快捷已经是 Docker的最大优势，过去需要用数天乃至数周的 任务，在Docker容器的处理下，只需要数秒就能完成。</a:t>
            </a:r>
          </a:p>
          <a:p>
            <a:r>
              <a:rPr lang="zh-CN" altLang="en-US"/>
              <a:t>    2、避免选择恐惧症：</a:t>
            </a:r>
          </a:p>
          <a:p>
            <a:r>
              <a:rPr lang="zh-CN" altLang="en-US"/>
              <a:t>    如果你有选择恐惧症，还是资深患者。Docker 帮你 打包你的纠结！比如 Docker 镜像；Docker 镜像中包含了运行环境和配置，所以 Docker 可以简化部署多种应用实例工作，将其打包成镜像，仅需要添加或删除镜像即可。比如 Web 应用、后台应用、数据库应用、大数据应用比如 Hadoop 集群、消息队列等等都可以打包成一个镜像部署。一台服务器可以部署</a:t>
            </a:r>
            <a:r>
              <a:rPr lang="en-US" altLang="zh-CN"/>
              <a:t>100-1000</a:t>
            </a:r>
            <a:r>
              <a:rPr lang="zh-CN" altLang="en-US"/>
              <a:t>个容器</a:t>
            </a:r>
          </a:p>
          <a:p>
            <a:r>
              <a:rPr lang="zh-CN" altLang="en-US"/>
              <a:t>    3、节省开支：</a:t>
            </a:r>
          </a:p>
          <a:p>
            <a:r>
              <a:rPr lang="zh-CN" altLang="en-US"/>
              <a:t>    一方面，云计算时代到来，使开发者不必为了追求效果而配置高额的硬件，Docker 改变了高性能必然高价格的思维定势。Docker 与云的结合，让云空间得到更充分的利用。不仅解决了硬件管理的问题，也改变了虚拟化的方式。</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命名空间（namespace）是Linux内核的一个强大特性，为容器虚拟化的实现带来极大便利。</a:t>
            </a:r>
          </a:p>
          <a:p>
            <a:r>
              <a:rPr lang="zh-CN" altLang="en-US"/>
              <a:t>在日常使用 Linux 或者 macOS 时，我们并没有运行多个完全分离的服务器的需要，但是如果我们在服务器上启动了多个服务，这些服务其实会相互影响的，每一个服务都能看到其他服务的进程，也可以访问宿主机器上的任意文件，这是很多时候我们都不愿意看到的，我们更希望运行在同一台机器上的不同服务能做到完全隔离，就像运行在多台不同的机器上一样。Docker 其实就通过 Linux 的 Namespaces 对不同的容器实现了隔离。</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命名空间（namespace）是Linux内核的一个强大特性，为容器虚拟化的实现带来极大便利。</a:t>
            </a:r>
          </a:p>
          <a:p>
            <a:r>
              <a:rPr lang="zh-CN" altLang="en-US"/>
              <a:t>在日常使用 Linux 或者 macOS 时，我们并没有运行多个完全分离的服务器的需要，但是如果我们在服务器上启动了多个服务，这些服务其实会相互影响的，每一个服务都能看到其他服务的进程，也可以访问宿主机器上的任意文件，这是很多时候我们都不愿意看到的，我们更希望运行在同一台机器上的不同服务能做到完全隔离，就像运行在多台不同的机器上一样。Docker 其实就通过 Linux 的 Namespaces 对不同的容器实现了隔离。</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1) pid namespace</a:t>
            </a:r>
          </a:p>
          <a:p>
            <a:r>
              <a:rPr lang="zh-CN" altLang="en-US"/>
              <a:t>不同用户的进程就是通过pid namespace隔离开的，且不同 namespace 中可以有相同pid。所有的LXC进程在docker中的父进程为docker进程，每个lxc进程具有不同的namespace。同时由于允许嵌套，因此可以很方便的实现 Docker in Docker。</a:t>
            </a:r>
          </a:p>
          <a:p>
            <a:r>
              <a:rPr lang="zh-CN" altLang="en-US"/>
              <a:t>2) net namespace</a:t>
            </a:r>
          </a:p>
          <a:p>
            <a:r>
              <a:rPr lang="zh-CN" altLang="en-US"/>
              <a:t>有了 pid namespace, 每个namespace中的pid能够相互隔离，但是网络端口还是共享host的端口。网络隔离是通过net namespace实现的， 每个net namespace有独立的 network devices, IP addresses, IP routing tables, /proc/net 目录。这样每个container的网络就能隔离开来。docker默认采用veth的方式将container中的虚拟网卡同host上的一个docker bridge: docker0连接在一起。</a:t>
            </a:r>
          </a:p>
          <a:p>
            <a:r>
              <a:rPr lang="zh-CN" altLang="en-US"/>
              <a:t>3) ipc namespace</a:t>
            </a:r>
          </a:p>
          <a:p>
            <a:r>
              <a:rPr lang="zh-CN" altLang="en-US"/>
              <a:t>container中进程交互还是采用linux常见的进程间交互方法(interprocess communication - IPC), 包括常见的信号量、消息队列和共享内存。然而同 VM 不同的是，container 的进程间交互实际上还是host上具有相同pid namespace中的进程间交互，因此需要在IPC资源申请时加入namespace信息 - 每个IPC资源有一个唯一的 32 位 ID。</a:t>
            </a:r>
          </a:p>
          <a:p>
            <a:r>
              <a:rPr lang="zh-CN" altLang="en-US"/>
              <a:t>4) mnt namespace</a:t>
            </a:r>
          </a:p>
          <a:p>
            <a:r>
              <a:rPr lang="zh-CN" altLang="en-US"/>
              <a:t>类似chroot，将一个进程放到一个特定的目录执行。mnt namespace允许不同namespace的进程看到的文件结构不同，这样每个 namespace 中的进程所看到的文件目录就被隔离开了。同chroot不同，每个namespace中的container在/proc/mounts的信息只包含所在namespace的mount point。</a:t>
            </a:r>
          </a:p>
          <a:p>
            <a:r>
              <a:rPr lang="zh-CN" altLang="en-US"/>
              <a:t>5) uts namespace</a:t>
            </a:r>
          </a:p>
          <a:p>
            <a:r>
              <a:rPr lang="zh-CN" altLang="en-US"/>
              <a:t>UTS("UNIX Time-sharing System") namespace允许每个container拥有独立的hostname和domain name, 使其在网络上可以被视作一个独立的节点而非Host上的一个进程。</a:t>
            </a:r>
          </a:p>
          <a:p>
            <a:r>
              <a:rPr lang="zh-CN" altLang="en-US"/>
              <a:t>6) user namespace</a:t>
            </a:r>
          </a:p>
          <a:p>
            <a:r>
              <a:rPr lang="zh-CN" altLang="en-US"/>
              <a:t>每个container可以有不同的 user 和 group id, 也就是说可以在container内部用container内部的用户执行程序而非Host上的用户。</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sym typeface="+mn-ea"/>
              </a:rPr>
              <a:t> </a:t>
            </a:r>
            <a:r>
              <a:rPr>
                <a:sym typeface="+mn-ea"/>
              </a:rPr>
              <a:t>cgroup就是controller group ，在这个group中，有分配好的特定比例的cpu时间，IO时间，可用内存大小等。</a:t>
            </a:r>
            <a:endParaRPr lang="zh-CN" altLang="en-US"/>
          </a:p>
          <a:p>
            <a:r>
              <a:rPr lang="zh-CN" altLang="en-US"/>
              <a:t>最初由google的工程师提出，后来被整合进Linux内核中。 </a:t>
            </a:r>
          </a:p>
          <a:p>
            <a:r>
              <a:rPr lang="zh-CN" altLang="en-US"/>
              <a:t>cgroups中的 重要概念是“子系统”，也就是资源控制器，每种子系统就是一个资源的分配器，比如cpu子系统是控制cpu时间分配的。首先挂载子系统，然后才有control group的。比如先挂载memory子系统，然后在 memory子系统中创建一个cgroup节点，在这个节点中，将需要控制的进程id写入，并且将控制的属性写入， 这就完成了内存的资源限制。 </a:t>
            </a:r>
          </a:p>
          <a:p>
            <a:r>
              <a:rPr lang="zh-CN" altLang="en-US"/>
              <a:t>    </a:t>
            </a:r>
            <a:r>
              <a:rPr lang="en-US" altLang="zh-CN"/>
              <a:t>1</a:t>
            </a:r>
            <a:r>
              <a:rPr lang="zh-CN" altLang="en-US"/>
              <a:t>、blkio 这个子系统设置限制每个块设备的输入输出控制。例如:磁盘，光盘以及usb等等。</a:t>
            </a:r>
          </a:p>
          <a:p>
            <a:r>
              <a:rPr lang="zh-CN" altLang="en-US"/>
              <a:t>    </a:t>
            </a:r>
            <a:r>
              <a:rPr lang="en-US" altLang="zh-CN"/>
              <a:t>2</a:t>
            </a:r>
            <a:r>
              <a:rPr lang="zh-CN" altLang="en-US"/>
              <a:t>、 cpu 这个子系统使用调度程序为cgroup任务提供cpu的访问。</a:t>
            </a:r>
          </a:p>
          <a:p>
            <a:r>
              <a:rPr lang="zh-CN" altLang="en-US"/>
              <a:t>    </a:t>
            </a:r>
            <a:r>
              <a:rPr lang="en-US" altLang="zh-CN"/>
              <a:t>3</a:t>
            </a:r>
            <a:r>
              <a:rPr lang="zh-CN" altLang="en-US"/>
              <a:t>、cpuacct 产生cgroup任务的cpu资源报告。</a:t>
            </a:r>
          </a:p>
          <a:p>
            <a:r>
              <a:rPr lang="zh-CN" altLang="en-US"/>
              <a:t>    </a:t>
            </a:r>
            <a:r>
              <a:rPr lang="en-US" altLang="zh-CN"/>
              <a:t>4</a:t>
            </a:r>
            <a:r>
              <a:rPr lang="zh-CN" altLang="en-US"/>
              <a:t>、cpuset 如果是多核心的cpu，这个子系统会为cgroup任务分配单独的cpu和内存。</a:t>
            </a:r>
          </a:p>
          <a:p>
            <a:r>
              <a:rPr lang="zh-CN" altLang="en-US"/>
              <a:t>    </a:t>
            </a:r>
            <a:r>
              <a:rPr lang="en-US" altLang="zh-CN"/>
              <a:t>5</a:t>
            </a:r>
            <a:r>
              <a:rPr lang="zh-CN" altLang="en-US"/>
              <a:t>、devices 允许或拒绝cgroup任务对设备的访问。</a:t>
            </a:r>
          </a:p>
          <a:p>
            <a:r>
              <a:rPr lang="zh-CN" altLang="en-US"/>
              <a:t>    </a:t>
            </a:r>
            <a:r>
              <a:rPr lang="en-US" altLang="zh-CN"/>
              <a:t>6</a:t>
            </a:r>
            <a:r>
              <a:rPr lang="zh-CN" altLang="en-US"/>
              <a:t>、 freezer 暂停和恢复cgroup任务。</a:t>
            </a:r>
          </a:p>
          <a:p>
            <a:r>
              <a:rPr lang="zh-CN" altLang="en-US"/>
              <a:t>    </a:t>
            </a:r>
            <a:r>
              <a:rPr lang="en-US" altLang="zh-CN"/>
              <a:t>7</a:t>
            </a:r>
            <a:r>
              <a:rPr lang="zh-CN" altLang="en-US"/>
              <a:t>、memory 设置每个cgroup的内存限制以及产生内存资源报告。</a:t>
            </a:r>
          </a:p>
          <a:p>
            <a:r>
              <a:rPr lang="zh-CN" altLang="en-US"/>
              <a:t>    </a:t>
            </a:r>
            <a:r>
              <a:rPr lang="en-US" altLang="zh-CN"/>
              <a:t>8</a:t>
            </a:r>
            <a:r>
              <a:rPr lang="zh-CN" altLang="en-US"/>
              <a:t>、net_cls 标记每个网络包以供cgroup方便使用。</a:t>
            </a:r>
          </a:p>
          <a:p>
            <a:r>
              <a:rPr lang="zh-CN" altLang="en-US"/>
              <a:t>    </a:t>
            </a:r>
            <a:r>
              <a:rPr lang="en-US" altLang="zh-CN"/>
              <a:t>9</a:t>
            </a:r>
            <a:r>
              <a:rPr lang="zh-CN" altLang="en-US"/>
              <a:t>、ns 名称空间子系统。</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LXC 旨在提供一个共享kernel的 OS 级虚拟化方法，在执行时不用重复加载Kernel, 且container的kernel与host 共享，因此可以大大加快container的 启动过程，并显著减少内存消耗，容器在提供隔离的同时，还通过共享这 些资源节省开销，这意味着容器比真正的虚拟化的开销要小得多。 在实际测试中，基于LXC的虚拟化方法的IO和 CPU性能几乎接近 baremetal 的性能。 </a:t>
            </a:r>
          </a:p>
          <a:p>
            <a:r>
              <a:rPr lang="zh-CN" altLang="en-US"/>
              <a:t> </a:t>
            </a:r>
          </a:p>
          <a:p>
            <a:r>
              <a:rPr lang="zh-CN" altLang="en-US"/>
              <a:t>虽然容器所使用的这种类型的隔离总的来说非常强大，然而是不是像运行在hypervisor上的虚拟机那么强壮仍具有 争议性。如果内核停止，那么所有的容器就会停止运行。 </a:t>
            </a:r>
          </a:p>
          <a:p>
            <a:r>
              <a:rPr lang="zh-CN" altLang="en-US"/>
              <a:t>• 性能方面：LXC&gt;&gt;KVM&gt;&gt;XEN • 内存利用率：LXC&gt;&gt;KVM&gt;&gt;XEN • 隔离程度： XEN&gt;&gt;KVM&gt;&gt;LXC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Docker 中使用的 AUFS（AnotherUnionFS）就是一种联合文件系统。AuFS是一个能透明覆盖一或多个现有文件系统的层状文件系统。 支持将不同目录挂载到同一 个虚拟文件系统下，可以把不同的目录联合在一起，组成一个单一的目录。这种是一种虚拟的文件系统，文 件系统不用格式化，直接挂载即可。 </a:t>
            </a:r>
          </a:p>
          <a:p>
            <a:r>
              <a:rPr>
                <a:sym typeface="+mn-ea"/>
              </a:rPr>
              <a:t>Docker一直在用AuFS作为容器的文件系统。</a:t>
            </a:r>
            <a:r>
              <a:rPr lang="zh-CN" altLang="en-US">
                <a:sym typeface="+mn-ea"/>
              </a:rPr>
              <a:t>当一个进程需要修改一个文件时，AuFS创建该文件的一个副本。 AuFS可以把多层合并成文件系统的单层表示。这个过程称为写入复制（ copy on write ）。 </a:t>
            </a:r>
          </a:p>
          <a:p>
            <a:r>
              <a:rPr lang="zh-CN" altLang="en-US">
                <a:sym typeface="+mn-ea"/>
              </a:rPr>
              <a:t>AuFS允许Docker把某些镜像作为容器的基础。例如，你可能有一个可以作为很多不同容器的基础的CentOS 系统镜像。多亏AuFS，只要一个CentOS镜像的副本就够了，这样既节省了存储和内存，也保证更快速的容 器部署。 </a:t>
            </a:r>
          </a:p>
          <a:p>
            <a:r>
              <a:rPr lang="zh-CN" altLang="en-US">
                <a:sym typeface="+mn-ea"/>
              </a:rPr>
              <a:t>使用AuFS的另一个好处是Docker的版本容器镜像能力。每个新版本都是一个与之前版本的简单差异改动， 有效地保持镜像文件最小化。但，这也意味着你总是要有一个记录该容器从一个版本到另一个版本改动的 审计跟踪。</a:t>
            </a:r>
          </a:p>
          <a:p>
            <a:endParaRPr lang="zh-CN" altLang="en-US">
              <a:sym typeface="+mn-ea"/>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LXC的基础上, Docker额外提供的Feature包括：标准统一的 打包部署运行方案 </a:t>
            </a:r>
          </a:p>
          <a:p>
            <a:r>
              <a:rPr lang="zh-CN" altLang="en-US"/>
              <a:t>为了最大化重用Image，加快运行速度，减少内存和磁盘 footprint, Docker container运行时所构造的运行环境，实际 上是由具有依赖关系的多个Layer组成的。例如一个apache 的运行环境可能是在基础的rootfs image的基础上，叠加了 包含例如Emacs等各种工具的image，再叠加包含apache及 其相关依赖library的image，这些image由AUFS文件系统加载 合并到统一路径中，以只读的方式存在，最后再叠加加载 一层可写的空白的Layer用作记录对当前运行环境所作的修 改。 </a:t>
            </a:r>
          </a:p>
          <a:p>
            <a:r>
              <a:rPr lang="zh-CN" altLang="en-US"/>
              <a:t>有了层级化的Image做基础，理想中，不同的APP就可以既 可能的共用底层文件系统，相关依赖工具等，同一个APP的 不同实例也可以实现共用绝大多数数据，进而以copy on write的形式维护自己的那一份修改过的数据等 </a:t>
            </a:r>
          </a:p>
          <a:p>
            <a:r>
              <a:rPr lang="zh-CN" altLang="en-US"/>
              <a:t>Docker</a:t>
            </a:r>
          </a:p>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Docker提供了一个很简单的机制来创建镜像或者更新现有的镜像，用户甚至可以直接从其他人那里下载一个已经做好的镜像来直接使用。</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E356C4-8DB7-49BD-A306-FA01DB01BC85}"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sym typeface="+mn-ea"/>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sym typeface="+mn-ea"/>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容器启动的时候,将被分配一个随机的私有IP,其它容器可以使用这个IP地址与其进行通讯.这很重要,原因有二:一是它提供了荣期间相互通信的渠道,二是容器将共享一个本地网络.</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t>IaaS</a:t>
            </a:r>
            <a:r>
              <a:rPr lang="zh-CN"/>
              <a:t>：</a:t>
            </a:r>
            <a:r>
              <a:t>通过互联网提供数据中心、基础架构硬件和软件资源，还可以提供服务器、操作系统、磁盘存储、数据库和/或信息资源。</a:t>
            </a:r>
          </a:p>
          <a:p>
            <a:r>
              <a:t>Paas</a:t>
            </a:r>
            <a:r>
              <a:rPr lang="zh-CN"/>
              <a:t>：</a:t>
            </a:r>
            <a:r>
              <a:t>提供了基础架构，软件开发者可以在这个基础架构之上建设新的应用，或者扩展已有的应用，同时却不必购买开发、质量控制或生产服务器。</a:t>
            </a:r>
          </a:p>
          <a:p>
            <a:r>
              <a:t>SaaS</a:t>
            </a:r>
            <a:r>
              <a:rPr lang="zh-CN"/>
              <a:t>：</a:t>
            </a:r>
            <a:r>
              <a:t>最为成熟、最出名，也是得到最广泛应用的一种云计算。它是一种软件分布模式，在这种模式下，应用软件安装在厂商或者服务供应商那里，用户可以通过某个网络来使用这些软件，通常使用的网络是互联网。</a:t>
            </a:r>
          </a:p>
          <a:p>
            <a:endParaRPr/>
          </a:p>
          <a:p>
            <a:r>
              <a:t>IaaS、PaaS和SaaS之间的关系可从两个角度来看：从用户体验角度而言，它们之间的关系是独立的，因为它们面对不同类型的用户；而从技术角度而言，它们并不是简单的继承关系(SaaS基于PaaS，而PaaS基于IaaS)，因为首先SaaS可以是基于PaaS或者直接部署于IaaS之上，其次PaaS可以构建于IaaS之上，也可以直接构建在物理资源之上。</a:t>
            </a:r>
          </a:p>
          <a:p>
            <a:r>
              <a:t>IaaS、PaaS和SaaS这三种模式都采用了外包的方式，以减轻企业负担，降低管理、维护服务器硬件、网络硬件、基础架构软件和应用软件的人力成本。从更高的层次上看，它们都试图去解决同一个商业问题——用尽可能少甚至是为零的资本支出，获得功能、扩展能力、服务和商业价值。</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曾经的我们都在做一个叫做</a:t>
            </a:r>
            <a:r>
              <a:rPr lang="en-US" altLang="zh-CN"/>
              <a:t>PaaS</a:t>
            </a:r>
            <a:r>
              <a:rPr lang="zh-CN" altLang="en-US"/>
              <a:t>的平台</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新一代的云应用平台技术则实现全方位的应用生命周期管理，关注开放性、应用的可移植性和云间相互操作性， 其代表者包括Cloud Foundry, OpenShift, Docker, Heroku, MoPaaS等PaaS技术或服务，除了在第一代PaaS 技术对用户在实现应用交付的加速所提供的功能外，具备以下大多数特征： </a:t>
            </a:r>
          </a:p>
          <a:p>
            <a:r>
              <a:rPr lang="zh-CN" altLang="en-US"/>
              <a:t>多语言和框架：支持多语言和框架以及语言框架的扩展机制 </a:t>
            </a:r>
          </a:p>
          <a:p>
            <a:r>
              <a:rPr lang="zh-CN" altLang="en-US"/>
              <a:t>多服务：开放的核心服务以及服务的扩展机制 </a:t>
            </a:r>
          </a:p>
          <a:p>
            <a:r>
              <a:rPr lang="zh-CN" altLang="en-US"/>
              <a:t>多云和多IaaS技术：支持多种IaaS技术和多云的部署，包括公有云和私有云</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nSpc>
                <a:spcPct val="90000"/>
              </a:lnSpc>
            </a:pPr>
            <a:r>
              <a:rPr lang="zh-CN" altLang="en-US">
                <a:sym typeface="+mn-ea"/>
              </a:rPr>
              <a:t>2013年2月，前Gluster的CEO Ben Golub和dotCloud的CEO Solomon Hykes坐在一起聊天时，Solomon谈到想把dotCloud内部使用的Container容器技术单独拿出来开源，然后围绕这个技术开一家新公司提供技术支持。28岁的Solomon在使用python开发dotCloud的PaaS云时发现，使用 LXC(Linux Container) 技术可以打破产品发布过程中应用开发工程师和系统工程师两者之间无法轻松协作发布产品的难题。这个Container容器技术可以把开发者从日常部署应用的繁杂工作中解脱出来，让开发者能专心写好程序；从系统工程师的角度来看也是一样，他们迫切需要从各种混乱的部署文档中解脱出来，让系统工程师专注在应用的水平扩展、稳定发布的解决方案上。他们越深入交谈，越觉得这是一次云技术的变革，紧接着在2013年3月Docker 0.1发布，拉开了基于云计算平台发布产品方式的变革序幕。</a:t>
            </a:r>
            <a:endParaRPr lang="zh-CN" altLang="en-US"/>
          </a:p>
          <a:p>
            <a:pPr>
              <a:lnSpc>
                <a:spcPct val="90000"/>
              </a:lnSpc>
            </a:pPr>
            <a:r>
              <a:rPr lang="zh-CN" altLang="en-US">
                <a:sym typeface="+mn-ea"/>
              </a:rPr>
              <a:t>Docker 是 Docker.Inc 公司开源的一个基于 LXC技术之上构建的Container容器引擎， 源代码托管在 GitHub 上, 基于Go语言并遵从Apache2.0协议开源。Docker在2014年6月召开DockerConf 2014技术大会吸引了IBM、Google、RedHat等业界知名公司的关注和技术支持，无论是从 GitHub 上的代码活跃度，还是Redhat宣布在RHEL7中正式支持Docker, 都给业界一个信号，这是一项创新型的技术解决方案。 就连 Google 公司的 Compute Engine 也支持 docker 在其之上运行, 国内“BAT”先锋企业百度Baidu App Engine(BAE)平台也是以Docker作为其PaaS云基础。</a:t>
            </a:r>
          </a:p>
          <a:p>
            <a:pPr>
              <a:lnSpc>
                <a:spcPct val="90000"/>
              </a:lnSpc>
            </a:pPr>
            <a:endParaRPr lang="zh-CN" altLang="en-US"/>
          </a:p>
          <a:p>
            <a:pPr>
              <a:lnSpc>
                <a:spcPct val="90000"/>
              </a:lnSpc>
            </a:pPr>
            <a:r>
              <a:rPr lang="zh-CN" altLang="en-US"/>
              <a:t>国内，不仅腾讯、阿里、百度、Ucloud、青云等云计算服务提供商已经将Docker用到实践，还有数家Docker初 创企业在获得了天使投资后正在辛勤的开发，准备将产品尽快发布到市场上。 </a:t>
            </a:r>
          </a:p>
          <a:p>
            <a:pPr>
              <a:lnSpc>
                <a:spcPct val="90000"/>
              </a:lnSpc>
            </a:pPr>
            <a:r>
              <a:rPr lang="zh-CN" altLang="en-US"/>
              <a:t>红帽在新的RHEL 7版本中增添了支持Docker的功能，IBM公开拥抱Docker和容器，亚马逊推出了EC2容器服 务，就连公认的竞争对手VMware也宣布支持Docker。 </a:t>
            </a:r>
          </a:p>
          <a:p>
            <a:pPr>
              <a:lnSpc>
                <a:spcPct val="90000"/>
              </a:lnSpc>
            </a:pPr>
            <a:r>
              <a:rPr lang="zh-CN" altLang="en-US"/>
              <a:t>腾讯云计算公司对外宣布成为中国首家支持Docker Machine的云计算厂商，并将自身定位于Docker基础设施的服 务商，迈出构建Docker“航运”基础设施的第一步。同时，在支持Docker Machine前提下，腾讯云也推出了常用 系统的标准版Docker镜像，以方便用户能够一键便捷创建容器。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，在 Linux 系统上迅速创建一个容器（类似虚拟机）并在容器上部署和运行应用程序，并通过配置文件 可以轻松实现应用程序的自动化安装、部署和升级，非常方便。因为使用了容器，所以可以很方便的把生产环境和开 发环境分开，互不影响，这是 docker 最普遍的一个玩法。 </a:t>
            </a:r>
          </a:p>
          <a:p>
            <a:r>
              <a:rPr lang="zh-CN" altLang="en-US"/>
              <a:t>    Docker 的出现一定是因为目前的后端在开发和运维阶段确实需要一种虚拟化技术解决开发环境和生产环境环境一致的问题，通过 Docker 我们可以将程序运行的环境也纳入到版本控制中，排除因为环境造成不同运行结果的可能。但是上述需求虽然推动了虚拟化技术的产生，但是如果没有合适的底层技术支撑，那么我们仍然得不到一个完美的产品。本文后面介绍几种 Docker 使用的核心技术，如果我们了解它们的使用方法和原理，就能清楚 Docker 的实现原理。</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D119CE9C-6BA1-48BD-851F-C52AFF06B19A}" type="datetimeFigureOut">
              <a:rPr lang="zh-CN" altLang="en-US" smtClean="0"/>
              <a:t>2019/4/9</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3246288-924A-4F16-AE9D-2483AB6646C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838200" y="6356350"/>
            <a:ext cx="2743200" cy="365125"/>
          </a:xfrm>
          <a:prstGeom prst="rect">
            <a:avLst/>
          </a:prstGeom>
        </p:spPr>
        <p:txBody>
          <a:bodyPr/>
          <a:lstStyle/>
          <a:p>
            <a:fld id="{D119CE9C-6BA1-48BD-851F-C52AFF06B19A}" type="datetimeFigureOut">
              <a:rPr lang="zh-CN" altLang="en-US" smtClean="0"/>
              <a:t>2019/4/9</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3246288-924A-4F16-AE9D-2483AB6646CB}" type="slidenum">
              <a:rPr lang="zh-CN" altLang="en-US" smtClean="0"/>
              <a:t>‹#›</a:t>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199" y="365125"/>
            <a:ext cx="7178750" cy="1325563"/>
          </a:xfrm>
          <a:prstGeom prst="rect">
            <a:avLst/>
          </a:prstGeom>
        </p:spPr>
        <p:txBody>
          <a:bodyPr vert="horz" lIns="91440" tIns="45720" rIns="91440" bIns="45720" rtlCol="0" anchor="ctr">
            <a:normAutofit/>
          </a:bodyPr>
          <a:lstStyle/>
          <a:p>
            <a:r>
              <a:rPr lang="zh-CN" altLang="en-US"/>
              <a:t>单击此处编辑母版标题样式</a:t>
            </a:r>
          </a:p>
        </p:txBody>
      </p:sp>
      <p:grpSp>
        <p:nvGrpSpPr>
          <p:cNvPr id="7" name="组合 6"/>
          <p:cNvGrpSpPr/>
          <p:nvPr/>
        </p:nvGrpSpPr>
        <p:grpSpPr>
          <a:xfrm>
            <a:off x="0" y="6422065"/>
            <a:ext cx="12195548" cy="450113"/>
            <a:chOff x="0" y="6422065"/>
            <a:chExt cx="12195548" cy="450113"/>
          </a:xfrm>
        </p:grpSpPr>
        <p:sp>
          <p:nvSpPr>
            <p:cNvPr id="8" name="矩形 7"/>
            <p:cNvSpPr/>
            <p:nvPr/>
          </p:nvSpPr>
          <p:spPr>
            <a:xfrm>
              <a:off x="0" y="6422065"/>
              <a:ext cx="12192000" cy="435935"/>
            </a:xfrm>
            <a:prstGeom prst="rect">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t>                                                                                                                                                                                                                                            为了无法计算的价值   </a:t>
              </a:r>
            </a:p>
          </p:txBody>
        </p:sp>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745435" y="6422065"/>
              <a:ext cx="450113" cy="450113"/>
            </a:xfrm>
            <a:prstGeom prst="rect">
              <a:avLst/>
            </a:prstGeom>
          </p:spPr>
        </p:pic>
      </p:grpSp>
      <p:pic>
        <p:nvPicPr>
          <p:cNvPr id="1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86214" y="116632"/>
            <a:ext cx="2724150"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tags" Target="../tags/tag31.xml"/><Relationship Id="rId5" Type="http://schemas.openxmlformats.org/officeDocument/2006/relationships/image" Target="../media/image5.GIF"/><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image" Target="../media/image5.GIF"/><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image" Target="../media/image5.GIF"/><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9.xml"/><Relationship Id="rId1" Type="http://schemas.openxmlformats.org/officeDocument/2006/relationships/tags" Target="../tags/tag38.xml"/><Relationship Id="rId5" Type="http://schemas.openxmlformats.org/officeDocument/2006/relationships/image" Target="../media/image5.GIF"/><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image" Target="../media/image5.GIF"/><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3.xml"/><Relationship Id="rId1" Type="http://schemas.openxmlformats.org/officeDocument/2006/relationships/tags" Target="../tags/tag42.xml"/><Relationship Id="rId5" Type="http://schemas.openxmlformats.org/officeDocument/2006/relationships/image" Target="../media/image5.GIF"/><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image" Target="../media/image5.GIF"/><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2.png"/><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image" Target="../media/image11.png"/><Relationship Id="rId5" Type="http://schemas.openxmlformats.org/officeDocument/2006/relationships/image" Target="../media/image5.GIF"/><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9.xml"/><Relationship Id="rId1" Type="http://schemas.openxmlformats.org/officeDocument/2006/relationships/tags" Target="../tags/tag48.xml"/><Relationship Id="rId5" Type="http://schemas.openxmlformats.org/officeDocument/2006/relationships/image" Target="../media/image5.GIF"/><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slideLayout" Target="../slideLayouts/slideLayout2.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image" Target="../media/image1.jpeg"/><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19" Type="http://schemas.openxmlformats.org/officeDocument/2006/relationships/notesSlide" Target="../notesSlides/notesSlide2.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1.xml"/><Relationship Id="rId1" Type="http://schemas.openxmlformats.org/officeDocument/2006/relationships/tags" Target="../tags/tag50.xml"/><Relationship Id="rId5" Type="http://schemas.openxmlformats.org/officeDocument/2006/relationships/image" Target="../media/image5.GIF"/><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image" Target="../media/image5.GIF"/><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image" Target="../media/image5.GIF"/><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image" Target="../media/image13.png"/><Relationship Id="rId5" Type="http://schemas.openxmlformats.org/officeDocument/2006/relationships/image" Target="../media/image5.GIF"/><Relationship Id="rId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image" Target="../media/image5.GIF"/><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9.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5.GIF"/><Relationship Id="rId5" Type="http://schemas.openxmlformats.org/officeDocument/2006/relationships/notesSlide" Target="../notesSlides/notesSlide7.xml"/><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28.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tags" Target="../tags/tag29.xml"/><Relationship Id="rId5" Type="http://schemas.openxmlformats.org/officeDocument/2006/relationships/image" Target="../media/image5.GIF"/><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221934"/>
            <a:ext cx="12192000" cy="1116719"/>
          </a:xfrm>
        </p:spPr>
        <p:txBody>
          <a:bodyPr/>
          <a:lstStyle/>
          <a:p>
            <a:r>
              <a:rPr lang="en-US" altLang="zh-CN" sz="5400" b="1" dirty="0">
                <a:solidFill>
                  <a:schemeClr val="tx1">
                    <a:lumMod val="85000"/>
                    <a:lumOff val="15000"/>
                  </a:schemeClr>
                </a:solidFill>
              </a:rPr>
              <a:t>Docker</a:t>
            </a:r>
            <a:r>
              <a:rPr lang="zh-CN" altLang="en-US" sz="5400" b="1" dirty="0">
                <a:solidFill>
                  <a:schemeClr val="tx1">
                    <a:lumMod val="85000"/>
                    <a:lumOff val="15000"/>
                  </a:schemeClr>
                </a:solidFill>
              </a:rPr>
              <a:t>容器技术概述</a:t>
            </a:r>
          </a:p>
        </p:txBody>
      </p:sp>
      <p:cxnSp>
        <p:nvCxnSpPr>
          <p:cNvPr id="7" name="直接连接符 6"/>
          <p:cNvCxnSpPr/>
          <p:nvPr/>
        </p:nvCxnSpPr>
        <p:spPr bwMode="auto">
          <a:xfrm>
            <a:off x="1754372" y="353683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4757" y="4008475"/>
            <a:ext cx="1166036" cy="1166036"/>
          </a:xfrm>
          <a:prstGeom prst="rect">
            <a:avLst/>
          </a:prstGeom>
        </p:spPr>
      </p:pic>
      <p:sp>
        <p:nvSpPr>
          <p:cNvPr id="9" name="矩形 8"/>
          <p:cNvSpPr/>
          <p:nvPr/>
        </p:nvSpPr>
        <p:spPr>
          <a:xfrm>
            <a:off x="0" y="6422065"/>
            <a:ext cx="12192000" cy="435935"/>
          </a:xfrm>
          <a:prstGeom prst="rect">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bwMode="auto">
          <a:xfrm>
            <a:off x="564382" y="125972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3" name="文本框 22"/>
          <p:cNvSpPr txBox="1"/>
          <p:nvPr>
            <p:custDataLst>
              <p:tags r:id="rId1"/>
            </p:custDataLst>
          </p:nvPr>
        </p:nvSpPr>
        <p:spPr bwMode="auto">
          <a:xfrm>
            <a:off x="814175" y="377124"/>
            <a:ext cx="4008438" cy="723900"/>
          </a:xfrm>
          <a:prstGeom prst="rect">
            <a:avLst/>
          </a:prstGeom>
          <a:noFill/>
        </p:spPr>
        <p:txBody>
          <a:bodyPr anchor="ctr">
            <a:noAutofit/>
          </a:bodyPr>
          <a:lstStyle/>
          <a:p>
            <a:pPr>
              <a:defRPr/>
            </a:pPr>
            <a:r>
              <a:rPr lang="en-US" altLang="zh-CN" sz="4000" b="1" dirty="0">
                <a:solidFill>
                  <a:schemeClr val="tx1">
                    <a:lumMod val="75000"/>
                    <a:lumOff val="25000"/>
                  </a:schemeClr>
                </a:solidFill>
                <a:cs typeface="Arial" panose="020B0604020202020204" pitchFamily="34" charset="0"/>
                <a:sym typeface="+mn-ea"/>
              </a:rPr>
              <a:t>Docker</a:t>
            </a:r>
            <a:r>
              <a:rPr lang="zh-CN" altLang="en-US" sz="4000" b="1" dirty="0">
                <a:solidFill>
                  <a:schemeClr val="tx1">
                    <a:lumMod val="75000"/>
                    <a:lumOff val="25000"/>
                  </a:schemeClr>
                </a:solidFill>
                <a:cs typeface="Arial" panose="020B0604020202020204" pitchFamily="34" charset="0"/>
                <a:sym typeface="+mn-ea"/>
              </a:rPr>
              <a:t>概述</a:t>
            </a:r>
            <a:endParaRPr lang="zh-CN" sz="4000" b="1" dirty="0">
              <a:solidFill>
                <a:schemeClr val="tx1">
                  <a:lumMod val="75000"/>
                  <a:lumOff val="25000"/>
                </a:schemeClr>
              </a:solidFill>
              <a:cs typeface="Arial" panose="020B0604020202020204" pitchFamily="34" charset="0"/>
            </a:endParaRPr>
          </a:p>
        </p:txBody>
      </p:sp>
      <p:sp>
        <p:nvSpPr>
          <p:cNvPr id="3" name="文本框 2"/>
          <p:cNvSpPr txBox="1"/>
          <p:nvPr>
            <p:custDataLst>
              <p:tags r:id="rId2"/>
            </p:custDataLst>
          </p:nvPr>
        </p:nvSpPr>
        <p:spPr bwMode="auto">
          <a:xfrm>
            <a:off x="1354560" y="1358199"/>
            <a:ext cx="4008438" cy="723900"/>
          </a:xfrm>
          <a:prstGeom prst="rect">
            <a:avLst/>
          </a:prstGeom>
          <a:noFill/>
        </p:spPr>
        <p:txBody>
          <a:bodyPr anchor="ctr">
            <a:noAutofit/>
          </a:bodyPr>
          <a:lstStyle/>
          <a:p>
            <a:pPr>
              <a:buBlip>
                <a:blip r:embed="rId5"/>
              </a:buBlip>
              <a:defRPr/>
            </a:pPr>
            <a:r>
              <a:rPr lang="en-US" altLang="zh-CN" sz="2800" b="1" dirty="0">
                <a:solidFill>
                  <a:srgbClr val="C00000"/>
                </a:solidFill>
                <a:cs typeface="Arial" panose="020B0604020202020204" pitchFamily="34" charset="0"/>
              </a:rPr>
              <a:t>  Docker</a:t>
            </a:r>
            <a:r>
              <a:rPr lang="zh-CN" altLang="en-US" sz="2800" b="1" dirty="0">
                <a:solidFill>
                  <a:srgbClr val="C00000"/>
                </a:solidFill>
                <a:cs typeface="Arial" panose="020B0604020202020204" pitchFamily="34" charset="0"/>
              </a:rPr>
              <a:t>的优势？</a:t>
            </a:r>
          </a:p>
        </p:txBody>
      </p:sp>
      <p:sp>
        <p:nvSpPr>
          <p:cNvPr id="76803" name="内容占位符 76802"/>
          <p:cNvSpPr>
            <a:spLocks noGrp="1"/>
          </p:cNvSpPr>
          <p:nvPr/>
        </p:nvSpPr>
        <p:spPr>
          <a:xfrm>
            <a:off x="1677035" y="2316480"/>
            <a:ext cx="9935210" cy="2477770"/>
          </a:xfrm>
          <a:prstGeom prst="rect">
            <a:avLst/>
          </a:prstGeom>
          <a:noFill/>
          <a:ln w="9525">
            <a:noFill/>
          </a:ln>
        </p:spPr>
        <p:txBody>
          <a:bodyPr anchor="t"/>
          <a:lstStyle>
            <a:lvl1pPr marL="0" lvl="0" indent="0" algn="l" defTabSz="914400" rtl="0" eaLnBrk="1" fontAlgn="base" latinLnBrk="0" hangingPunct="1">
              <a:lnSpc>
                <a:spcPct val="120000"/>
              </a:lnSpc>
              <a:spcBef>
                <a:spcPct val="20000"/>
              </a:spcBef>
              <a:spcAft>
                <a:spcPct val="0"/>
              </a:spcAft>
              <a:buNone/>
              <a:defRPr sz="2800" b="1" i="0" u="none" kern="1200" baseline="0">
                <a:solidFill>
                  <a:schemeClr val="tx1"/>
                </a:solidFill>
                <a:latin typeface="+mn-lt"/>
                <a:ea typeface="+mn-ea"/>
                <a:cs typeface="+mn-cs"/>
              </a:defRPr>
            </a:lvl1pPr>
            <a:lvl2pPr marL="758825"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77925"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lgn="just">
              <a:buClr>
                <a:schemeClr val="tx1"/>
              </a:buClr>
              <a:buFont typeface="Wingdings" panose="05000000000000000000" pitchFamily="2" charset="2"/>
            </a:pPr>
            <a:r>
              <a:rPr lang="en-US" altLang="zh-CN" sz="2400" b="0">
                <a:latin typeface="Wingdings" panose="05000000000000000000" pitchFamily="2" charset="2"/>
              </a:rPr>
              <a:t>l</a:t>
            </a:r>
            <a:r>
              <a:rPr lang="en-US" altLang="zh-CN" sz="2400" b="0">
                <a:latin typeface="Times New Roman" panose="02020603050405020304" pitchFamily="18" charset="0"/>
              </a:rPr>
              <a:t>    </a:t>
            </a:r>
            <a:r>
              <a:rPr sz="2400" b="0">
                <a:latin typeface="Times New Roman" panose="02020603050405020304" pitchFamily="18" charset="0"/>
              </a:rPr>
              <a:t>简化程序</a:t>
            </a:r>
          </a:p>
          <a:p>
            <a:pPr algn="just">
              <a:buClr>
                <a:schemeClr val="tx1"/>
              </a:buClr>
              <a:buFont typeface="Wingdings" panose="05000000000000000000" pitchFamily="2" charset="2"/>
            </a:pPr>
            <a:r>
              <a:rPr lang="en-US" altLang="zh-CN" sz="2400" b="0">
                <a:latin typeface="Wingdings" panose="05000000000000000000" pitchFamily="2" charset="2"/>
                <a:sym typeface="+mn-ea"/>
              </a:rPr>
              <a:t>l</a:t>
            </a:r>
            <a:r>
              <a:rPr lang="en-US" altLang="zh-CN" sz="2400" b="0">
                <a:latin typeface="Times New Roman" panose="02020603050405020304" pitchFamily="18" charset="0"/>
                <a:sym typeface="+mn-ea"/>
              </a:rPr>
              <a:t>  </a:t>
            </a:r>
            <a:r>
              <a:rPr lang="zh-CN" altLang="en-US" sz="2400" b="0" dirty="0">
                <a:latin typeface="Times New Roman" panose="02020603050405020304" pitchFamily="18" charset="0"/>
                <a:sym typeface="+mn-ea"/>
              </a:rPr>
              <a:t>  避免选择恐惧症</a:t>
            </a:r>
          </a:p>
          <a:p>
            <a:pPr algn="just">
              <a:buClr>
                <a:schemeClr val="tx1"/>
              </a:buClr>
              <a:buFont typeface="Wingdings" panose="05000000000000000000" pitchFamily="2" charset="2"/>
            </a:pPr>
            <a:r>
              <a:rPr lang="en-US" altLang="zh-CN" sz="2400" b="0">
                <a:latin typeface="Wingdings" panose="05000000000000000000" pitchFamily="2" charset="2"/>
                <a:sym typeface="+mn-ea"/>
              </a:rPr>
              <a:t>l</a:t>
            </a:r>
            <a:r>
              <a:rPr lang="en-US" altLang="zh-CN" sz="2400" b="0">
                <a:latin typeface="Times New Roman" panose="02020603050405020304" pitchFamily="18" charset="0"/>
                <a:sym typeface="+mn-ea"/>
              </a:rPr>
              <a:t>  </a:t>
            </a:r>
            <a:r>
              <a:rPr lang="zh-CN" altLang="en-US" sz="2400" b="0" dirty="0">
                <a:latin typeface="Times New Roman" panose="02020603050405020304" pitchFamily="18" charset="0"/>
                <a:sym typeface="+mn-ea"/>
              </a:rPr>
              <a:t>   节省开支 </a:t>
            </a:r>
          </a:p>
          <a:p>
            <a:pPr algn="just">
              <a:buClr>
                <a:schemeClr val="tx1"/>
              </a:buClr>
              <a:buFont typeface="Wingdings" panose="05000000000000000000" pitchFamily="2" charset="2"/>
            </a:pPr>
            <a:endParaRPr lang="zh-CN" altLang="en-US" sz="2400" b="0" dirty="0">
              <a:latin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bwMode="auto">
          <a:xfrm>
            <a:off x="564382" y="125972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3" name="文本框 22"/>
          <p:cNvSpPr txBox="1"/>
          <p:nvPr>
            <p:custDataLst>
              <p:tags r:id="rId1"/>
            </p:custDataLst>
          </p:nvPr>
        </p:nvSpPr>
        <p:spPr bwMode="auto">
          <a:xfrm>
            <a:off x="814070" y="377190"/>
            <a:ext cx="5402580" cy="723900"/>
          </a:xfrm>
          <a:prstGeom prst="rect">
            <a:avLst/>
          </a:prstGeom>
          <a:noFill/>
        </p:spPr>
        <p:txBody>
          <a:bodyPr anchor="ctr">
            <a:noAutofit/>
          </a:bodyPr>
          <a:lstStyle/>
          <a:p>
            <a:pPr>
              <a:defRPr/>
            </a:pPr>
            <a:r>
              <a:rPr lang="en-US" altLang="zh-CN" sz="4000" b="1" dirty="0">
                <a:solidFill>
                  <a:schemeClr val="tx1">
                    <a:lumMod val="75000"/>
                    <a:lumOff val="25000"/>
                  </a:schemeClr>
                </a:solidFill>
                <a:cs typeface="Arial" panose="020B0604020202020204" pitchFamily="34" charset="0"/>
              </a:rPr>
              <a:t>Docker</a:t>
            </a:r>
            <a:r>
              <a:rPr lang="zh-CN" altLang="en-US" sz="4000" b="1" dirty="0">
                <a:solidFill>
                  <a:schemeClr val="tx1">
                    <a:lumMod val="75000"/>
                    <a:lumOff val="25000"/>
                  </a:schemeClr>
                </a:solidFill>
                <a:cs typeface="Arial" panose="020B0604020202020204" pitchFamily="34" charset="0"/>
              </a:rPr>
              <a:t>相关的核心技术</a:t>
            </a:r>
          </a:p>
        </p:txBody>
      </p:sp>
      <p:sp>
        <p:nvSpPr>
          <p:cNvPr id="150531" name="文本框 150530"/>
          <p:cNvSpPr txBox="1"/>
          <p:nvPr/>
        </p:nvSpPr>
        <p:spPr>
          <a:xfrm>
            <a:off x="1095375" y="2110105"/>
            <a:ext cx="9931400" cy="1753235"/>
          </a:xfrm>
          <a:prstGeom prst="rect">
            <a:avLst/>
          </a:prstGeom>
          <a:noFill/>
          <a:ln w="9525">
            <a:noFill/>
          </a:ln>
        </p:spPr>
        <p:txBody>
          <a:bodyPr wrap="square">
            <a:spAutoFit/>
          </a:bodyPr>
          <a:lstStyle/>
          <a:p>
            <a:pPr fontAlgn="auto">
              <a:lnSpc>
                <a:spcPct val="150000"/>
              </a:lnSpc>
              <a:buNone/>
            </a:pPr>
            <a:r>
              <a:rPr lang="en-US" altLang="zh-CN" sz="2400" dirty="0">
                <a:sym typeface="+mn-ea"/>
              </a:rPr>
              <a:t>      </a:t>
            </a:r>
            <a:r>
              <a:rPr sz="2400">
                <a:sym typeface="+mn-ea"/>
              </a:rPr>
              <a:t>Docker核心是一个操作系统级虚拟化方法, 理解起来可能并不像VM那样直观。我们从虚拟化方法的四个方面：隔离性、可配额/可度量、便携性、安全性来详细介绍Docker的技术细节。</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bwMode="auto">
          <a:xfrm>
            <a:off x="564382" y="125972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3" name="文本框 22"/>
          <p:cNvSpPr txBox="1"/>
          <p:nvPr>
            <p:custDataLst>
              <p:tags r:id="rId1"/>
            </p:custDataLst>
          </p:nvPr>
        </p:nvSpPr>
        <p:spPr bwMode="auto">
          <a:xfrm>
            <a:off x="814070" y="377190"/>
            <a:ext cx="5402580" cy="723900"/>
          </a:xfrm>
          <a:prstGeom prst="rect">
            <a:avLst/>
          </a:prstGeom>
          <a:noFill/>
        </p:spPr>
        <p:txBody>
          <a:bodyPr anchor="ctr">
            <a:noAutofit/>
          </a:bodyPr>
          <a:lstStyle/>
          <a:p>
            <a:pPr>
              <a:defRPr/>
            </a:pPr>
            <a:r>
              <a:rPr lang="en-US" altLang="zh-CN" sz="4000" b="1" dirty="0">
                <a:solidFill>
                  <a:schemeClr val="tx1">
                    <a:lumMod val="75000"/>
                    <a:lumOff val="25000"/>
                  </a:schemeClr>
                </a:solidFill>
                <a:cs typeface="Arial" panose="020B0604020202020204" pitchFamily="34" charset="0"/>
              </a:rPr>
              <a:t>Docker</a:t>
            </a:r>
            <a:r>
              <a:rPr lang="zh-CN" altLang="en-US" sz="4000" b="1" dirty="0">
                <a:solidFill>
                  <a:schemeClr val="tx1">
                    <a:lumMod val="75000"/>
                    <a:lumOff val="25000"/>
                  </a:schemeClr>
                </a:solidFill>
                <a:cs typeface="Arial" panose="020B0604020202020204" pitchFamily="34" charset="0"/>
              </a:rPr>
              <a:t>相关的核心技术</a:t>
            </a:r>
          </a:p>
        </p:txBody>
      </p:sp>
      <p:sp>
        <p:nvSpPr>
          <p:cNvPr id="2" name="文本框 1"/>
          <p:cNvSpPr txBox="1"/>
          <p:nvPr>
            <p:custDataLst>
              <p:tags r:id="rId2"/>
            </p:custDataLst>
          </p:nvPr>
        </p:nvSpPr>
        <p:spPr bwMode="auto">
          <a:xfrm>
            <a:off x="1367895" y="1475039"/>
            <a:ext cx="4008438" cy="723900"/>
          </a:xfrm>
          <a:prstGeom prst="rect">
            <a:avLst/>
          </a:prstGeom>
          <a:noFill/>
        </p:spPr>
        <p:txBody>
          <a:bodyPr anchor="ctr">
            <a:noAutofit/>
          </a:bodyPr>
          <a:lstStyle/>
          <a:p>
            <a:pPr>
              <a:buBlip>
                <a:blip r:embed="rId5"/>
              </a:buBlip>
              <a:defRPr/>
            </a:pPr>
            <a:r>
              <a:rPr lang="en-US" altLang="zh-CN" sz="2800" b="1" dirty="0">
                <a:solidFill>
                  <a:srgbClr val="C00000"/>
                </a:solidFill>
                <a:cs typeface="Arial" panose="020B0604020202020204" pitchFamily="34" charset="0"/>
              </a:rPr>
              <a:t>  NameSpace</a:t>
            </a:r>
          </a:p>
        </p:txBody>
      </p:sp>
      <p:sp>
        <p:nvSpPr>
          <p:cNvPr id="150531" name="文本框 150530"/>
          <p:cNvSpPr txBox="1"/>
          <p:nvPr/>
        </p:nvSpPr>
        <p:spPr>
          <a:xfrm>
            <a:off x="1095375" y="2110105"/>
            <a:ext cx="9931400" cy="2861310"/>
          </a:xfrm>
          <a:prstGeom prst="rect">
            <a:avLst/>
          </a:prstGeom>
          <a:noFill/>
          <a:ln w="9525">
            <a:noFill/>
          </a:ln>
        </p:spPr>
        <p:txBody>
          <a:bodyPr wrap="square">
            <a:spAutoFit/>
          </a:bodyPr>
          <a:lstStyle/>
          <a:p>
            <a:pPr fontAlgn="auto">
              <a:lnSpc>
                <a:spcPct val="150000"/>
              </a:lnSpc>
              <a:buNone/>
            </a:pPr>
            <a:r>
              <a:rPr lang="en-US" altLang="zh-CN" sz="2400" dirty="0">
                <a:sym typeface="+mn-ea"/>
              </a:rPr>
              <a:t>       </a:t>
            </a:r>
            <a:r>
              <a:rPr sz="2400">
                <a:sym typeface="+mn-ea"/>
              </a:rPr>
              <a:t>每个容器都可以拥有自己单独的命名空间</a:t>
            </a:r>
            <a:r>
              <a:rPr lang="en-US" sz="2400">
                <a:sym typeface="+mn-ea"/>
              </a:rPr>
              <a:t>namespace</a:t>
            </a:r>
            <a:r>
              <a:rPr sz="2400">
                <a:sym typeface="+mn-ea"/>
              </a:rPr>
              <a:t>，运行在其中的应用都像是在独立的操作系统环境中一样</a:t>
            </a:r>
          </a:p>
          <a:p>
            <a:pPr fontAlgn="auto">
              <a:lnSpc>
                <a:spcPct val="150000"/>
              </a:lnSpc>
              <a:buNone/>
            </a:pPr>
            <a:r>
              <a:rPr sz="2400">
                <a:sym typeface="+mn-ea"/>
              </a:rPr>
              <a:t>       命名空间（namespaces）是 Linux 为我们提供的用于分离进程树、网络接口、挂载点以及进程间通信等资源的方法</a:t>
            </a:r>
          </a:p>
          <a:p>
            <a:pPr fontAlgn="auto">
              <a:lnSpc>
                <a:spcPct val="150000"/>
              </a:lnSpc>
              <a:buNone/>
            </a:pPr>
            <a:endParaRPr sz="2400">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bwMode="auto">
          <a:xfrm>
            <a:off x="564382" y="125972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3" name="文本框 22"/>
          <p:cNvSpPr txBox="1"/>
          <p:nvPr>
            <p:custDataLst>
              <p:tags r:id="rId1"/>
            </p:custDataLst>
          </p:nvPr>
        </p:nvSpPr>
        <p:spPr bwMode="auto">
          <a:xfrm>
            <a:off x="814070" y="377190"/>
            <a:ext cx="5402580" cy="723900"/>
          </a:xfrm>
          <a:prstGeom prst="rect">
            <a:avLst/>
          </a:prstGeom>
          <a:noFill/>
        </p:spPr>
        <p:txBody>
          <a:bodyPr anchor="ctr">
            <a:noAutofit/>
          </a:bodyPr>
          <a:lstStyle/>
          <a:p>
            <a:pPr>
              <a:defRPr/>
            </a:pPr>
            <a:r>
              <a:rPr lang="en-US" altLang="zh-CN" sz="4000" b="1" dirty="0">
                <a:solidFill>
                  <a:schemeClr val="tx1">
                    <a:lumMod val="75000"/>
                    <a:lumOff val="25000"/>
                  </a:schemeClr>
                </a:solidFill>
                <a:cs typeface="Arial" panose="020B0604020202020204" pitchFamily="34" charset="0"/>
              </a:rPr>
              <a:t>Docker</a:t>
            </a:r>
            <a:r>
              <a:rPr lang="zh-CN" altLang="en-US" sz="4000" b="1" dirty="0">
                <a:solidFill>
                  <a:schemeClr val="tx1">
                    <a:lumMod val="75000"/>
                    <a:lumOff val="25000"/>
                  </a:schemeClr>
                </a:solidFill>
                <a:cs typeface="Arial" panose="020B0604020202020204" pitchFamily="34" charset="0"/>
              </a:rPr>
              <a:t>相关的核心技术</a:t>
            </a:r>
          </a:p>
        </p:txBody>
      </p:sp>
      <p:sp>
        <p:nvSpPr>
          <p:cNvPr id="2" name="文本框 1"/>
          <p:cNvSpPr txBox="1"/>
          <p:nvPr>
            <p:custDataLst>
              <p:tags r:id="rId2"/>
            </p:custDataLst>
          </p:nvPr>
        </p:nvSpPr>
        <p:spPr bwMode="auto">
          <a:xfrm>
            <a:off x="1367895" y="1475039"/>
            <a:ext cx="4008438" cy="723900"/>
          </a:xfrm>
          <a:prstGeom prst="rect">
            <a:avLst/>
          </a:prstGeom>
          <a:noFill/>
        </p:spPr>
        <p:txBody>
          <a:bodyPr anchor="ctr">
            <a:noAutofit/>
          </a:bodyPr>
          <a:lstStyle/>
          <a:p>
            <a:pPr>
              <a:buBlip>
                <a:blip r:embed="rId5"/>
              </a:buBlip>
              <a:defRPr/>
            </a:pPr>
            <a:r>
              <a:rPr lang="en-US" altLang="zh-CN" sz="2800" b="1" dirty="0">
                <a:solidFill>
                  <a:srgbClr val="C00000"/>
                </a:solidFill>
                <a:cs typeface="Arial" panose="020B0604020202020204" pitchFamily="34" charset="0"/>
              </a:rPr>
              <a:t>  NameSpace</a:t>
            </a:r>
          </a:p>
        </p:txBody>
      </p:sp>
      <p:sp>
        <p:nvSpPr>
          <p:cNvPr id="150531" name="文本框 150530"/>
          <p:cNvSpPr txBox="1"/>
          <p:nvPr/>
        </p:nvSpPr>
        <p:spPr>
          <a:xfrm>
            <a:off x="1095375" y="2110105"/>
            <a:ext cx="9931400" cy="2861310"/>
          </a:xfrm>
          <a:prstGeom prst="rect">
            <a:avLst/>
          </a:prstGeom>
          <a:noFill/>
          <a:ln w="9525">
            <a:noFill/>
          </a:ln>
        </p:spPr>
        <p:txBody>
          <a:bodyPr wrap="square">
            <a:spAutoFit/>
          </a:bodyPr>
          <a:lstStyle/>
          <a:p>
            <a:pPr fontAlgn="auto">
              <a:lnSpc>
                <a:spcPct val="150000"/>
              </a:lnSpc>
              <a:buNone/>
            </a:pPr>
            <a:r>
              <a:rPr lang="en-US" altLang="zh-CN" sz="2400" dirty="0">
                <a:sym typeface="+mn-ea"/>
              </a:rPr>
              <a:t>       </a:t>
            </a:r>
            <a:r>
              <a:rPr sz="2400">
                <a:sym typeface="+mn-ea"/>
              </a:rPr>
              <a:t>每个容器都可以拥有自己单独的命名空间</a:t>
            </a:r>
            <a:r>
              <a:rPr lang="en-US" sz="2400">
                <a:sym typeface="+mn-ea"/>
              </a:rPr>
              <a:t>namespace</a:t>
            </a:r>
            <a:r>
              <a:rPr sz="2400">
                <a:sym typeface="+mn-ea"/>
              </a:rPr>
              <a:t>，运行在其中的应用都像是在独立的操作系统环境中一样</a:t>
            </a:r>
          </a:p>
          <a:p>
            <a:pPr fontAlgn="auto">
              <a:lnSpc>
                <a:spcPct val="150000"/>
              </a:lnSpc>
              <a:buNone/>
            </a:pPr>
            <a:r>
              <a:rPr sz="2400">
                <a:sym typeface="+mn-ea"/>
              </a:rPr>
              <a:t>       命名空间（namespaces）是 Linux 为我们提供的用于分离进程树、网络接口、挂载点以及进程间通信等资源的方法</a:t>
            </a:r>
          </a:p>
          <a:p>
            <a:pPr fontAlgn="auto">
              <a:lnSpc>
                <a:spcPct val="150000"/>
              </a:lnSpc>
              <a:buNone/>
            </a:pPr>
            <a:endParaRPr sz="240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bwMode="auto">
          <a:xfrm>
            <a:off x="564382" y="125972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3" name="文本框 22"/>
          <p:cNvSpPr txBox="1"/>
          <p:nvPr>
            <p:custDataLst>
              <p:tags r:id="rId1"/>
            </p:custDataLst>
          </p:nvPr>
        </p:nvSpPr>
        <p:spPr bwMode="auto">
          <a:xfrm>
            <a:off x="814070" y="377190"/>
            <a:ext cx="5402580" cy="723900"/>
          </a:xfrm>
          <a:prstGeom prst="rect">
            <a:avLst/>
          </a:prstGeom>
          <a:noFill/>
        </p:spPr>
        <p:txBody>
          <a:bodyPr anchor="ctr">
            <a:noAutofit/>
          </a:bodyPr>
          <a:lstStyle/>
          <a:p>
            <a:pPr>
              <a:defRPr/>
            </a:pPr>
            <a:r>
              <a:rPr lang="en-US" altLang="zh-CN" sz="4000" b="1" dirty="0">
                <a:solidFill>
                  <a:schemeClr val="tx1">
                    <a:lumMod val="75000"/>
                    <a:lumOff val="25000"/>
                  </a:schemeClr>
                </a:solidFill>
                <a:cs typeface="Arial" panose="020B0604020202020204" pitchFamily="34" charset="0"/>
              </a:rPr>
              <a:t>Docker</a:t>
            </a:r>
            <a:r>
              <a:rPr lang="zh-CN" altLang="en-US" sz="4000" b="1" dirty="0">
                <a:solidFill>
                  <a:schemeClr val="tx1">
                    <a:lumMod val="75000"/>
                    <a:lumOff val="25000"/>
                  </a:schemeClr>
                </a:solidFill>
                <a:cs typeface="Arial" panose="020B0604020202020204" pitchFamily="34" charset="0"/>
              </a:rPr>
              <a:t>相关的核心技术</a:t>
            </a:r>
          </a:p>
        </p:txBody>
      </p:sp>
      <p:sp>
        <p:nvSpPr>
          <p:cNvPr id="2" name="文本框 1"/>
          <p:cNvSpPr txBox="1"/>
          <p:nvPr>
            <p:custDataLst>
              <p:tags r:id="rId2"/>
            </p:custDataLst>
          </p:nvPr>
        </p:nvSpPr>
        <p:spPr bwMode="auto">
          <a:xfrm>
            <a:off x="1367895" y="1475039"/>
            <a:ext cx="4008438" cy="723900"/>
          </a:xfrm>
          <a:prstGeom prst="rect">
            <a:avLst/>
          </a:prstGeom>
          <a:noFill/>
        </p:spPr>
        <p:txBody>
          <a:bodyPr anchor="ctr">
            <a:noAutofit/>
          </a:bodyPr>
          <a:lstStyle/>
          <a:p>
            <a:pPr>
              <a:buBlip>
                <a:blip r:embed="rId5"/>
              </a:buBlip>
              <a:defRPr/>
            </a:pPr>
            <a:r>
              <a:rPr lang="en-US" altLang="zh-CN" sz="2800" b="1" dirty="0">
                <a:solidFill>
                  <a:srgbClr val="C00000"/>
                </a:solidFill>
                <a:cs typeface="Arial" panose="020B0604020202020204" pitchFamily="34" charset="0"/>
              </a:rPr>
              <a:t>  NameSpace</a:t>
            </a:r>
            <a:r>
              <a:rPr lang="zh-CN" altLang="en-US" sz="2800" b="1" dirty="0">
                <a:solidFill>
                  <a:srgbClr val="C00000"/>
                </a:solidFill>
                <a:cs typeface="Arial" panose="020B0604020202020204" pitchFamily="34" charset="0"/>
              </a:rPr>
              <a:t>隔离性</a:t>
            </a:r>
          </a:p>
        </p:txBody>
      </p:sp>
      <p:sp>
        <p:nvSpPr>
          <p:cNvPr id="76803" name="内容占位符 76802"/>
          <p:cNvSpPr>
            <a:spLocks noGrp="1"/>
          </p:cNvSpPr>
          <p:nvPr/>
        </p:nvSpPr>
        <p:spPr>
          <a:xfrm>
            <a:off x="1677035" y="2316480"/>
            <a:ext cx="9935210" cy="3465195"/>
          </a:xfrm>
          <a:prstGeom prst="rect">
            <a:avLst/>
          </a:prstGeom>
          <a:noFill/>
          <a:ln w="9525">
            <a:noFill/>
          </a:ln>
        </p:spPr>
        <p:txBody>
          <a:bodyPr anchor="t"/>
          <a:lstStyle>
            <a:lvl1pPr marL="0" lvl="0" indent="0" algn="l" defTabSz="914400" rtl="0" eaLnBrk="1" fontAlgn="base" latinLnBrk="0" hangingPunct="1">
              <a:lnSpc>
                <a:spcPct val="120000"/>
              </a:lnSpc>
              <a:spcBef>
                <a:spcPct val="20000"/>
              </a:spcBef>
              <a:spcAft>
                <a:spcPct val="0"/>
              </a:spcAft>
              <a:buNone/>
              <a:defRPr sz="2800" b="1" i="0" u="none" kern="1200" baseline="0">
                <a:solidFill>
                  <a:schemeClr val="tx1"/>
                </a:solidFill>
                <a:latin typeface="+mn-lt"/>
                <a:ea typeface="+mn-ea"/>
                <a:cs typeface="+mn-cs"/>
              </a:defRPr>
            </a:lvl1pPr>
            <a:lvl2pPr marL="758825"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77925"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lgn="just">
              <a:buClr>
                <a:schemeClr val="tx1"/>
              </a:buClr>
              <a:buFont typeface="Wingdings" panose="05000000000000000000" pitchFamily="2" charset="2"/>
            </a:pPr>
            <a:r>
              <a:rPr lang="en-US" altLang="zh-CN" sz="2400" b="0">
                <a:latin typeface="Wingdings" panose="05000000000000000000" pitchFamily="2" charset="2"/>
              </a:rPr>
              <a:t>l</a:t>
            </a:r>
            <a:r>
              <a:rPr lang="en-US" altLang="zh-CN" sz="2400" b="0">
                <a:latin typeface="Times New Roman" panose="02020603050405020304" pitchFamily="18" charset="0"/>
              </a:rPr>
              <a:t>    </a:t>
            </a:r>
            <a:r>
              <a:rPr sz="2400" b="0">
                <a:latin typeface="Times New Roman" panose="02020603050405020304" pitchFamily="18" charset="0"/>
              </a:rPr>
              <a:t>pid namespace</a:t>
            </a:r>
          </a:p>
          <a:p>
            <a:pPr algn="just">
              <a:buClr>
                <a:schemeClr val="tx1"/>
              </a:buClr>
              <a:buFont typeface="Wingdings" panose="05000000000000000000" pitchFamily="2" charset="2"/>
            </a:pPr>
            <a:r>
              <a:rPr lang="en-US" altLang="zh-CN" sz="2400" b="0">
                <a:latin typeface="Wingdings" panose="05000000000000000000" pitchFamily="2" charset="2"/>
                <a:sym typeface="+mn-ea"/>
              </a:rPr>
              <a:t>l</a:t>
            </a:r>
            <a:r>
              <a:rPr lang="en-US" altLang="zh-CN" sz="2400" b="0">
                <a:latin typeface="Times New Roman" panose="02020603050405020304" pitchFamily="18" charset="0"/>
                <a:sym typeface="+mn-ea"/>
              </a:rPr>
              <a:t>  </a:t>
            </a:r>
            <a:r>
              <a:rPr lang="zh-CN" altLang="en-US" sz="2400" b="0" dirty="0">
                <a:latin typeface="Times New Roman" panose="02020603050405020304" pitchFamily="18" charset="0"/>
                <a:sym typeface="+mn-ea"/>
              </a:rPr>
              <a:t>  net namespace</a:t>
            </a:r>
          </a:p>
          <a:p>
            <a:pPr algn="just">
              <a:buClr>
                <a:schemeClr val="tx1"/>
              </a:buClr>
              <a:buFont typeface="Wingdings" panose="05000000000000000000" pitchFamily="2" charset="2"/>
            </a:pPr>
            <a:r>
              <a:rPr lang="en-US" altLang="zh-CN" sz="2400" b="0">
                <a:latin typeface="Wingdings" panose="05000000000000000000" pitchFamily="2" charset="2"/>
                <a:sym typeface="+mn-ea"/>
              </a:rPr>
              <a:t>l</a:t>
            </a:r>
            <a:r>
              <a:rPr lang="en-US" altLang="zh-CN" sz="2400" b="0">
                <a:latin typeface="Times New Roman" panose="02020603050405020304" pitchFamily="18" charset="0"/>
                <a:sym typeface="+mn-ea"/>
              </a:rPr>
              <a:t> </a:t>
            </a:r>
            <a:r>
              <a:rPr lang="zh-CN" altLang="en-US" sz="2400" b="0" dirty="0">
                <a:latin typeface="Times New Roman" panose="02020603050405020304" pitchFamily="18" charset="0"/>
                <a:sym typeface="+mn-ea"/>
              </a:rPr>
              <a:t>   ipc namespace </a:t>
            </a:r>
          </a:p>
          <a:p>
            <a:pPr algn="just">
              <a:buClr>
                <a:schemeClr val="tx1"/>
              </a:buClr>
              <a:buFont typeface="Wingdings" panose="05000000000000000000" pitchFamily="2" charset="2"/>
            </a:pPr>
            <a:r>
              <a:rPr lang="en-US" altLang="zh-CN" sz="2400" b="0">
                <a:latin typeface="Wingdings" panose="05000000000000000000" pitchFamily="2" charset="2"/>
                <a:sym typeface="+mn-ea"/>
              </a:rPr>
              <a:t>l </a:t>
            </a:r>
            <a:r>
              <a:rPr lang="zh-CN" altLang="en-US" sz="2400" b="0" dirty="0">
                <a:latin typeface="Times New Roman" panose="02020603050405020304" pitchFamily="18" charset="0"/>
                <a:sym typeface="+mn-ea"/>
              </a:rPr>
              <a:t>mnt namespace</a:t>
            </a:r>
          </a:p>
          <a:p>
            <a:pPr algn="just">
              <a:buClr>
                <a:schemeClr val="tx1"/>
              </a:buClr>
              <a:buFont typeface="Wingdings" panose="05000000000000000000" pitchFamily="2" charset="2"/>
            </a:pPr>
            <a:r>
              <a:rPr lang="en-US" altLang="zh-CN" sz="2400" b="0">
                <a:latin typeface="Wingdings" panose="05000000000000000000" pitchFamily="2" charset="2"/>
                <a:sym typeface="+mn-ea"/>
              </a:rPr>
              <a:t>l</a:t>
            </a:r>
            <a:r>
              <a:rPr lang="en-US" altLang="zh-CN" sz="2400" b="0">
                <a:latin typeface="Times New Roman" panose="02020603050405020304" pitchFamily="18" charset="0"/>
                <a:sym typeface="+mn-ea"/>
              </a:rPr>
              <a:t>  </a:t>
            </a:r>
            <a:r>
              <a:rPr lang="zh-CN" altLang="en-US" sz="2400" b="0" dirty="0">
                <a:latin typeface="Times New Roman" panose="02020603050405020304" pitchFamily="18" charset="0"/>
                <a:sym typeface="+mn-ea"/>
              </a:rPr>
              <a:t>  uts namespace </a:t>
            </a:r>
          </a:p>
          <a:p>
            <a:pPr algn="just">
              <a:buClr>
                <a:schemeClr val="tx1"/>
              </a:buClr>
              <a:buFont typeface="Wingdings" panose="05000000000000000000" pitchFamily="2" charset="2"/>
            </a:pPr>
            <a:r>
              <a:rPr lang="en-US" altLang="zh-CN" sz="2400" b="0">
                <a:latin typeface="Wingdings" panose="05000000000000000000" pitchFamily="2" charset="2"/>
                <a:sym typeface="+mn-ea"/>
              </a:rPr>
              <a:t>l </a:t>
            </a:r>
            <a:r>
              <a:rPr lang="zh-CN" altLang="en-US" sz="2400" b="0" dirty="0">
                <a:latin typeface="Times New Roman" panose="02020603050405020304" pitchFamily="18" charset="0"/>
                <a:sym typeface="+mn-ea"/>
              </a:rPr>
              <a:t>user namespace</a:t>
            </a:r>
          </a:p>
          <a:p>
            <a:pPr algn="just">
              <a:buClr>
                <a:schemeClr val="tx1"/>
              </a:buClr>
              <a:buFont typeface="Wingdings" panose="05000000000000000000" pitchFamily="2" charset="2"/>
            </a:pPr>
            <a:endParaRPr lang="zh-CN" altLang="en-US" sz="2400" b="0" dirty="0">
              <a:latin typeface="Times New Roman" panose="02020603050405020304" pitchFamily="18" charset="0"/>
              <a:sym typeface="+mn-ea"/>
            </a:endParaRPr>
          </a:p>
          <a:p>
            <a:pPr algn="just">
              <a:buClr>
                <a:schemeClr val="tx1"/>
              </a:buClr>
              <a:buFont typeface="Wingdings" panose="05000000000000000000" pitchFamily="2" charset="2"/>
            </a:pPr>
            <a:endParaRPr lang="zh-CN" altLang="en-US" sz="2400" b="0" dirty="0">
              <a:latin typeface="Times New Roman" panose="02020603050405020304" pitchFamily="18" charset="0"/>
              <a:sym typeface="+mn-ea"/>
            </a:endParaRPr>
          </a:p>
          <a:p>
            <a:pPr algn="just">
              <a:buClr>
                <a:schemeClr val="tx1"/>
              </a:buClr>
              <a:buFont typeface="Wingdings" panose="05000000000000000000" pitchFamily="2" charset="2"/>
            </a:pPr>
            <a:endParaRPr lang="zh-CN" altLang="en-US" sz="2400" b="0" dirty="0">
              <a:latin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bwMode="auto">
          <a:xfrm>
            <a:off x="564382" y="125972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3" name="文本框 22"/>
          <p:cNvSpPr txBox="1"/>
          <p:nvPr>
            <p:custDataLst>
              <p:tags r:id="rId1"/>
            </p:custDataLst>
          </p:nvPr>
        </p:nvSpPr>
        <p:spPr bwMode="auto">
          <a:xfrm>
            <a:off x="814070" y="377190"/>
            <a:ext cx="5402580" cy="723900"/>
          </a:xfrm>
          <a:prstGeom prst="rect">
            <a:avLst/>
          </a:prstGeom>
          <a:noFill/>
        </p:spPr>
        <p:txBody>
          <a:bodyPr anchor="ctr">
            <a:noAutofit/>
          </a:bodyPr>
          <a:lstStyle/>
          <a:p>
            <a:pPr>
              <a:defRPr/>
            </a:pPr>
            <a:r>
              <a:rPr lang="en-US" altLang="zh-CN" sz="4000" b="1" dirty="0">
                <a:solidFill>
                  <a:schemeClr val="tx1">
                    <a:lumMod val="75000"/>
                    <a:lumOff val="25000"/>
                  </a:schemeClr>
                </a:solidFill>
                <a:cs typeface="Arial" panose="020B0604020202020204" pitchFamily="34" charset="0"/>
              </a:rPr>
              <a:t>Docker</a:t>
            </a:r>
            <a:r>
              <a:rPr lang="zh-CN" altLang="en-US" sz="4000" b="1" dirty="0">
                <a:solidFill>
                  <a:schemeClr val="tx1">
                    <a:lumMod val="75000"/>
                    <a:lumOff val="25000"/>
                  </a:schemeClr>
                </a:solidFill>
                <a:cs typeface="Arial" panose="020B0604020202020204" pitchFamily="34" charset="0"/>
              </a:rPr>
              <a:t>相关的核心技术</a:t>
            </a:r>
          </a:p>
        </p:txBody>
      </p:sp>
      <p:sp>
        <p:nvSpPr>
          <p:cNvPr id="2" name="文本框 1"/>
          <p:cNvSpPr txBox="1"/>
          <p:nvPr>
            <p:custDataLst>
              <p:tags r:id="rId2"/>
            </p:custDataLst>
          </p:nvPr>
        </p:nvSpPr>
        <p:spPr bwMode="auto">
          <a:xfrm>
            <a:off x="1367895" y="1475039"/>
            <a:ext cx="4008438" cy="723900"/>
          </a:xfrm>
          <a:prstGeom prst="rect">
            <a:avLst/>
          </a:prstGeom>
          <a:noFill/>
        </p:spPr>
        <p:txBody>
          <a:bodyPr anchor="ctr">
            <a:noAutofit/>
          </a:bodyPr>
          <a:lstStyle/>
          <a:p>
            <a:pPr>
              <a:buBlip>
                <a:blip r:embed="rId5"/>
              </a:buBlip>
              <a:defRPr/>
            </a:pPr>
            <a:r>
              <a:rPr lang="en-US" altLang="zh-CN" sz="2800" b="1" dirty="0">
                <a:solidFill>
                  <a:srgbClr val="C00000"/>
                </a:solidFill>
                <a:cs typeface="Arial" panose="020B0604020202020204" pitchFamily="34" charset="0"/>
              </a:rPr>
              <a:t>  </a:t>
            </a:r>
            <a:r>
              <a:rPr lang="zh-CN" altLang="en-US" sz="2800" b="1" dirty="0">
                <a:solidFill>
                  <a:srgbClr val="C00000"/>
                </a:solidFill>
                <a:cs typeface="Arial" panose="020B0604020202020204" pitchFamily="34" charset="0"/>
              </a:rPr>
              <a:t>cgroups</a:t>
            </a:r>
          </a:p>
        </p:txBody>
      </p:sp>
      <p:sp>
        <p:nvSpPr>
          <p:cNvPr id="150531" name="文本框 150530"/>
          <p:cNvSpPr txBox="1"/>
          <p:nvPr/>
        </p:nvSpPr>
        <p:spPr>
          <a:xfrm>
            <a:off x="1095375" y="2110105"/>
            <a:ext cx="9931400" cy="3415030"/>
          </a:xfrm>
          <a:prstGeom prst="rect">
            <a:avLst/>
          </a:prstGeom>
          <a:noFill/>
          <a:ln w="9525">
            <a:noFill/>
          </a:ln>
        </p:spPr>
        <p:txBody>
          <a:bodyPr wrap="square">
            <a:spAutoFit/>
          </a:bodyPr>
          <a:lstStyle/>
          <a:p>
            <a:pPr fontAlgn="auto">
              <a:lnSpc>
                <a:spcPct val="150000"/>
              </a:lnSpc>
              <a:buNone/>
            </a:pPr>
            <a:r>
              <a:rPr lang="en-US" altLang="zh-CN" sz="2400" dirty="0">
                <a:sym typeface="+mn-ea"/>
              </a:rPr>
              <a:t>        </a:t>
            </a:r>
            <a:r>
              <a:rPr sz="2400">
                <a:sym typeface="+mn-ea"/>
              </a:rPr>
              <a:t>cgroup</a:t>
            </a:r>
            <a:r>
              <a:rPr lang="en-US" altLang="zh-CN" sz="2400" dirty="0">
                <a:sym typeface="+mn-ea"/>
              </a:rPr>
              <a:t>实现了对资源的配额和度量      </a:t>
            </a:r>
          </a:p>
          <a:p>
            <a:pPr fontAlgn="auto">
              <a:lnSpc>
                <a:spcPct val="150000"/>
              </a:lnSpc>
              <a:buNone/>
            </a:pPr>
            <a:r>
              <a:rPr sz="2400">
                <a:sym typeface="+mn-ea"/>
              </a:rPr>
              <a:t>        cgroups是将任意进程进行分组化管理的Linux内核功能</a:t>
            </a:r>
          </a:p>
          <a:p>
            <a:pPr fontAlgn="auto">
              <a:lnSpc>
                <a:spcPct val="150000"/>
              </a:lnSpc>
              <a:buNone/>
            </a:pPr>
            <a:r>
              <a:rPr sz="2400">
                <a:sym typeface="+mn-ea"/>
              </a:rPr>
              <a:t>        cgroups 被Linux内核支持，有得天独厚的性能优势，发展势头迅猛。在很多领域可以取代虚拟化技术分割资源。 </a:t>
            </a:r>
          </a:p>
          <a:p>
            <a:pPr fontAlgn="auto">
              <a:lnSpc>
                <a:spcPct val="150000"/>
              </a:lnSpc>
              <a:buNone/>
            </a:pPr>
            <a:r>
              <a:rPr sz="2400">
                <a:sym typeface="+mn-ea"/>
              </a:rPr>
              <a:t>        groups可以限制blkio、cpu、cpuacct、cpuset、devices、freezer、memory、net_cls、ns九大子系统的资源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bwMode="auto">
          <a:xfrm>
            <a:off x="564382" y="125972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3" name="文本框 22"/>
          <p:cNvSpPr txBox="1"/>
          <p:nvPr>
            <p:custDataLst>
              <p:tags r:id="rId1"/>
            </p:custDataLst>
          </p:nvPr>
        </p:nvSpPr>
        <p:spPr bwMode="auto">
          <a:xfrm>
            <a:off x="814070" y="377190"/>
            <a:ext cx="5402580" cy="723900"/>
          </a:xfrm>
          <a:prstGeom prst="rect">
            <a:avLst/>
          </a:prstGeom>
          <a:noFill/>
        </p:spPr>
        <p:txBody>
          <a:bodyPr anchor="ctr">
            <a:noAutofit/>
          </a:bodyPr>
          <a:lstStyle/>
          <a:p>
            <a:pPr>
              <a:defRPr/>
            </a:pPr>
            <a:r>
              <a:rPr lang="en-US" altLang="zh-CN" sz="4000" b="1" dirty="0">
                <a:solidFill>
                  <a:schemeClr val="tx1">
                    <a:lumMod val="75000"/>
                    <a:lumOff val="25000"/>
                  </a:schemeClr>
                </a:solidFill>
                <a:cs typeface="Arial" panose="020B0604020202020204" pitchFamily="34" charset="0"/>
              </a:rPr>
              <a:t>Docker</a:t>
            </a:r>
            <a:r>
              <a:rPr lang="zh-CN" altLang="en-US" sz="4000" b="1" dirty="0">
                <a:solidFill>
                  <a:schemeClr val="tx1">
                    <a:lumMod val="75000"/>
                    <a:lumOff val="25000"/>
                  </a:schemeClr>
                </a:solidFill>
                <a:cs typeface="Arial" panose="020B0604020202020204" pitchFamily="34" charset="0"/>
              </a:rPr>
              <a:t>相关的核心技术</a:t>
            </a:r>
          </a:p>
        </p:txBody>
      </p:sp>
      <p:sp>
        <p:nvSpPr>
          <p:cNvPr id="2" name="文本框 1"/>
          <p:cNvSpPr txBox="1"/>
          <p:nvPr>
            <p:custDataLst>
              <p:tags r:id="rId2"/>
            </p:custDataLst>
          </p:nvPr>
        </p:nvSpPr>
        <p:spPr bwMode="auto">
          <a:xfrm>
            <a:off x="1367895" y="1475039"/>
            <a:ext cx="4008438" cy="723900"/>
          </a:xfrm>
          <a:prstGeom prst="rect">
            <a:avLst/>
          </a:prstGeom>
          <a:noFill/>
        </p:spPr>
        <p:txBody>
          <a:bodyPr anchor="ctr">
            <a:noAutofit/>
          </a:bodyPr>
          <a:lstStyle/>
          <a:p>
            <a:pPr>
              <a:buBlip>
                <a:blip r:embed="rId5"/>
              </a:buBlip>
              <a:defRPr/>
            </a:pPr>
            <a:r>
              <a:rPr lang="en-US" altLang="zh-CN" sz="2800" b="1" dirty="0">
                <a:solidFill>
                  <a:srgbClr val="C00000"/>
                </a:solidFill>
                <a:cs typeface="Arial" panose="020B0604020202020204" pitchFamily="34" charset="0"/>
              </a:rPr>
              <a:t>  </a:t>
            </a:r>
            <a:r>
              <a:rPr lang="zh-CN" altLang="en-US" sz="2800" b="1" dirty="0">
                <a:solidFill>
                  <a:srgbClr val="C00000"/>
                </a:solidFill>
                <a:cs typeface="Arial" panose="020B0604020202020204" pitchFamily="34" charset="0"/>
              </a:rPr>
              <a:t>LXC </a:t>
            </a:r>
          </a:p>
        </p:txBody>
      </p:sp>
      <p:sp>
        <p:nvSpPr>
          <p:cNvPr id="150531" name="文本框 150530"/>
          <p:cNvSpPr txBox="1"/>
          <p:nvPr/>
        </p:nvSpPr>
        <p:spPr>
          <a:xfrm>
            <a:off x="1130300" y="2110105"/>
            <a:ext cx="9931400" cy="3415030"/>
          </a:xfrm>
          <a:prstGeom prst="rect">
            <a:avLst/>
          </a:prstGeom>
          <a:noFill/>
          <a:ln w="9525">
            <a:noFill/>
          </a:ln>
        </p:spPr>
        <p:txBody>
          <a:bodyPr wrap="square">
            <a:spAutoFit/>
          </a:bodyPr>
          <a:lstStyle/>
          <a:p>
            <a:pPr fontAlgn="auto">
              <a:lnSpc>
                <a:spcPct val="150000"/>
              </a:lnSpc>
              <a:buNone/>
            </a:pPr>
            <a:r>
              <a:rPr lang="en-US" altLang="zh-CN" sz="2400" dirty="0">
                <a:sym typeface="+mn-ea"/>
              </a:rPr>
              <a:t>       </a:t>
            </a:r>
            <a:r>
              <a:rPr sz="2400">
                <a:sym typeface="+mn-ea"/>
              </a:rPr>
              <a:t>LXC是Linux containers的简称，是一种基于容器的操作系统层级的虚拟化技术。</a:t>
            </a:r>
          </a:p>
          <a:p>
            <a:pPr fontAlgn="auto">
              <a:lnSpc>
                <a:spcPct val="150000"/>
              </a:lnSpc>
              <a:buNone/>
            </a:pPr>
            <a:r>
              <a:rPr sz="2400">
                <a:sym typeface="+mn-ea"/>
              </a:rPr>
              <a:t>       借助于namespace的隔离机制 和cgroup限额功能，LXC提供了一套统一的API和工具来建立和管理container       </a:t>
            </a:r>
          </a:p>
          <a:p>
            <a:pPr fontAlgn="auto">
              <a:lnSpc>
                <a:spcPct val="150000"/>
              </a:lnSpc>
              <a:buNone/>
            </a:pPr>
            <a:r>
              <a:rPr sz="2400">
                <a:sym typeface="+mn-ea"/>
              </a:rPr>
              <a:t>       LXC跟其他操作系统层次的虚 拟化技术相比，最大的优势在于LXC被整合进内核，不用单独为内核打补丁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bwMode="auto">
          <a:xfrm>
            <a:off x="564382" y="125972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3" name="文本框 22"/>
          <p:cNvSpPr txBox="1"/>
          <p:nvPr>
            <p:custDataLst>
              <p:tags r:id="rId1"/>
            </p:custDataLst>
          </p:nvPr>
        </p:nvSpPr>
        <p:spPr bwMode="auto">
          <a:xfrm>
            <a:off x="814070" y="377190"/>
            <a:ext cx="5402580" cy="723900"/>
          </a:xfrm>
          <a:prstGeom prst="rect">
            <a:avLst/>
          </a:prstGeom>
          <a:noFill/>
        </p:spPr>
        <p:txBody>
          <a:bodyPr anchor="ctr">
            <a:noAutofit/>
          </a:bodyPr>
          <a:lstStyle/>
          <a:p>
            <a:pPr>
              <a:defRPr/>
            </a:pPr>
            <a:r>
              <a:rPr lang="en-US" altLang="zh-CN" sz="4000" b="1" dirty="0">
                <a:solidFill>
                  <a:schemeClr val="tx1">
                    <a:lumMod val="75000"/>
                    <a:lumOff val="25000"/>
                  </a:schemeClr>
                </a:solidFill>
                <a:cs typeface="Arial" panose="020B0604020202020204" pitchFamily="34" charset="0"/>
              </a:rPr>
              <a:t>Docker</a:t>
            </a:r>
            <a:r>
              <a:rPr lang="zh-CN" altLang="en-US" sz="4000" b="1" dirty="0">
                <a:solidFill>
                  <a:schemeClr val="tx1">
                    <a:lumMod val="75000"/>
                    <a:lumOff val="25000"/>
                  </a:schemeClr>
                </a:solidFill>
                <a:cs typeface="Arial" panose="020B0604020202020204" pitchFamily="34" charset="0"/>
              </a:rPr>
              <a:t>相关的核心技术</a:t>
            </a:r>
          </a:p>
        </p:txBody>
      </p:sp>
      <p:sp>
        <p:nvSpPr>
          <p:cNvPr id="2" name="文本框 1"/>
          <p:cNvSpPr txBox="1"/>
          <p:nvPr>
            <p:custDataLst>
              <p:tags r:id="rId2"/>
            </p:custDataLst>
          </p:nvPr>
        </p:nvSpPr>
        <p:spPr bwMode="auto">
          <a:xfrm>
            <a:off x="1367790" y="1475105"/>
            <a:ext cx="4700905" cy="723900"/>
          </a:xfrm>
          <a:prstGeom prst="rect">
            <a:avLst/>
          </a:prstGeom>
          <a:noFill/>
        </p:spPr>
        <p:txBody>
          <a:bodyPr anchor="ctr">
            <a:noAutofit/>
          </a:bodyPr>
          <a:lstStyle/>
          <a:p>
            <a:pPr>
              <a:buBlip>
                <a:blip r:embed="rId5"/>
              </a:buBlip>
              <a:defRPr/>
            </a:pPr>
            <a:r>
              <a:rPr lang="en-US" altLang="zh-CN" sz="2800" b="1" dirty="0">
                <a:solidFill>
                  <a:srgbClr val="C00000"/>
                </a:solidFill>
                <a:cs typeface="Arial" panose="020B0604020202020204" pitchFamily="34" charset="0"/>
              </a:rPr>
              <a:t>  UnionFS </a:t>
            </a:r>
            <a:r>
              <a:rPr lang="zh-CN" altLang="en-US" sz="2800" b="1" dirty="0">
                <a:solidFill>
                  <a:srgbClr val="C00000"/>
                </a:solidFill>
                <a:cs typeface="Arial" panose="020B0604020202020204" pitchFamily="34" charset="0"/>
              </a:rPr>
              <a:t>联合文件系统</a:t>
            </a:r>
          </a:p>
        </p:txBody>
      </p:sp>
      <p:sp>
        <p:nvSpPr>
          <p:cNvPr id="150531" name="文本框 150530"/>
          <p:cNvSpPr txBox="1"/>
          <p:nvPr/>
        </p:nvSpPr>
        <p:spPr>
          <a:xfrm>
            <a:off x="1095375" y="1993265"/>
            <a:ext cx="9931400" cy="4154170"/>
          </a:xfrm>
          <a:prstGeom prst="rect">
            <a:avLst/>
          </a:prstGeom>
          <a:noFill/>
          <a:ln w="9525">
            <a:noFill/>
          </a:ln>
        </p:spPr>
        <p:txBody>
          <a:bodyPr wrap="square">
            <a:spAutoFit/>
          </a:bodyPr>
          <a:lstStyle/>
          <a:p>
            <a:pPr fontAlgn="auto">
              <a:lnSpc>
                <a:spcPct val="150000"/>
              </a:lnSpc>
              <a:buNone/>
            </a:pPr>
            <a:r>
              <a:rPr lang="en-US" altLang="zh-CN" sz="2200" dirty="0">
                <a:sym typeface="+mn-ea"/>
              </a:rPr>
              <a:t>       </a:t>
            </a:r>
            <a:r>
              <a:rPr lang="zh-CN" altLang="en-US" sz="2200" dirty="0">
                <a:sym typeface="+mn-ea"/>
              </a:rPr>
              <a:t>它</a:t>
            </a:r>
            <a:r>
              <a:rPr lang="en-US" altLang="zh-CN" sz="2200" dirty="0">
                <a:sym typeface="+mn-ea"/>
              </a:rPr>
              <a:t>是一种分层、轻量级并且高性能的文件系统，</a:t>
            </a:r>
            <a:r>
              <a:rPr sz="2200">
                <a:sym typeface="+mn-ea"/>
              </a:rPr>
              <a:t>Docker一直在用</a:t>
            </a:r>
            <a:r>
              <a:rPr lang="en-US" sz="2200">
                <a:sym typeface="+mn-ea"/>
              </a:rPr>
              <a:t>Union</a:t>
            </a:r>
            <a:r>
              <a:rPr sz="2200">
                <a:sym typeface="+mn-ea"/>
              </a:rPr>
              <a:t>FS作为容器的文件系统。</a:t>
            </a:r>
            <a:endParaRPr lang="en-US" altLang="zh-CN" sz="2200" dirty="0">
              <a:sym typeface="+mn-ea"/>
            </a:endParaRPr>
          </a:p>
          <a:p>
            <a:pPr fontAlgn="auto">
              <a:lnSpc>
                <a:spcPct val="150000"/>
              </a:lnSpc>
              <a:buNone/>
            </a:pPr>
            <a:r>
              <a:rPr lang="en-US" altLang="zh-CN" sz="2200" dirty="0">
                <a:sym typeface="+mn-ea"/>
              </a:rPr>
              <a:t>        支持对文件系统的修改作为一次提交来一层层的叠加，同时可以将不同目录挂载到同一个虚拟文件系统下</a:t>
            </a:r>
            <a:r>
              <a:rPr sz="2200">
                <a:sym typeface="+mn-ea"/>
              </a:rPr>
              <a:t>   </a:t>
            </a:r>
          </a:p>
          <a:p>
            <a:pPr fontAlgn="auto">
              <a:lnSpc>
                <a:spcPct val="150000"/>
              </a:lnSpc>
              <a:buNone/>
            </a:pPr>
            <a:r>
              <a:rPr sz="2200">
                <a:sym typeface="+mn-ea"/>
              </a:rPr>
              <a:t>        联合文件系统是 Docker 镜像的基础</a:t>
            </a:r>
            <a:r>
              <a:rPr lang="zh-CN" sz="2200">
                <a:sym typeface="+mn-ea"/>
              </a:rPr>
              <a:t>，镜像可以通过分层来进行继承，基于基础镜像（没有父镜像），可以制作各种具体的应用镜像</a:t>
            </a:r>
          </a:p>
          <a:p>
            <a:pPr fontAlgn="auto">
              <a:lnSpc>
                <a:spcPct val="150000"/>
              </a:lnSpc>
              <a:buNone/>
            </a:pPr>
            <a:r>
              <a:rPr sz="2200">
                <a:sym typeface="+mn-ea"/>
              </a:rPr>
              <a:t>        不同 Docker 容器就可以共享一些基础的文件系统层，同时再加上自己独有的改动层，大大提高了存储的效率</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bwMode="auto">
          <a:xfrm>
            <a:off x="564382" y="125972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3" name="文本框 22"/>
          <p:cNvSpPr txBox="1"/>
          <p:nvPr>
            <p:custDataLst>
              <p:tags r:id="rId1"/>
            </p:custDataLst>
          </p:nvPr>
        </p:nvSpPr>
        <p:spPr bwMode="auto">
          <a:xfrm>
            <a:off x="814070" y="377190"/>
            <a:ext cx="5556250" cy="723900"/>
          </a:xfrm>
          <a:prstGeom prst="rect">
            <a:avLst/>
          </a:prstGeom>
          <a:noFill/>
        </p:spPr>
        <p:txBody>
          <a:bodyPr anchor="ctr">
            <a:noAutofit/>
          </a:bodyPr>
          <a:lstStyle/>
          <a:p>
            <a:pPr>
              <a:defRPr/>
            </a:pPr>
            <a:r>
              <a:rPr lang="en-US" altLang="zh-CN" sz="4000" b="1" dirty="0">
                <a:solidFill>
                  <a:schemeClr val="tx1">
                    <a:lumMod val="75000"/>
                    <a:lumOff val="25000"/>
                  </a:schemeClr>
                </a:solidFill>
                <a:cs typeface="Arial" panose="020B0604020202020204" pitchFamily="34" charset="0"/>
                <a:sym typeface="+mn-ea"/>
              </a:rPr>
              <a:t>Docker</a:t>
            </a:r>
            <a:r>
              <a:rPr lang="zh-CN" altLang="en-US" sz="4000" b="1" dirty="0">
                <a:solidFill>
                  <a:schemeClr val="tx1">
                    <a:lumMod val="75000"/>
                    <a:lumOff val="25000"/>
                  </a:schemeClr>
                </a:solidFill>
                <a:cs typeface="Arial" panose="020B0604020202020204" pitchFamily="34" charset="0"/>
                <a:sym typeface="+mn-ea"/>
              </a:rPr>
              <a:t>相关的核心技术</a:t>
            </a:r>
            <a:endParaRPr lang="zh-CN" sz="4000" b="1" dirty="0">
              <a:solidFill>
                <a:schemeClr val="tx1">
                  <a:lumMod val="75000"/>
                  <a:lumOff val="25000"/>
                </a:schemeClr>
              </a:solidFill>
              <a:cs typeface="Arial" panose="020B0604020202020204" pitchFamily="34" charset="0"/>
            </a:endParaRPr>
          </a:p>
        </p:txBody>
      </p:sp>
      <p:sp>
        <p:nvSpPr>
          <p:cNvPr id="2" name="文本框 1"/>
          <p:cNvSpPr txBox="1"/>
          <p:nvPr>
            <p:custDataLst>
              <p:tags r:id="rId2"/>
            </p:custDataLst>
          </p:nvPr>
        </p:nvSpPr>
        <p:spPr bwMode="auto">
          <a:xfrm>
            <a:off x="560810" y="1536634"/>
            <a:ext cx="4008438" cy="723900"/>
          </a:xfrm>
          <a:prstGeom prst="rect">
            <a:avLst/>
          </a:prstGeom>
          <a:noFill/>
        </p:spPr>
        <p:txBody>
          <a:bodyPr anchor="ctr">
            <a:noAutofit/>
          </a:bodyPr>
          <a:lstStyle/>
          <a:p>
            <a:pPr>
              <a:buBlip>
                <a:blip r:embed="rId5"/>
              </a:buBlip>
              <a:defRPr/>
            </a:pPr>
            <a:r>
              <a:rPr lang="en-US" altLang="zh-CN" sz="2800" b="1" dirty="0">
                <a:solidFill>
                  <a:srgbClr val="C00000"/>
                </a:solidFill>
                <a:cs typeface="Arial" panose="020B0604020202020204" pitchFamily="34" charset="0"/>
              </a:rPr>
              <a:t> Docker AUFS</a:t>
            </a:r>
            <a:r>
              <a:rPr lang="zh-CN" altLang="en-US" sz="2800" b="1" dirty="0">
                <a:solidFill>
                  <a:srgbClr val="C00000"/>
                </a:solidFill>
                <a:cs typeface="Arial" panose="020B0604020202020204" pitchFamily="34" charset="0"/>
              </a:rPr>
              <a:t>特性</a:t>
            </a:r>
          </a:p>
        </p:txBody>
      </p:sp>
      <p:pic>
        <p:nvPicPr>
          <p:cNvPr id="9" name="图片 8"/>
          <p:cNvPicPr>
            <a:picLocks noChangeAspect="1"/>
          </p:cNvPicPr>
          <p:nvPr/>
        </p:nvPicPr>
        <p:blipFill>
          <a:blip r:embed="rId6"/>
          <a:stretch>
            <a:fillRect/>
          </a:stretch>
        </p:blipFill>
        <p:spPr>
          <a:xfrm>
            <a:off x="4184015" y="1723390"/>
            <a:ext cx="5688330" cy="4323715"/>
          </a:xfrm>
          <a:prstGeom prst="rect">
            <a:avLst/>
          </a:prstGeom>
        </p:spPr>
      </p:pic>
      <p:pic>
        <p:nvPicPr>
          <p:cNvPr id="3" name="图片 2"/>
          <p:cNvPicPr>
            <a:picLocks noChangeAspect="1"/>
          </p:cNvPicPr>
          <p:nvPr/>
        </p:nvPicPr>
        <p:blipFill>
          <a:blip r:embed="rId7"/>
          <a:stretch>
            <a:fillRect/>
          </a:stretch>
        </p:blipFill>
        <p:spPr>
          <a:xfrm>
            <a:off x="862965" y="2262505"/>
            <a:ext cx="2942590" cy="337248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bwMode="auto">
          <a:xfrm>
            <a:off x="564382" y="125972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3" name="文本框 22"/>
          <p:cNvSpPr txBox="1"/>
          <p:nvPr>
            <p:custDataLst>
              <p:tags r:id="rId1"/>
            </p:custDataLst>
          </p:nvPr>
        </p:nvSpPr>
        <p:spPr bwMode="auto">
          <a:xfrm>
            <a:off x="814070" y="377190"/>
            <a:ext cx="5402580" cy="723900"/>
          </a:xfrm>
          <a:prstGeom prst="rect">
            <a:avLst/>
          </a:prstGeom>
          <a:noFill/>
        </p:spPr>
        <p:txBody>
          <a:bodyPr anchor="ctr">
            <a:noAutofit/>
          </a:bodyPr>
          <a:lstStyle/>
          <a:p>
            <a:pPr>
              <a:defRPr/>
            </a:pPr>
            <a:r>
              <a:rPr lang="en-US" altLang="zh-CN" sz="4000" b="1" dirty="0">
                <a:solidFill>
                  <a:schemeClr val="tx1">
                    <a:lumMod val="75000"/>
                    <a:lumOff val="25000"/>
                  </a:schemeClr>
                </a:solidFill>
                <a:cs typeface="Arial" panose="020B0604020202020204" pitchFamily="34" charset="0"/>
              </a:rPr>
              <a:t>Docker</a:t>
            </a:r>
            <a:r>
              <a:rPr lang="zh-CN" altLang="en-US" sz="4000" b="1" dirty="0">
                <a:solidFill>
                  <a:schemeClr val="tx1">
                    <a:lumMod val="75000"/>
                    <a:lumOff val="25000"/>
                  </a:schemeClr>
                </a:solidFill>
                <a:cs typeface="Arial" panose="020B0604020202020204" pitchFamily="34" charset="0"/>
              </a:rPr>
              <a:t>的四大核心组成</a:t>
            </a:r>
          </a:p>
        </p:txBody>
      </p:sp>
      <p:sp>
        <p:nvSpPr>
          <p:cNvPr id="2" name="文本框 1"/>
          <p:cNvSpPr txBox="1"/>
          <p:nvPr>
            <p:custDataLst>
              <p:tags r:id="rId2"/>
            </p:custDataLst>
          </p:nvPr>
        </p:nvSpPr>
        <p:spPr bwMode="auto">
          <a:xfrm>
            <a:off x="1367895" y="1475039"/>
            <a:ext cx="4008438" cy="723900"/>
          </a:xfrm>
          <a:prstGeom prst="rect">
            <a:avLst/>
          </a:prstGeom>
          <a:noFill/>
        </p:spPr>
        <p:txBody>
          <a:bodyPr anchor="ctr">
            <a:noAutofit/>
          </a:bodyPr>
          <a:lstStyle/>
          <a:p>
            <a:pPr>
              <a:buBlip>
                <a:blip r:embed="rId5"/>
              </a:buBlip>
              <a:defRPr/>
            </a:pPr>
            <a:r>
              <a:rPr lang="en-US" altLang="zh-CN" sz="2800" b="1" dirty="0">
                <a:solidFill>
                  <a:srgbClr val="C00000"/>
                </a:solidFill>
                <a:cs typeface="Arial" panose="020B0604020202020204" pitchFamily="34" charset="0"/>
              </a:rPr>
              <a:t>  </a:t>
            </a:r>
            <a:r>
              <a:rPr lang="zh-CN" altLang="en-US" sz="2800" b="1" dirty="0">
                <a:solidFill>
                  <a:srgbClr val="C00000"/>
                </a:solidFill>
                <a:cs typeface="Arial" panose="020B0604020202020204" pitchFamily="34" charset="0"/>
              </a:rPr>
              <a:t>镜像 </a:t>
            </a:r>
            <a:r>
              <a:rPr lang="en-US" altLang="zh-CN" sz="2800" b="1" dirty="0">
                <a:solidFill>
                  <a:srgbClr val="C00000"/>
                </a:solidFill>
                <a:cs typeface="Arial" panose="020B0604020202020204" pitchFamily="34" charset="0"/>
              </a:rPr>
              <a:t>Docker Image</a:t>
            </a:r>
          </a:p>
        </p:txBody>
      </p:sp>
      <p:sp>
        <p:nvSpPr>
          <p:cNvPr id="76803" name="内容占位符 76802"/>
          <p:cNvSpPr>
            <a:spLocks noGrp="1"/>
          </p:cNvSpPr>
          <p:nvPr/>
        </p:nvSpPr>
        <p:spPr>
          <a:xfrm>
            <a:off x="1677035" y="2316480"/>
            <a:ext cx="9935210" cy="2477770"/>
          </a:xfrm>
          <a:prstGeom prst="rect">
            <a:avLst/>
          </a:prstGeom>
          <a:noFill/>
          <a:ln w="9525">
            <a:noFill/>
          </a:ln>
        </p:spPr>
        <p:txBody>
          <a:bodyPr anchor="t"/>
          <a:lstStyle>
            <a:lvl1pPr marL="0" lvl="0" indent="0" algn="l" defTabSz="914400" rtl="0" eaLnBrk="1" fontAlgn="base" latinLnBrk="0" hangingPunct="1">
              <a:lnSpc>
                <a:spcPct val="120000"/>
              </a:lnSpc>
              <a:spcBef>
                <a:spcPct val="20000"/>
              </a:spcBef>
              <a:spcAft>
                <a:spcPct val="0"/>
              </a:spcAft>
              <a:buNone/>
              <a:defRPr sz="2800" b="1" i="0" u="none" kern="1200" baseline="0">
                <a:solidFill>
                  <a:schemeClr val="tx1"/>
                </a:solidFill>
                <a:latin typeface="+mn-lt"/>
                <a:ea typeface="+mn-ea"/>
                <a:cs typeface="+mn-cs"/>
              </a:defRPr>
            </a:lvl1pPr>
            <a:lvl2pPr marL="758825"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77925"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lgn="just">
              <a:buClr>
                <a:schemeClr val="tx1"/>
              </a:buClr>
              <a:buFont typeface="Wingdings" panose="05000000000000000000" pitchFamily="2" charset="2"/>
            </a:pPr>
            <a:r>
              <a:rPr lang="en-US" altLang="zh-CN" sz="2400" b="0">
                <a:latin typeface="Wingdings" panose="05000000000000000000" pitchFamily="2" charset="2"/>
              </a:rPr>
              <a:t>l</a:t>
            </a:r>
            <a:r>
              <a:rPr lang="en-US" altLang="zh-CN" sz="2400" b="0">
                <a:latin typeface="Times New Roman" panose="02020603050405020304" pitchFamily="18" charset="0"/>
              </a:rPr>
              <a:t>     </a:t>
            </a:r>
            <a:r>
              <a:rPr sz="2400" b="0" dirty="0">
                <a:latin typeface="Times New Roman" panose="02020603050405020304" pitchFamily="18" charset="0"/>
                <a:sym typeface="+mn-ea"/>
              </a:rPr>
              <a:t>Docker Image是一个极度精简版的Linux程序运行环境</a:t>
            </a:r>
          </a:p>
          <a:p>
            <a:pPr algn="just">
              <a:buClr>
                <a:schemeClr val="tx1"/>
              </a:buClr>
              <a:buFont typeface="Wingdings" panose="05000000000000000000" pitchFamily="2" charset="2"/>
            </a:pPr>
            <a:r>
              <a:rPr lang="en-US" altLang="zh-CN" sz="2400" b="0">
                <a:latin typeface="Wingdings" panose="05000000000000000000" pitchFamily="2" charset="2"/>
                <a:sym typeface="+mn-ea"/>
              </a:rPr>
              <a:t>l</a:t>
            </a:r>
            <a:r>
              <a:rPr lang="en-US" altLang="zh-CN" sz="2400" b="0">
                <a:latin typeface="Times New Roman" panose="02020603050405020304" pitchFamily="18" charset="0"/>
                <a:sym typeface="+mn-ea"/>
              </a:rPr>
              <a:t>  </a:t>
            </a:r>
            <a:r>
              <a:rPr lang="zh-CN" altLang="en-US" sz="2400" b="0" dirty="0">
                <a:latin typeface="Times New Roman" panose="02020603050405020304" pitchFamily="18" charset="0"/>
                <a:sym typeface="+mn-ea"/>
              </a:rPr>
              <a:t>   镜像是一个只读模板</a:t>
            </a:r>
          </a:p>
          <a:p>
            <a:pPr algn="just">
              <a:buClr>
                <a:schemeClr val="tx1"/>
              </a:buClr>
              <a:buFont typeface="Wingdings" panose="05000000000000000000" pitchFamily="2" charset="2"/>
            </a:pPr>
            <a:r>
              <a:rPr lang="en-US" altLang="zh-CN" sz="2400" b="0">
                <a:latin typeface="Wingdings" panose="05000000000000000000" pitchFamily="2" charset="2"/>
                <a:sym typeface="+mn-ea"/>
              </a:rPr>
              <a:t>l</a:t>
            </a:r>
            <a:r>
              <a:rPr lang="en-US" altLang="zh-CN" sz="2400" b="0">
                <a:latin typeface="Times New Roman" panose="02020603050405020304" pitchFamily="18" charset="0"/>
                <a:sym typeface="+mn-ea"/>
              </a:rPr>
              <a:t>  </a:t>
            </a:r>
            <a:r>
              <a:rPr lang="zh-CN" altLang="en-US" sz="2400" b="0" dirty="0">
                <a:latin typeface="Times New Roman" panose="02020603050405020304" pitchFamily="18" charset="0"/>
                <a:sym typeface="+mn-ea"/>
              </a:rPr>
              <a:t>   可以用来创建</a:t>
            </a:r>
            <a:r>
              <a:rPr lang="en-US" altLang="zh-CN" sz="2400" b="0" dirty="0">
                <a:latin typeface="Times New Roman" panose="02020603050405020304" pitchFamily="18" charset="0"/>
                <a:sym typeface="+mn-ea"/>
              </a:rPr>
              <a:t>docker</a:t>
            </a:r>
            <a:r>
              <a:rPr lang="zh-CN" altLang="en-US" sz="2400" b="0" dirty="0">
                <a:latin typeface="Times New Roman" panose="02020603050405020304" pitchFamily="18" charset="0"/>
                <a:sym typeface="+mn-ea"/>
              </a:rPr>
              <a:t>容器</a:t>
            </a:r>
          </a:p>
          <a:p>
            <a:pPr algn="just">
              <a:buClr>
                <a:schemeClr val="tx1"/>
              </a:buClr>
              <a:buFont typeface="Wingdings" panose="05000000000000000000" pitchFamily="2" charset="2"/>
            </a:pPr>
            <a:r>
              <a:rPr lang="en-US" altLang="zh-CN" sz="2400" b="0">
                <a:latin typeface="Wingdings" panose="05000000000000000000" pitchFamily="2" charset="2"/>
                <a:sym typeface="+mn-ea"/>
              </a:rPr>
              <a:t>l</a:t>
            </a:r>
            <a:r>
              <a:rPr lang="en-US" altLang="zh-CN" sz="2400" b="0">
                <a:latin typeface="Times New Roman" panose="02020603050405020304" pitchFamily="18" charset="0"/>
                <a:sym typeface="+mn-ea"/>
              </a:rPr>
              <a:t>     </a:t>
            </a:r>
            <a:r>
              <a:rPr sz="2400" b="0">
                <a:sym typeface="+mn-ea"/>
              </a:rPr>
              <a:t>Docker Image的最佳实践之一是尽量重用和使用网上公开的基础镜像 </a:t>
            </a:r>
          </a:p>
          <a:p>
            <a:pPr algn="just">
              <a:buClr>
                <a:schemeClr val="tx1"/>
              </a:buClr>
              <a:buFont typeface="Wingdings" panose="05000000000000000000" pitchFamily="2" charset="2"/>
            </a:pPr>
            <a:endParaRPr lang="zh-CN" altLang="en-US" sz="2400" b="0" dirty="0">
              <a:latin typeface="Times New Roman" panose="02020603050405020304" pitchFamily="18" charset="0"/>
              <a:sym typeface="+mn-ea"/>
            </a:endParaRPr>
          </a:p>
          <a:p>
            <a:pPr algn="just">
              <a:buClr>
                <a:schemeClr val="tx1"/>
              </a:buClr>
              <a:buFont typeface="Wingdings" panose="05000000000000000000" pitchFamily="2" charset="2"/>
            </a:pPr>
            <a:endParaRPr lang="zh-CN" altLang="en-US" sz="2400" b="0" dirty="0">
              <a:latin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2"/>
          <p:cNvSpPr>
            <a:spLocks noChangeArrowheads="1"/>
          </p:cNvSpPr>
          <p:nvPr>
            <p:custDataLst>
              <p:tags r:id="rId1"/>
            </p:custDataLst>
          </p:nvPr>
        </p:nvSpPr>
        <p:spPr bwMode="auto">
          <a:xfrm>
            <a:off x="682749" y="848873"/>
            <a:ext cx="3344863"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600" b="1" dirty="0">
                <a:solidFill>
                  <a:schemeClr val="bg2">
                    <a:lumMod val="75000"/>
                  </a:schemeClr>
                </a:solidFill>
                <a:latin typeface="微软雅黑" panose="020B0503020204020204" pitchFamily="34" charset="-122"/>
                <a:ea typeface="微软雅黑" panose="020B0503020204020204" pitchFamily="34" charset="-122"/>
              </a:rPr>
              <a:t>MENUS</a:t>
            </a:r>
          </a:p>
        </p:txBody>
      </p:sp>
      <p:sp>
        <p:nvSpPr>
          <p:cNvPr id="21" name="文本框 7"/>
          <p:cNvSpPr txBox="1">
            <a:spLocks noChangeArrowheads="1"/>
          </p:cNvSpPr>
          <p:nvPr>
            <p:custDataLst>
              <p:tags r:id="rId2"/>
            </p:custDataLst>
          </p:nvPr>
        </p:nvSpPr>
        <p:spPr bwMode="auto">
          <a:xfrm>
            <a:off x="4102672" y="1748315"/>
            <a:ext cx="76993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b="1" dirty="0">
                <a:solidFill>
                  <a:srgbClr val="00A99F"/>
                </a:solidFill>
                <a:latin typeface="微软雅黑" panose="020B0503020204020204" pitchFamily="34" charset="-122"/>
                <a:ea typeface="微软雅黑" panose="020B0503020204020204" pitchFamily="34" charset="-122"/>
              </a:rPr>
              <a:t>01</a:t>
            </a:r>
            <a:endParaRPr lang="zh-CN" altLang="en-US" sz="2400" b="1" dirty="0">
              <a:solidFill>
                <a:srgbClr val="00A99F"/>
              </a:solidFill>
              <a:latin typeface="微软雅黑" panose="020B0503020204020204" pitchFamily="34" charset="-122"/>
              <a:ea typeface="微软雅黑" panose="020B0503020204020204" pitchFamily="34" charset="-122"/>
            </a:endParaRPr>
          </a:p>
        </p:txBody>
      </p:sp>
      <p:cxnSp>
        <p:nvCxnSpPr>
          <p:cNvPr id="22" name="直接连接符 21"/>
          <p:cNvCxnSpPr/>
          <p:nvPr>
            <p:custDataLst>
              <p:tags r:id="rId3"/>
            </p:custDataLst>
          </p:nvPr>
        </p:nvCxnSpPr>
        <p:spPr bwMode="auto">
          <a:xfrm>
            <a:off x="4924996" y="1967390"/>
            <a:ext cx="0" cy="285750"/>
          </a:xfrm>
          <a:prstGeom prst="line">
            <a:avLst/>
          </a:prstGeom>
          <a:ln>
            <a:solidFill>
              <a:srgbClr val="C0C0C0"/>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custDataLst>
              <p:tags r:id="rId4"/>
            </p:custDataLst>
          </p:nvPr>
        </p:nvSpPr>
        <p:spPr bwMode="auto">
          <a:xfrm>
            <a:off x="5044545" y="2461829"/>
            <a:ext cx="4008438" cy="723900"/>
          </a:xfrm>
          <a:prstGeom prst="rect">
            <a:avLst/>
          </a:prstGeom>
          <a:noFill/>
        </p:spPr>
        <p:txBody>
          <a:bodyPr anchor="ctr">
            <a:normAutofit/>
          </a:bodyPr>
          <a:lstStyle/>
          <a:p>
            <a:pPr>
              <a:defRPr/>
            </a:pPr>
            <a:r>
              <a:rPr lang="en-US" altLang="zh-CN" sz="2400" b="1" dirty="0">
                <a:solidFill>
                  <a:schemeClr val="tx1">
                    <a:lumMod val="75000"/>
                    <a:lumOff val="25000"/>
                  </a:schemeClr>
                </a:solidFill>
                <a:cs typeface="Arial" panose="020B0604020202020204" pitchFamily="34" charset="0"/>
                <a:sym typeface="+mn-ea"/>
              </a:rPr>
              <a:t>Docker</a:t>
            </a:r>
            <a:r>
              <a:rPr lang="zh-CN" altLang="en-US" sz="2400" b="1" dirty="0">
                <a:solidFill>
                  <a:schemeClr val="tx1">
                    <a:lumMod val="75000"/>
                    <a:lumOff val="25000"/>
                  </a:schemeClr>
                </a:solidFill>
                <a:cs typeface="Arial" panose="020B0604020202020204" pitchFamily="34" charset="0"/>
                <a:sym typeface="+mn-ea"/>
              </a:rPr>
              <a:t>相关的核心技术</a:t>
            </a:r>
          </a:p>
        </p:txBody>
      </p:sp>
      <p:sp>
        <p:nvSpPr>
          <p:cNvPr id="24" name="燕尾形 23"/>
          <p:cNvSpPr/>
          <p:nvPr>
            <p:custDataLst>
              <p:tags r:id="rId5"/>
            </p:custDataLst>
          </p:nvPr>
        </p:nvSpPr>
        <p:spPr>
          <a:xfrm>
            <a:off x="3737546" y="1926115"/>
            <a:ext cx="368300" cy="368300"/>
          </a:xfrm>
          <a:prstGeom prst="chevron">
            <a:avLst/>
          </a:prstGeom>
          <a:solidFill>
            <a:srgbClr val="00A9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a:bodyPr>
          <a:lstStyle/>
          <a:p>
            <a:pPr algn="ctr">
              <a:defRPr/>
            </a:pP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25" name="文本框 61"/>
          <p:cNvSpPr txBox="1">
            <a:spLocks noChangeArrowheads="1"/>
          </p:cNvSpPr>
          <p:nvPr>
            <p:custDataLst>
              <p:tags r:id="rId6"/>
            </p:custDataLst>
          </p:nvPr>
        </p:nvSpPr>
        <p:spPr bwMode="auto">
          <a:xfrm>
            <a:off x="4102672" y="2461830"/>
            <a:ext cx="769937"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2400" b="1" dirty="0">
                <a:solidFill>
                  <a:srgbClr val="00A99F"/>
                </a:solidFill>
                <a:latin typeface="微软雅黑" panose="020B0503020204020204" pitchFamily="34" charset="-122"/>
                <a:ea typeface="微软雅黑" panose="020B0503020204020204" pitchFamily="34" charset="-122"/>
              </a:rPr>
              <a:t>02</a:t>
            </a:r>
            <a:endParaRPr lang="zh-CN" altLang="en-US" sz="2400" b="1" dirty="0">
              <a:solidFill>
                <a:srgbClr val="00A99F"/>
              </a:solidFill>
              <a:latin typeface="微软雅黑" panose="020B0503020204020204" pitchFamily="34" charset="-122"/>
              <a:ea typeface="微软雅黑" panose="020B0503020204020204" pitchFamily="34" charset="-122"/>
            </a:endParaRPr>
          </a:p>
        </p:txBody>
      </p:sp>
      <p:cxnSp>
        <p:nvCxnSpPr>
          <p:cNvPr id="26" name="直接连接符 25"/>
          <p:cNvCxnSpPr/>
          <p:nvPr>
            <p:custDataLst>
              <p:tags r:id="rId7"/>
            </p:custDataLst>
          </p:nvPr>
        </p:nvCxnSpPr>
        <p:spPr bwMode="auto">
          <a:xfrm>
            <a:off x="4924996" y="2680904"/>
            <a:ext cx="0" cy="285750"/>
          </a:xfrm>
          <a:prstGeom prst="line">
            <a:avLst/>
          </a:prstGeom>
          <a:ln>
            <a:solidFill>
              <a:srgbClr val="C0C0C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custDataLst>
              <p:tags r:id="rId8"/>
            </p:custDataLst>
          </p:nvPr>
        </p:nvSpPr>
        <p:spPr bwMode="auto">
          <a:xfrm>
            <a:off x="5044545" y="1748315"/>
            <a:ext cx="4008438" cy="725487"/>
          </a:xfrm>
          <a:prstGeom prst="rect">
            <a:avLst/>
          </a:prstGeom>
          <a:noFill/>
        </p:spPr>
        <p:txBody>
          <a:bodyPr anchor="ctr">
            <a:normAutofit/>
          </a:bodyPr>
          <a:lstStyle>
            <a:defPPr>
              <a:defRPr lang="zh-CN"/>
            </a:defPPr>
            <a:lvl1pPr>
              <a:defRPr sz="2400" b="1">
                <a:solidFill>
                  <a:schemeClr val="tx1">
                    <a:lumMod val="75000"/>
                    <a:lumOff val="25000"/>
                  </a:schemeClr>
                </a:solidFill>
                <a:cs typeface="Arial" panose="020B0604020202020204" pitchFamily="34" charset="0"/>
              </a:defRPr>
            </a:lvl1pPr>
          </a:lstStyle>
          <a:p>
            <a:r>
              <a:rPr lang="en-US" altLang="zh-CN" dirty="0"/>
              <a:t>Docker</a:t>
            </a:r>
            <a:r>
              <a:rPr lang="zh-CN" altLang="en-US" dirty="0"/>
              <a:t>概述</a:t>
            </a:r>
          </a:p>
        </p:txBody>
      </p:sp>
      <p:sp>
        <p:nvSpPr>
          <p:cNvPr id="28" name="燕尾形 27"/>
          <p:cNvSpPr/>
          <p:nvPr>
            <p:custDataLst>
              <p:tags r:id="rId9"/>
            </p:custDataLst>
          </p:nvPr>
        </p:nvSpPr>
        <p:spPr>
          <a:xfrm>
            <a:off x="3734371" y="2639629"/>
            <a:ext cx="368300" cy="368300"/>
          </a:xfrm>
          <a:prstGeom prst="chevron">
            <a:avLst/>
          </a:prstGeom>
          <a:solidFill>
            <a:srgbClr val="00A9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a:bodyP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13" name="文本框 61"/>
          <p:cNvSpPr txBox="1">
            <a:spLocks noChangeArrowheads="1"/>
          </p:cNvSpPr>
          <p:nvPr>
            <p:custDataLst>
              <p:tags r:id="rId10"/>
            </p:custDataLst>
          </p:nvPr>
        </p:nvSpPr>
        <p:spPr bwMode="auto">
          <a:xfrm>
            <a:off x="4106210" y="3209678"/>
            <a:ext cx="769937"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2400" b="1" dirty="0">
                <a:solidFill>
                  <a:srgbClr val="00A99F"/>
                </a:solidFill>
                <a:latin typeface="微软雅黑" panose="020B0503020204020204" pitchFamily="34" charset="-122"/>
                <a:ea typeface="微软雅黑" panose="020B0503020204020204" pitchFamily="34" charset="-122"/>
              </a:rPr>
              <a:t>03</a:t>
            </a:r>
            <a:endParaRPr lang="zh-CN" altLang="en-US" sz="2400" b="1" dirty="0">
              <a:solidFill>
                <a:srgbClr val="00A99F"/>
              </a:solidFill>
              <a:latin typeface="微软雅黑" panose="020B0503020204020204" pitchFamily="34" charset="-122"/>
              <a:ea typeface="微软雅黑" panose="020B0503020204020204" pitchFamily="34" charset="-122"/>
            </a:endParaRPr>
          </a:p>
        </p:txBody>
      </p:sp>
      <p:cxnSp>
        <p:nvCxnSpPr>
          <p:cNvPr id="14" name="直接连接符 13"/>
          <p:cNvCxnSpPr/>
          <p:nvPr>
            <p:custDataLst>
              <p:tags r:id="rId11"/>
            </p:custDataLst>
          </p:nvPr>
        </p:nvCxnSpPr>
        <p:spPr bwMode="auto">
          <a:xfrm>
            <a:off x="4928534" y="3428752"/>
            <a:ext cx="0" cy="285750"/>
          </a:xfrm>
          <a:prstGeom prst="line">
            <a:avLst/>
          </a:prstGeom>
          <a:ln>
            <a:solidFill>
              <a:srgbClr val="C0C0C0"/>
            </a:solidFill>
          </a:ln>
        </p:spPr>
        <p:style>
          <a:lnRef idx="1">
            <a:schemeClr val="accent1"/>
          </a:lnRef>
          <a:fillRef idx="0">
            <a:schemeClr val="accent1"/>
          </a:fillRef>
          <a:effectRef idx="0">
            <a:schemeClr val="accent1"/>
          </a:effectRef>
          <a:fontRef idx="minor">
            <a:schemeClr val="tx1"/>
          </a:fontRef>
        </p:style>
      </p:cxnSp>
      <p:sp>
        <p:nvSpPr>
          <p:cNvPr id="15" name="文本框 26"/>
          <p:cNvSpPr txBox="1"/>
          <p:nvPr>
            <p:custDataLst>
              <p:tags r:id="rId12"/>
            </p:custDataLst>
          </p:nvPr>
        </p:nvSpPr>
        <p:spPr bwMode="auto">
          <a:xfrm>
            <a:off x="5044545" y="3209678"/>
            <a:ext cx="4008438" cy="725487"/>
          </a:xfrm>
          <a:prstGeom prst="rect">
            <a:avLst/>
          </a:prstGeom>
          <a:noFill/>
        </p:spPr>
        <p:txBody>
          <a:bodyPr anchor="ctr">
            <a:normAutofit/>
          </a:bodyPr>
          <a:lstStyle>
            <a:defPPr>
              <a:defRPr lang="zh-CN"/>
            </a:defPPr>
            <a:lvl1pPr>
              <a:defRPr sz="2400" b="1">
                <a:solidFill>
                  <a:schemeClr val="tx1">
                    <a:lumMod val="75000"/>
                    <a:lumOff val="25000"/>
                  </a:schemeClr>
                </a:solidFill>
                <a:cs typeface="Arial" panose="020B0604020202020204" pitchFamily="34" charset="0"/>
              </a:defRPr>
            </a:lvl1pPr>
          </a:lstStyle>
          <a:p>
            <a:r>
              <a:rPr lang="en-US" altLang="zh-CN" dirty="0"/>
              <a:t>Docker</a:t>
            </a:r>
            <a:r>
              <a:rPr lang="zh-CN" altLang="en-US" dirty="0"/>
              <a:t>四大核心组成</a:t>
            </a:r>
          </a:p>
        </p:txBody>
      </p:sp>
      <p:sp>
        <p:nvSpPr>
          <p:cNvPr id="16" name="燕尾形 15"/>
          <p:cNvSpPr/>
          <p:nvPr>
            <p:custDataLst>
              <p:tags r:id="rId13"/>
            </p:custDataLst>
          </p:nvPr>
        </p:nvSpPr>
        <p:spPr>
          <a:xfrm>
            <a:off x="3737909" y="3387477"/>
            <a:ext cx="368300" cy="368300"/>
          </a:xfrm>
          <a:prstGeom prst="chevron">
            <a:avLst/>
          </a:prstGeom>
          <a:solidFill>
            <a:srgbClr val="00A9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a:bodyP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0" y="6422065"/>
            <a:ext cx="12195548" cy="450113"/>
            <a:chOff x="0" y="6422065"/>
            <a:chExt cx="12195548" cy="450113"/>
          </a:xfrm>
        </p:grpSpPr>
        <p:sp>
          <p:nvSpPr>
            <p:cNvPr id="18" name="矩形 17"/>
            <p:cNvSpPr/>
            <p:nvPr/>
          </p:nvSpPr>
          <p:spPr>
            <a:xfrm>
              <a:off x="0" y="6422065"/>
              <a:ext cx="12192000" cy="435935"/>
            </a:xfrm>
            <a:prstGeom prst="rect">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t>                                                                                                                                                                                                                                            为了无法计算的价值   </a:t>
              </a:r>
            </a:p>
          </p:txBody>
        </p:sp>
        <p:pic>
          <p:nvPicPr>
            <p:cNvPr id="19" name="图片 18"/>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11745435" y="6422065"/>
              <a:ext cx="450113" cy="450113"/>
            </a:xfrm>
            <a:prstGeom prst="rect">
              <a:avLst/>
            </a:prstGeom>
          </p:spPr>
        </p:pic>
      </p:grpSp>
      <p:sp>
        <p:nvSpPr>
          <p:cNvPr id="4" name="标题 3"/>
          <p:cNvSpPr>
            <a:spLocks noGrp="1"/>
          </p:cNvSpPr>
          <p:nvPr>
            <p:ph type="title" idx="4294967295"/>
          </p:nvPr>
        </p:nvSpPr>
        <p:spPr>
          <a:xfrm>
            <a:off x="1406190" y="1558900"/>
            <a:ext cx="1897980" cy="872040"/>
          </a:xfrm>
        </p:spPr>
        <p:txBody>
          <a:bodyPr/>
          <a:lstStyle/>
          <a:p>
            <a:pPr algn="ctr" rtl="0" eaLnBrk="1" latinLnBrk="0" hangingPunct="1"/>
            <a:r>
              <a:rPr lang="zh-CN" altLang="zh-CN" sz="2000" kern="1200" dirty="0">
                <a:solidFill>
                  <a:srgbClr val="00A99F"/>
                </a:solidFill>
                <a:effectLst/>
                <a:latin typeface="微软雅黑" panose="020B0503020204020204" pitchFamily="34" charset="-122"/>
                <a:ea typeface="微软雅黑" panose="020B0503020204020204" pitchFamily="34" charset="-122"/>
                <a:cs typeface="+mn-cs"/>
              </a:rPr>
              <a:t>目 录</a:t>
            </a:r>
            <a:endParaRPr lang="zh-CN" altLang="zh-CN" dirty="0">
              <a:effectLst/>
            </a:endParaRPr>
          </a:p>
        </p:txBody>
      </p:sp>
      <p:sp>
        <p:nvSpPr>
          <p:cNvPr id="12" name="文本框 61"/>
          <p:cNvSpPr txBox="1">
            <a:spLocks noChangeArrowheads="1"/>
          </p:cNvSpPr>
          <p:nvPr>
            <p:custDataLst>
              <p:tags r:id="rId14"/>
            </p:custDataLst>
          </p:nvPr>
        </p:nvSpPr>
        <p:spPr bwMode="auto">
          <a:xfrm>
            <a:off x="4108750" y="3994538"/>
            <a:ext cx="769937"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2400" b="1" dirty="0">
                <a:solidFill>
                  <a:srgbClr val="00A99F"/>
                </a:solidFill>
                <a:latin typeface="微软雅黑" panose="020B0503020204020204" pitchFamily="34" charset="-122"/>
                <a:ea typeface="微软雅黑" panose="020B0503020204020204" pitchFamily="34" charset="-122"/>
              </a:rPr>
              <a:t>04</a:t>
            </a:r>
            <a:endParaRPr lang="zh-CN" altLang="en-US" sz="2400" b="1" dirty="0">
              <a:solidFill>
                <a:srgbClr val="00A99F"/>
              </a:solidFill>
              <a:latin typeface="微软雅黑" panose="020B0503020204020204" pitchFamily="34" charset="-122"/>
              <a:ea typeface="微软雅黑" panose="020B0503020204020204" pitchFamily="34" charset="-122"/>
            </a:endParaRPr>
          </a:p>
        </p:txBody>
      </p:sp>
      <p:cxnSp>
        <p:nvCxnSpPr>
          <p:cNvPr id="17" name="直接连接符 16"/>
          <p:cNvCxnSpPr/>
          <p:nvPr>
            <p:custDataLst>
              <p:tags r:id="rId15"/>
            </p:custDataLst>
          </p:nvPr>
        </p:nvCxnSpPr>
        <p:spPr bwMode="auto">
          <a:xfrm>
            <a:off x="4931074" y="4213612"/>
            <a:ext cx="0" cy="285750"/>
          </a:xfrm>
          <a:prstGeom prst="line">
            <a:avLst/>
          </a:prstGeom>
          <a:ln>
            <a:solidFill>
              <a:srgbClr val="C0C0C0"/>
            </a:solidFill>
          </a:ln>
        </p:spPr>
        <p:style>
          <a:lnRef idx="1">
            <a:schemeClr val="accent1"/>
          </a:lnRef>
          <a:fillRef idx="0">
            <a:schemeClr val="accent1"/>
          </a:fillRef>
          <a:effectRef idx="0">
            <a:schemeClr val="accent1"/>
          </a:effectRef>
          <a:fontRef idx="minor">
            <a:schemeClr val="tx1"/>
          </a:fontRef>
        </p:style>
      </p:cxnSp>
      <p:sp>
        <p:nvSpPr>
          <p:cNvPr id="33" name="文本框 26"/>
          <p:cNvSpPr txBox="1"/>
          <p:nvPr>
            <p:custDataLst>
              <p:tags r:id="rId16"/>
            </p:custDataLst>
          </p:nvPr>
        </p:nvSpPr>
        <p:spPr bwMode="auto">
          <a:xfrm>
            <a:off x="5047085" y="3994538"/>
            <a:ext cx="4008438" cy="725487"/>
          </a:xfrm>
          <a:prstGeom prst="rect">
            <a:avLst/>
          </a:prstGeom>
          <a:noFill/>
        </p:spPr>
        <p:txBody>
          <a:bodyPr anchor="ctr">
            <a:normAutofit/>
          </a:bodyPr>
          <a:lstStyle>
            <a:defPPr>
              <a:defRPr lang="zh-CN"/>
            </a:defPPr>
            <a:lvl1pPr>
              <a:defRPr sz="2400" b="1">
                <a:solidFill>
                  <a:schemeClr val="tx1">
                    <a:lumMod val="75000"/>
                    <a:lumOff val="25000"/>
                  </a:schemeClr>
                </a:solidFill>
                <a:cs typeface="Arial" panose="020B0604020202020204" pitchFamily="34" charset="0"/>
              </a:defRPr>
            </a:lvl1pPr>
          </a:lstStyle>
          <a:p>
            <a:r>
              <a:rPr lang="zh-CN" altLang="en-US" dirty="0"/>
              <a:t>镜像和容器</a:t>
            </a:r>
          </a:p>
        </p:txBody>
      </p:sp>
      <p:sp>
        <p:nvSpPr>
          <p:cNvPr id="34" name="燕尾形 33"/>
          <p:cNvSpPr/>
          <p:nvPr>
            <p:custDataLst>
              <p:tags r:id="rId17"/>
            </p:custDataLst>
          </p:nvPr>
        </p:nvSpPr>
        <p:spPr>
          <a:xfrm>
            <a:off x="3740449" y="4172337"/>
            <a:ext cx="368300" cy="368300"/>
          </a:xfrm>
          <a:prstGeom prst="chevron">
            <a:avLst/>
          </a:prstGeom>
          <a:solidFill>
            <a:srgbClr val="00A9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a:bodyP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bwMode="auto">
          <a:xfrm>
            <a:off x="564382" y="125972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3" name="文本框 22"/>
          <p:cNvSpPr txBox="1"/>
          <p:nvPr>
            <p:custDataLst>
              <p:tags r:id="rId1"/>
            </p:custDataLst>
          </p:nvPr>
        </p:nvSpPr>
        <p:spPr bwMode="auto">
          <a:xfrm>
            <a:off x="814070" y="377190"/>
            <a:ext cx="5402580" cy="723900"/>
          </a:xfrm>
          <a:prstGeom prst="rect">
            <a:avLst/>
          </a:prstGeom>
          <a:noFill/>
        </p:spPr>
        <p:txBody>
          <a:bodyPr anchor="ctr">
            <a:noAutofit/>
          </a:bodyPr>
          <a:lstStyle/>
          <a:p>
            <a:pPr>
              <a:defRPr/>
            </a:pPr>
            <a:r>
              <a:rPr lang="en-US" altLang="zh-CN" sz="4000" b="1" dirty="0">
                <a:solidFill>
                  <a:schemeClr val="tx1">
                    <a:lumMod val="75000"/>
                    <a:lumOff val="25000"/>
                  </a:schemeClr>
                </a:solidFill>
                <a:cs typeface="Arial" panose="020B0604020202020204" pitchFamily="34" charset="0"/>
              </a:rPr>
              <a:t>Docker</a:t>
            </a:r>
            <a:r>
              <a:rPr lang="zh-CN" altLang="en-US" sz="4000" b="1" dirty="0">
                <a:solidFill>
                  <a:schemeClr val="tx1">
                    <a:lumMod val="75000"/>
                    <a:lumOff val="25000"/>
                  </a:schemeClr>
                </a:solidFill>
                <a:cs typeface="Arial" panose="020B0604020202020204" pitchFamily="34" charset="0"/>
              </a:rPr>
              <a:t>的四大核心组成</a:t>
            </a:r>
          </a:p>
        </p:txBody>
      </p:sp>
      <p:sp>
        <p:nvSpPr>
          <p:cNvPr id="2" name="文本框 1"/>
          <p:cNvSpPr txBox="1"/>
          <p:nvPr>
            <p:custDataLst>
              <p:tags r:id="rId2"/>
            </p:custDataLst>
          </p:nvPr>
        </p:nvSpPr>
        <p:spPr bwMode="auto">
          <a:xfrm>
            <a:off x="1367895" y="1475039"/>
            <a:ext cx="4008438" cy="723900"/>
          </a:xfrm>
          <a:prstGeom prst="rect">
            <a:avLst/>
          </a:prstGeom>
          <a:noFill/>
        </p:spPr>
        <p:txBody>
          <a:bodyPr anchor="ctr">
            <a:noAutofit/>
          </a:bodyPr>
          <a:lstStyle/>
          <a:p>
            <a:pPr>
              <a:buBlip>
                <a:blip r:embed="rId5"/>
              </a:buBlip>
              <a:defRPr/>
            </a:pPr>
            <a:r>
              <a:rPr lang="en-US" altLang="zh-CN" sz="2800" b="1" dirty="0">
                <a:solidFill>
                  <a:srgbClr val="C00000"/>
                </a:solidFill>
                <a:cs typeface="Arial" panose="020B0604020202020204" pitchFamily="34" charset="0"/>
              </a:rPr>
              <a:t>  </a:t>
            </a:r>
            <a:r>
              <a:rPr lang="zh-CN" altLang="en-US" sz="2800" b="1" dirty="0">
                <a:solidFill>
                  <a:srgbClr val="C00000"/>
                </a:solidFill>
                <a:cs typeface="Arial" panose="020B0604020202020204" pitchFamily="34" charset="0"/>
              </a:rPr>
              <a:t>容器 </a:t>
            </a:r>
            <a:r>
              <a:rPr lang="en-US" altLang="zh-CN" sz="2800" b="1" dirty="0">
                <a:solidFill>
                  <a:srgbClr val="C00000"/>
                </a:solidFill>
                <a:cs typeface="Arial" panose="020B0604020202020204" pitchFamily="34" charset="0"/>
              </a:rPr>
              <a:t>Docker Container</a:t>
            </a:r>
          </a:p>
        </p:txBody>
      </p:sp>
      <p:sp>
        <p:nvSpPr>
          <p:cNvPr id="76803" name="内容占位符 76802"/>
          <p:cNvSpPr>
            <a:spLocks noGrp="1"/>
          </p:cNvSpPr>
          <p:nvPr/>
        </p:nvSpPr>
        <p:spPr>
          <a:xfrm>
            <a:off x="1677035" y="2263140"/>
            <a:ext cx="9935210" cy="3566160"/>
          </a:xfrm>
          <a:prstGeom prst="rect">
            <a:avLst/>
          </a:prstGeom>
          <a:noFill/>
          <a:ln w="9525">
            <a:noFill/>
          </a:ln>
        </p:spPr>
        <p:txBody>
          <a:bodyPr anchor="t"/>
          <a:lstStyle>
            <a:lvl1pPr marL="0" lvl="0" indent="0" algn="l" defTabSz="914400" rtl="0" eaLnBrk="1" fontAlgn="base" latinLnBrk="0" hangingPunct="1">
              <a:lnSpc>
                <a:spcPct val="120000"/>
              </a:lnSpc>
              <a:spcBef>
                <a:spcPct val="20000"/>
              </a:spcBef>
              <a:spcAft>
                <a:spcPct val="0"/>
              </a:spcAft>
              <a:buNone/>
              <a:defRPr sz="2800" b="1" i="0" u="none" kern="1200" baseline="0">
                <a:solidFill>
                  <a:schemeClr val="tx1"/>
                </a:solidFill>
                <a:latin typeface="+mn-lt"/>
                <a:ea typeface="+mn-ea"/>
                <a:cs typeface="+mn-cs"/>
              </a:defRPr>
            </a:lvl1pPr>
            <a:lvl2pPr marL="758825"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77925"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lgn="just">
              <a:buClr>
                <a:schemeClr val="tx1"/>
              </a:buClr>
              <a:buFont typeface="Wingdings" panose="05000000000000000000" pitchFamily="2" charset="2"/>
            </a:pPr>
            <a:r>
              <a:rPr lang="en-US" altLang="zh-CN" sz="2400" b="0">
                <a:latin typeface="Wingdings" panose="05000000000000000000" pitchFamily="2" charset="2"/>
              </a:rPr>
              <a:t>l</a:t>
            </a:r>
            <a:r>
              <a:rPr lang="en-US" altLang="zh-CN" sz="2400" b="0">
                <a:latin typeface="Times New Roman" panose="02020603050405020304" pitchFamily="18" charset="0"/>
              </a:rPr>
              <a:t>     </a:t>
            </a:r>
            <a:r>
              <a:rPr sz="2400" b="0" dirty="0">
                <a:latin typeface="Times New Roman" panose="02020603050405020304" pitchFamily="18" charset="0"/>
                <a:sym typeface="+mn-ea"/>
              </a:rPr>
              <a:t> Docker利用容器来运行应用</a:t>
            </a:r>
          </a:p>
          <a:p>
            <a:pPr algn="just">
              <a:buClr>
                <a:schemeClr val="tx1"/>
              </a:buClr>
              <a:buFont typeface="Wingdings" panose="05000000000000000000" pitchFamily="2" charset="2"/>
            </a:pPr>
            <a:r>
              <a:rPr lang="en-US" altLang="zh-CN" sz="2400" b="0">
                <a:latin typeface="Wingdings" panose="05000000000000000000" pitchFamily="2" charset="2"/>
                <a:sym typeface="+mn-ea"/>
              </a:rPr>
              <a:t>l</a:t>
            </a:r>
            <a:r>
              <a:rPr lang="en-US" altLang="zh-CN" sz="2400" b="0">
                <a:latin typeface="Times New Roman" panose="02020603050405020304" pitchFamily="18" charset="0"/>
                <a:sym typeface="+mn-ea"/>
              </a:rPr>
              <a:t>      </a:t>
            </a:r>
            <a:r>
              <a:rPr sz="2400" b="0" dirty="0">
                <a:latin typeface="Times New Roman" panose="02020603050405020304" pitchFamily="18" charset="0"/>
                <a:sym typeface="+mn-ea"/>
              </a:rPr>
              <a:t>Docker Container是Image的实例，共享内核 </a:t>
            </a:r>
          </a:p>
          <a:p>
            <a:pPr algn="just">
              <a:buClr>
                <a:schemeClr val="tx1"/>
              </a:buClr>
              <a:buFont typeface="Wingdings" panose="05000000000000000000" pitchFamily="2" charset="2"/>
            </a:pPr>
            <a:r>
              <a:rPr lang="en-US" altLang="zh-CN" sz="2400" b="0">
                <a:latin typeface="Wingdings" panose="05000000000000000000" pitchFamily="2" charset="2"/>
                <a:sym typeface="+mn-ea"/>
              </a:rPr>
              <a:t>l</a:t>
            </a:r>
            <a:r>
              <a:rPr lang="en-US" altLang="zh-CN" sz="2400" b="0">
                <a:latin typeface="Times New Roman" panose="02020603050405020304" pitchFamily="18" charset="0"/>
                <a:sym typeface="+mn-ea"/>
              </a:rPr>
              <a:t>  </a:t>
            </a:r>
            <a:r>
              <a:rPr lang="zh-CN" altLang="en-US" sz="2400" b="0" dirty="0">
                <a:latin typeface="Times New Roman" panose="02020603050405020304" pitchFamily="18" charset="0"/>
                <a:sym typeface="+mn-ea"/>
              </a:rPr>
              <a:t>   Docker Container里可以运行不同Os的Image，比如Ubuntu的或者 Centos </a:t>
            </a:r>
          </a:p>
          <a:p>
            <a:pPr algn="just">
              <a:buClr>
                <a:schemeClr val="tx1"/>
              </a:buClr>
              <a:buFont typeface="Wingdings" panose="05000000000000000000" pitchFamily="2" charset="2"/>
            </a:pPr>
            <a:r>
              <a:rPr lang="en-US" altLang="zh-CN" sz="2400" b="0">
                <a:latin typeface="Wingdings" panose="05000000000000000000" pitchFamily="2" charset="2"/>
                <a:sym typeface="+mn-ea"/>
              </a:rPr>
              <a:t>l</a:t>
            </a:r>
            <a:r>
              <a:rPr lang="en-US" altLang="zh-CN" sz="2400" b="0">
                <a:latin typeface="Times New Roman" panose="02020603050405020304" pitchFamily="18" charset="0"/>
                <a:sym typeface="+mn-ea"/>
              </a:rPr>
              <a:t>  </a:t>
            </a:r>
            <a:r>
              <a:rPr lang="zh-CN" altLang="en-US" sz="2400" b="0" dirty="0">
                <a:latin typeface="Times New Roman" panose="02020603050405020304" pitchFamily="18" charset="0"/>
                <a:sym typeface="+mn-ea"/>
              </a:rPr>
              <a:t>   </a:t>
            </a:r>
            <a:r>
              <a:rPr sz="2400" b="0" dirty="0">
                <a:latin typeface="Times New Roman" panose="02020603050405020304" pitchFamily="18" charset="0"/>
                <a:sym typeface="+mn-ea"/>
              </a:rPr>
              <a:t>Docker Container没有IP地址，通常不会有服务端口暴露，是一个封闭的 “盒子/沙箱” </a:t>
            </a:r>
          </a:p>
          <a:p>
            <a:pPr algn="just">
              <a:buClr>
                <a:schemeClr val="tx1"/>
              </a:buClr>
              <a:buFont typeface="Wingdings" panose="05000000000000000000" pitchFamily="2" charset="2"/>
            </a:pPr>
            <a:r>
              <a:rPr lang="en-US" altLang="zh-CN" sz="2400" b="0">
                <a:latin typeface="Wingdings" panose="05000000000000000000" pitchFamily="2" charset="2"/>
                <a:sym typeface="+mn-ea"/>
              </a:rPr>
              <a:t>l</a:t>
            </a:r>
            <a:r>
              <a:rPr lang="en-US" altLang="zh-CN" sz="2400" b="0">
                <a:latin typeface="Times New Roman" panose="02020603050405020304" pitchFamily="18" charset="0"/>
                <a:sym typeface="+mn-ea"/>
              </a:rPr>
              <a:t>    </a:t>
            </a:r>
            <a:r>
              <a:rPr sz="2400" b="0">
                <a:sym typeface="+mn-ea"/>
              </a:rPr>
              <a:t>每个容器都是相互隔离的、保证安全 的平台。</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bwMode="auto">
          <a:xfrm>
            <a:off x="564382" y="125972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3" name="文本框 22"/>
          <p:cNvSpPr txBox="1"/>
          <p:nvPr>
            <p:custDataLst>
              <p:tags r:id="rId1"/>
            </p:custDataLst>
          </p:nvPr>
        </p:nvSpPr>
        <p:spPr bwMode="auto">
          <a:xfrm>
            <a:off x="814070" y="377190"/>
            <a:ext cx="5402580" cy="723900"/>
          </a:xfrm>
          <a:prstGeom prst="rect">
            <a:avLst/>
          </a:prstGeom>
          <a:noFill/>
        </p:spPr>
        <p:txBody>
          <a:bodyPr anchor="ctr">
            <a:noAutofit/>
          </a:bodyPr>
          <a:lstStyle/>
          <a:p>
            <a:pPr>
              <a:defRPr/>
            </a:pPr>
            <a:r>
              <a:rPr lang="en-US" altLang="zh-CN" sz="4000" b="1" dirty="0">
                <a:solidFill>
                  <a:schemeClr val="tx1">
                    <a:lumMod val="75000"/>
                    <a:lumOff val="25000"/>
                  </a:schemeClr>
                </a:solidFill>
                <a:cs typeface="Arial" panose="020B0604020202020204" pitchFamily="34" charset="0"/>
              </a:rPr>
              <a:t>Docker</a:t>
            </a:r>
            <a:r>
              <a:rPr lang="zh-CN" altLang="en-US" sz="4000" b="1" dirty="0">
                <a:solidFill>
                  <a:schemeClr val="tx1">
                    <a:lumMod val="75000"/>
                    <a:lumOff val="25000"/>
                  </a:schemeClr>
                </a:solidFill>
                <a:cs typeface="Arial" panose="020B0604020202020204" pitchFamily="34" charset="0"/>
              </a:rPr>
              <a:t>的四大核心组成</a:t>
            </a:r>
          </a:p>
        </p:txBody>
      </p:sp>
      <p:sp>
        <p:nvSpPr>
          <p:cNvPr id="2" name="文本框 1"/>
          <p:cNvSpPr txBox="1"/>
          <p:nvPr>
            <p:custDataLst>
              <p:tags r:id="rId2"/>
            </p:custDataLst>
          </p:nvPr>
        </p:nvSpPr>
        <p:spPr bwMode="auto">
          <a:xfrm>
            <a:off x="1367895" y="1475039"/>
            <a:ext cx="4008438" cy="723900"/>
          </a:xfrm>
          <a:prstGeom prst="rect">
            <a:avLst/>
          </a:prstGeom>
          <a:noFill/>
        </p:spPr>
        <p:txBody>
          <a:bodyPr anchor="ctr">
            <a:noAutofit/>
          </a:bodyPr>
          <a:lstStyle/>
          <a:p>
            <a:pPr>
              <a:buBlip>
                <a:blip r:embed="rId5"/>
              </a:buBlip>
              <a:defRPr/>
            </a:pPr>
            <a:r>
              <a:rPr lang="en-US" altLang="zh-CN" sz="2800" b="1" dirty="0">
                <a:solidFill>
                  <a:srgbClr val="C00000"/>
                </a:solidFill>
                <a:cs typeface="Arial" panose="020B0604020202020204" pitchFamily="34" charset="0"/>
              </a:rPr>
              <a:t>  </a:t>
            </a:r>
            <a:r>
              <a:rPr lang="zh-CN" altLang="en-US" sz="2800" b="1" dirty="0">
                <a:solidFill>
                  <a:srgbClr val="C00000"/>
                </a:solidFill>
                <a:cs typeface="Arial" panose="020B0604020202020204" pitchFamily="34" charset="0"/>
              </a:rPr>
              <a:t>数据卷</a:t>
            </a:r>
          </a:p>
        </p:txBody>
      </p:sp>
      <p:sp>
        <p:nvSpPr>
          <p:cNvPr id="76803" name="内容占位符 76802"/>
          <p:cNvSpPr>
            <a:spLocks noGrp="1"/>
          </p:cNvSpPr>
          <p:nvPr/>
        </p:nvSpPr>
        <p:spPr>
          <a:xfrm>
            <a:off x="1694815" y="2316480"/>
            <a:ext cx="9935210" cy="2477770"/>
          </a:xfrm>
          <a:prstGeom prst="rect">
            <a:avLst/>
          </a:prstGeom>
          <a:noFill/>
          <a:ln w="9525">
            <a:noFill/>
          </a:ln>
        </p:spPr>
        <p:txBody>
          <a:bodyPr anchor="t"/>
          <a:lstStyle>
            <a:lvl1pPr marL="0" lvl="0" indent="0" algn="l" defTabSz="914400" rtl="0" eaLnBrk="1" fontAlgn="base" latinLnBrk="0" hangingPunct="1">
              <a:lnSpc>
                <a:spcPct val="120000"/>
              </a:lnSpc>
              <a:spcBef>
                <a:spcPct val="20000"/>
              </a:spcBef>
              <a:spcAft>
                <a:spcPct val="0"/>
              </a:spcAft>
              <a:buNone/>
              <a:defRPr sz="2800" b="1" i="0" u="none" kern="1200" baseline="0">
                <a:solidFill>
                  <a:schemeClr val="tx1"/>
                </a:solidFill>
                <a:latin typeface="+mn-lt"/>
                <a:ea typeface="+mn-ea"/>
                <a:cs typeface="+mn-cs"/>
              </a:defRPr>
            </a:lvl1pPr>
            <a:lvl2pPr marL="758825"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77925"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lgn="just">
              <a:buClr>
                <a:schemeClr val="tx1"/>
              </a:buClr>
              <a:buFont typeface="Wingdings" panose="05000000000000000000" pitchFamily="2" charset="2"/>
            </a:pPr>
            <a:r>
              <a:rPr lang="en-US" altLang="zh-CN" sz="2400" b="0">
                <a:latin typeface="Wingdings" panose="05000000000000000000" pitchFamily="2" charset="2"/>
              </a:rPr>
              <a:t>l</a:t>
            </a:r>
            <a:r>
              <a:rPr lang="en-US" altLang="zh-CN" sz="2400" b="0">
                <a:latin typeface="Times New Roman" panose="02020603050405020304" pitchFamily="18" charset="0"/>
              </a:rPr>
              <a:t>     </a:t>
            </a:r>
            <a:r>
              <a:rPr lang="zh-CN" altLang="en-US" sz="2400" b="0" dirty="0">
                <a:latin typeface="Times New Roman" panose="02020603050405020304" pitchFamily="18" charset="0"/>
                <a:sym typeface="+mn-ea"/>
              </a:rPr>
              <a:t>容器不具备存储能力，一旦删除，数据将丢失</a:t>
            </a:r>
          </a:p>
          <a:p>
            <a:pPr algn="just">
              <a:buClr>
                <a:schemeClr val="tx1"/>
              </a:buClr>
              <a:buFont typeface="Wingdings" panose="05000000000000000000" pitchFamily="2" charset="2"/>
            </a:pPr>
            <a:r>
              <a:rPr lang="en-US" altLang="zh-CN" sz="2400" b="0">
                <a:latin typeface="Wingdings" panose="05000000000000000000" pitchFamily="2" charset="2"/>
                <a:sym typeface="+mn-ea"/>
              </a:rPr>
              <a:t>l</a:t>
            </a:r>
            <a:r>
              <a:rPr lang="en-US" altLang="zh-CN" sz="2400" b="0">
                <a:latin typeface="Times New Roman" panose="02020603050405020304" pitchFamily="18" charset="0"/>
                <a:sym typeface="+mn-ea"/>
              </a:rPr>
              <a:t>  </a:t>
            </a:r>
            <a:r>
              <a:rPr lang="zh-CN" altLang="en-US" sz="2400" b="0" dirty="0">
                <a:latin typeface="Times New Roman" panose="02020603050405020304" pitchFamily="18" charset="0"/>
                <a:sym typeface="+mn-ea"/>
              </a:rPr>
              <a:t>   </a:t>
            </a:r>
            <a:r>
              <a:rPr sz="2400" b="0" dirty="0">
                <a:latin typeface="Times New Roman" panose="02020603050405020304" pitchFamily="18" charset="0"/>
                <a:sym typeface="+mn-ea"/>
              </a:rPr>
              <a:t>数据卷让你可以不受容器生命周期影响进行数据持久化.</a:t>
            </a:r>
            <a:endParaRPr lang="zh-CN" altLang="en-US" sz="2400" b="0" dirty="0">
              <a:latin typeface="Times New Roman" panose="02020603050405020304" pitchFamily="18" charset="0"/>
              <a:sym typeface="+mn-ea"/>
            </a:endParaRPr>
          </a:p>
          <a:p>
            <a:pPr algn="just">
              <a:buClr>
                <a:schemeClr val="tx1"/>
              </a:buClr>
              <a:buFont typeface="Wingdings" panose="05000000000000000000" pitchFamily="2" charset="2"/>
            </a:pPr>
            <a:r>
              <a:rPr sz="2400" b="0">
                <a:sym typeface="+mn-ea"/>
              </a:rPr>
              <a:t> </a:t>
            </a:r>
          </a:p>
          <a:p>
            <a:pPr algn="just">
              <a:buClr>
                <a:schemeClr val="tx1"/>
              </a:buClr>
              <a:buFont typeface="Wingdings" panose="05000000000000000000" pitchFamily="2" charset="2"/>
            </a:pPr>
            <a:endParaRPr lang="zh-CN" altLang="en-US" sz="2400" b="0" dirty="0">
              <a:latin typeface="Times New Roman" panose="02020603050405020304" pitchFamily="18" charset="0"/>
              <a:sym typeface="+mn-ea"/>
            </a:endParaRPr>
          </a:p>
          <a:p>
            <a:pPr algn="just">
              <a:buClr>
                <a:schemeClr val="tx1"/>
              </a:buClr>
              <a:buFont typeface="Wingdings" panose="05000000000000000000" pitchFamily="2" charset="2"/>
            </a:pPr>
            <a:endParaRPr lang="zh-CN" altLang="en-US" sz="2400" b="0" dirty="0">
              <a:latin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bwMode="auto">
          <a:xfrm>
            <a:off x="564382" y="125972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3" name="文本框 22"/>
          <p:cNvSpPr txBox="1"/>
          <p:nvPr>
            <p:custDataLst>
              <p:tags r:id="rId1"/>
            </p:custDataLst>
          </p:nvPr>
        </p:nvSpPr>
        <p:spPr bwMode="auto">
          <a:xfrm>
            <a:off x="814070" y="377190"/>
            <a:ext cx="5402580" cy="723900"/>
          </a:xfrm>
          <a:prstGeom prst="rect">
            <a:avLst/>
          </a:prstGeom>
          <a:noFill/>
        </p:spPr>
        <p:txBody>
          <a:bodyPr anchor="ctr">
            <a:noAutofit/>
          </a:bodyPr>
          <a:lstStyle/>
          <a:p>
            <a:pPr>
              <a:defRPr/>
            </a:pPr>
            <a:r>
              <a:rPr lang="en-US" altLang="zh-CN" sz="4000" b="1" dirty="0">
                <a:solidFill>
                  <a:schemeClr val="tx1">
                    <a:lumMod val="75000"/>
                    <a:lumOff val="25000"/>
                  </a:schemeClr>
                </a:solidFill>
                <a:cs typeface="Arial" panose="020B0604020202020204" pitchFamily="34" charset="0"/>
              </a:rPr>
              <a:t>Docker</a:t>
            </a:r>
            <a:r>
              <a:rPr lang="zh-CN" altLang="en-US" sz="4000" b="1" dirty="0">
                <a:solidFill>
                  <a:schemeClr val="tx1">
                    <a:lumMod val="75000"/>
                    <a:lumOff val="25000"/>
                  </a:schemeClr>
                </a:solidFill>
                <a:cs typeface="Arial" panose="020B0604020202020204" pitchFamily="34" charset="0"/>
              </a:rPr>
              <a:t>的四大核心组成</a:t>
            </a:r>
          </a:p>
        </p:txBody>
      </p:sp>
      <p:sp>
        <p:nvSpPr>
          <p:cNvPr id="2" name="文本框 1"/>
          <p:cNvSpPr txBox="1"/>
          <p:nvPr>
            <p:custDataLst>
              <p:tags r:id="rId2"/>
            </p:custDataLst>
          </p:nvPr>
        </p:nvSpPr>
        <p:spPr bwMode="auto">
          <a:xfrm>
            <a:off x="1367895" y="1475039"/>
            <a:ext cx="4008438" cy="723900"/>
          </a:xfrm>
          <a:prstGeom prst="rect">
            <a:avLst/>
          </a:prstGeom>
          <a:noFill/>
        </p:spPr>
        <p:txBody>
          <a:bodyPr anchor="ctr">
            <a:noAutofit/>
          </a:bodyPr>
          <a:lstStyle/>
          <a:p>
            <a:pPr>
              <a:buBlip>
                <a:blip r:embed="rId5"/>
              </a:buBlip>
              <a:defRPr/>
            </a:pPr>
            <a:r>
              <a:rPr lang="en-US" altLang="zh-CN" sz="2800" b="1" dirty="0">
                <a:solidFill>
                  <a:srgbClr val="C00000"/>
                </a:solidFill>
                <a:cs typeface="Arial" panose="020B0604020202020204" pitchFamily="34" charset="0"/>
              </a:rPr>
              <a:t>  连接</a:t>
            </a:r>
          </a:p>
        </p:txBody>
      </p:sp>
      <p:sp>
        <p:nvSpPr>
          <p:cNvPr id="76803" name="内容占位符 76802"/>
          <p:cNvSpPr>
            <a:spLocks noGrp="1"/>
          </p:cNvSpPr>
          <p:nvPr/>
        </p:nvSpPr>
        <p:spPr>
          <a:xfrm>
            <a:off x="1677035" y="2316480"/>
            <a:ext cx="9935210" cy="2477770"/>
          </a:xfrm>
          <a:prstGeom prst="rect">
            <a:avLst/>
          </a:prstGeom>
          <a:noFill/>
          <a:ln w="9525">
            <a:noFill/>
          </a:ln>
        </p:spPr>
        <p:txBody>
          <a:bodyPr anchor="t"/>
          <a:lstStyle>
            <a:lvl1pPr marL="0" lvl="0" indent="0" algn="l" defTabSz="914400" rtl="0" eaLnBrk="1" fontAlgn="base" latinLnBrk="0" hangingPunct="1">
              <a:lnSpc>
                <a:spcPct val="120000"/>
              </a:lnSpc>
              <a:spcBef>
                <a:spcPct val="20000"/>
              </a:spcBef>
              <a:spcAft>
                <a:spcPct val="0"/>
              </a:spcAft>
              <a:buNone/>
              <a:defRPr sz="2800" b="1" i="0" u="none" kern="1200" baseline="0">
                <a:solidFill>
                  <a:schemeClr val="tx1"/>
                </a:solidFill>
                <a:latin typeface="+mn-lt"/>
                <a:ea typeface="+mn-ea"/>
                <a:cs typeface="+mn-cs"/>
              </a:defRPr>
            </a:lvl1pPr>
            <a:lvl2pPr marL="758825"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77925"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lgn="just">
              <a:buClr>
                <a:schemeClr val="tx1"/>
              </a:buClr>
              <a:buFont typeface="Wingdings" panose="05000000000000000000" pitchFamily="2" charset="2"/>
            </a:pPr>
            <a:r>
              <a:rPr lang="en-US" altLang="zh-CN" sz="2400" b="0">
                <a:latin typeface="Wingdings" panose="05000000000000000000" pitchFamily="2" charset="2"/>
              </a:rPr>
              <a:t>l</a:t>
            </a:r>
            <a:r>
              <a:rPr lang="en-US" altLang="zh-CN" sz="2400" b="0">
                <a:latin typeface="Times New Roman" panose="02020603050405020304" pitchFamily="18" charset="0"/>
              </a:rPr>
              <a:t>     </a:t>
            </a:r>
            <a:r>
              <a:rPr lang="zh-CN" altLang="en-US" sz="2400" b="0" dirty="0">
                <a:latin typeface="Times New Roman" panose="02020603050405020304" pitchFamily="18" charset="0"/>
                <a:sym typeface="+mn-ea"/>
              </a:rPr>
              <a:t>容器启动的时候,将被分配一个随机的私有IP,其它容器可以使用这个IP地址与其进行通讯.</a:t>
            </a:r>
          </a:p>
          <a:p>
            <a:pPr algn="just">
              <a:buClr>
                <a:schemeClr val="tx1"/>
              </a:buClr>
              <a:buFont typeface="Wingdings" panose="05000000000000000000" pitchFamily="2" charset="2"/>
            </a:pPr>
            <a:r>
              <a:rPr lang="en-US" altLang="zh-CN" sz="2400" b="0">
                <a:latin typeface="Wingdings" panose="05000000000000000000" pitchFamily="2" charset="2"/>
                <a:sym typeface="+mn-ea"/>
              </a:rPr>
              <a:t>l</a:t>
            </a:r>
            <a:r>
              <a:rPr lang="en-US" altLang="zh-CN" sz="2400" b="0">
                <a:latin typeface="Times New Roman" panose="02020603050405020304" pitchFamily="18" charset="0"/>
                <a:sym typeface="+mn-ea"/>
              </a:rPr>
              <a:t>  </a:t>
            </a:r>
            <a:r>
              <a:rPr lang="zh-CN" altLang="en-US" sz="2400" b="0" dirty="0">
                <a:latin typeface="Times New Roman" panose="02020603050405020304" pitchFamily="18" charset="0"/>
                <a:sym typeface="+mn-ea"/>
              </a:rPr>
              <a:t>   </a:t>
            </a:r>
            <a:r>
              <a:rPr sz="2400" b="0" dirty="0">
                <a:latin typeface="Times New Roman" panose="02020603050405020304" pitchFamily="18" charset="0"/>
                <a:sym typeface="+mn-ea"/>
              </a:rPr>
              <a:t>要开启容器间通讯,docker允许你在创建一个新容器时引用其它现存容器,在你刚创建的容器里被引用的容器将获得一个(你指定的)别名.我们就说,这两个容器链接在了一起.</a:t>
            </a:r>
          </a:p>
          <a:p>
            <a:pPr algn="just">
              <a:buClr>
                <a:schemeClr val="tx1"/>
              </a:buClr>
              <a:buFont typeface="Wingdings" panose="05000000000000000000" pitchFamily="2" charset="2"/>
            </a:pPr>
            <a:endParaRPr lang="zh-CN" altLang="en-US" sz="2400" b="0" dirty="0">
              <a:latin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bwMode="auto">
          <a:xfrm>
            <a:off x="564382" y="125972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3" name="文本框 22"/>
          <p:cNvSpPr txBox="1"/>
          <p:nvPr>
            <p:custDataLst>
              <p:tags r:id="rId1"/>
            </p:custDataLst>
          </p:nvPr>
        </p:nvSpPr>
        <p:spPr bwMode="auto">
          <a:xfrm>
            <a:off x="814070" y="377190"/>
            <a:ext cx="4777740" cy="723900"/>
          </a:xfrm>
          <a:prstGeom prst="rect">
            <a:avLst/>
          </a:prstGeom>
          <a:noFill/>
        </p:spPr>
        <p:txBody>
          <a:bodyPr anchor="ctr">
            <a:noAutofit/>
          </a:bodyPr>
          <a:lstStyle/>
          <a:p>
            <a:pPr>
              <a:defRPr/>
            </a:pPr>
            <a:r>
              <a:rPr lang="zh-CN" sz="4000" b="1" dirty="0">
                <a:solidFill>
                  <a:schemeClr val="tx1">
                    <a:lumMod val="75000"/>
                    <a:lumOff val="25000"/>
                  </a:schemeClr>
                </a:solidFill>
                <a:cs typeface="Arial" panose="020B0604020202020204" pitchFamily="34" charset="0"/>
              </a:rPr>
              <a:t>镜像和容器</a:t>
            </a:r>
          </a:p>
        </p:txBody>
      </p:sp>
      <p:sp>
        <p:nvSpPr>
          <p:cNvPr id="2" name="文本框 1"/>
          <p:cNvSpPr txBox="1"/>
          <p:nvPr>
            <p:custDataLst>
              <p:tags r:id="rId2"/>
            </p:custDataLst>
          </p:nvPr>
        </p:nvSpPr>
        <p:spPr bwMode="auto">
          <a:xfrm>
            <a:off x="1287250" y="1646489"/>
            <a:ext cx="4008438" cy="723900"/>
          </a:xfrm>
          <a:prstGeom prst="rect">
            <a:avLst/>
          </a:prstGeom>
          <a:noFill/>
        </p:spPr>
        <p:txBody>
          <a:bodyPr anchor="ctr">
            <a:noAutofit/>
          </a:bodyPr>
          <a:lstStyle/>
          <a:p>
            <a:pPr>
              <a:buBlip>
                <a:blip r:embed="rId5"/>
              </a:buBlip>
              <a:defRPr/>
            </a:pPr>
            <a:r>
              <a:rPr lang="en-US" altLang="zh-CN" sz="2800" b="1" dirty="0">
                <a:solidFill>
                  <a:srgbClr val="C00000"/>
                </a:solidFill>
                <a:cs typeface="Arial" panose="020B0604020202020204" pitchFamily="34" charset="0"/>
              </a:rPr>
              <a:t> </a:t>
            </a:r>
            <a:r>
              <a:rPr lang="zh-CN" altLang="en-US" sz="2800" b="1" dirty="0">
                <a:solidFill>
                  <a:srgbClr val="C00000"/>
                </a:solidFill>
                <a:cs typeface="Arial" panose="020B0604020202020204" pitchFamily="34" charset="0"/>
              </a:rPr>
              <a:t>工作原理</a:t>
            </a:r>
          </a:p>
        </p:txBody>
      </p:sp>
      <p:pic>
        <p:nvPicPr>
          <p:cNvPr id="8" name="图片 7"/>
          <p:cNvPicPr>
            <a:picLocks noChangeAspect="1"/>
          </p:cNvPicPr>
          <p:nvPr/>
        </p:nvPicPr>
        <p:blipFill>
          <a:blip r:embed="rId6"/>
          <a:stretch>
            <a:fillRect/>
          </a:stretch>
        </p:blipFill>
        <p:spPr>
          <a:xfrm>
            <a:off x="4058920" y="1456055"/>
            <a:ext cx="6492240" cy="474853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0" y="2773840"/>
            <a:ext cx="12192000" cy="111671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zh-CN" altLang="en-US" sz="5400" b="1" dirty="0">
              <a:solidFill>
                <a:schemeClr val="bg1">
                  <a:lumMod val="50000"/>
                </a:schemeClr>
              </a:solidFill>
            </a:endParaRPr>
          </a:p>
        </p:txBody>
      </p:sp>
      <p:cxnSp>
        <p:nvCxnSpPr>
          <p:cNvPr id="3" name="直接连接符 2"/>
          <p:cNvCxnSpPr/>
          <p:nvPr/>
        </p:nvCxnSpPr>
        <p:spPr bwMode="auto">
          <a:xfrm>
            <a:off x="4882814" y="3533421"/>
            <a:ext cx="2448000"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grpSp>
        <p:nvGrpSpPr>
          <p:cNvPr id="4" name="组合 3"/>
          <p:cNvGrpSpPr/>
          <p:nvPr/>
        </p:nvGrpSpPr>
        <p:grpSpPr>
          <a:xfrm>
            <a:off x="0" y="6422065"/>
            <a:ext cx="12195548" cy="450113"/>
            <a:chOff x="0" y="6422065"/>
            <a:chExt cx="12195548" cy="450113"/>
          </a:xfrm>
        </p:grpSpPr>
        <p:sp>
          <p:nvSpPr>
            <p:cNvPr id="5" name="矩形 4"/>
            <p:cNvSpPr/>
            <p:nvPr/>
          </p:nvSpPr>
          <p:spPr>
            <a:xfrm>
              <a:off x="0" y="6422065"/>
              <a:ext cx="12192000" cy="435935"/>
            </a:xfrm>
            <a:prstGeom prst="rect">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t>                                                                                                                                                                                                                                            为了无法计算的价值   </a:t>
              </a: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45435" y="6422065"/>
              <a:ext cx="450113" cy="450113"/>
            </a:xfrm>
            <a:prstGeom prst="rect">
              <a:avLst/>
            </a:prstGeom>
          </p:spPr>
        </p:pic>
      </p:grpSp>
      <p:sp>
        <p:nvSpPr>
          <p:cNvPr id="7" name="标题 6"/>
          <p:cNvSpPr>
            <a:spLocks noGrp="1"/>
          </p:cNvSpPr>
          <p:nvPr>
            <p:ph type="title" idx="4294967295"/>
          </p:nvPr>
        </p:nvSpPr>
        <p:spPr>
          <a:xfrm>
            <a:off x="4904819" y="2207858"/>
            <a:ext cx="2425995" cy="1325563"/>
          </a:xfrm>
        </p:spPr>
        <p:txBody>
          <a:bodyPr/>
          <a:lstStyle/>
          <a:p>
            <a:pPr algn="ctr"/>
            <a:r>
              <a:rPr lang="zh-CN" altLang="en-US" dirty="0"/>
              <a:t>致 谢</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bwMode="auto">
          <a:xfrm>
            <a:off x="564382" y="125972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3" name="文本框 22"/>
          <p:cNvSpPr txBox="1"/>
          <p:nvPr>
            <p:custDataLst>
              <p:tags r:id="rId1"/>
            </p:custDataLst>
          </p:nvPr>
        </p:nvSpPr>
        <p:spPr bwMode="auto">
          <a:xfrm>
            <a:off x="814175" y="377124"/>
            <a:ext cx="4008438" cy="723900"/>
          </a:xfrm>
          <a:prstGeom prst="rect">
            <a:avLst/>
          </a:prstGeom>
          <a:noFill/>
        </p:spPr>
        <p:txBody>
          <a:bodyPr anchor="ctr">
            <a:noAutofit/>
          </a:bodyPr>
          <a:lstStyle/>
          <a:p>
            <a:pPr>
              <a:defRPr/>
            </a:pPr>
            <a:r>
              <a:rPr lang="en-US" altLang="zh-CN" sz="4000" b="1" dirty="0">
                <a:solidFill>
                  <a:schemeClr val="tx1">
                    <a:lumMod val="75000"/>
                    <a:lumOff val="25000"/>
                  </a:schemeClr>
                </a:solidFill>
                <a:cs typeface="Arial" panose="020B0604020202020204" pitchFamily="34" charset="0"/>
              </a:rPr>
              <a:t>Docker</a:t>
            </a:r>
            <a:r>
              <a:rPr lang="zh-CN" altLang="en-US" sz="4000" b="1" dirty="0">
                <a:solidFill>
                  <a:schemeClr val="tx1">
                    <a:lumMod val="75000"/>
                    <a:lumOff val="25000"/>
                  </a:schemeClr>
                </a:solidFill>
                <a:cs typeface="Arial" panose="020B0604020202020204" pitchFamily="34" charset="0"/>
              </a:rPr>
              <a:t>概述</a:t>
            </a:r>
          </a:p>
        </p:txBody>
      </p:sp>
      <p:pic>
        <p:nvPicPr>
          <p:cNvPr id="9" name="图片 8"/>
          <p:cNvPicPr>
            <a:picLocks noChangeAspect="1"/>
          </p:cNvPicPr>
          <p:nvPr/>
        </p:nvPicPr>
        <p:blipFill>
          <a:blip r:embed="rId5"/>
          <a:stretch>
            <a:fillRect/>
          </a:stretch>
        </p:blipFill>
        <p:spPr>
          <a:xfrm>
            <a:off x="5274310" y="1903095"/>
            <a:ext cx="6482715" cy="3732530"/>
          </a:xfrm>
          <a:prstGeom prst="rect">
            <a:avLst/>
          </a:prstGeom>
        </p:spPr>
      </p:pic>
      <p:sp>
        <p:nvSpPr>
          <p:cNvPr id="3" name="文本框 2"/>
          <p:cNvSpPr txBox="1"/>
          <p:nvPr>
            <p:custDataLst>
              <p:tags r:id="rId2"/>
            </p:custDataLst>
          </p:nvPr>
        </p:nvSpPr>
        <p:spPr bwMode="auto">
          <a:xfrm>
            <a:off x="981075" y="1433195"/>
            <a:ext cx="4077970" cy="3991610"/>
          </a:xfrm>
          <a:prstGeom prst="rect">
            <a:avLst/>
          </a:prstGeom>
          <a:noFill/>
        </p:spPr>
        <p:txBody>
          <a:bodyPr anchor="ctr">
            <a:noAutofit/>
          </a:bodyPr>
          <a:lstStyle/>
          <a:p>
            <a:pPr>
              <a:buBlip>
                <a:blip r:embed="rId6"/>
              </a:buBlip>
              <a:defRPr/>
            </a:pPr>
            <a:r>
              <a:rPr lang="en-US" altLang="zh-CN" sz="2800" b="1" dirty="0">
                <a:solidFill>
                  <a:srgbClr val="C00000"/>
                </a:solidFill>
                <a:cs typeface="Arial" panose="020B0604020202020204" pitchFamily="34" charset="0"/>
              </a:rPr>
              <a:t> </a:t>
            </a:r>
            <a:r>
              <a:rPr sz="2800" b="1" dirty="0">
                <a:solidFill>
                  <a:srgbClr val="C00000"/>
                </a:solidFill>
                <a:cs typeface="Arial" panose="020B0604020202020204" pitchFamily="34" charset="0"/>
              </a:rPr>
              <a:t>云计算包括三个层次的服务：</a:t>
            </a:r>
          </a:p>
          <a:p>
            <a:pPr indent="0">
              <a:buNone/>
              <a:defRPr/>
            </a:pPr>
            <a:endParaRPr sz="2800" b="1" dirty="0">
              <a:solidFill>
                <a:srgbClr val="C00000"/>
              </a:solidFill>
              <a:cs typeface="Arial" panose="020B0604020202020204" pitchFamily="34" charset="0"/>
            </a:endParaRPr>
          </a:p>
          <a:p>
            <a:pPr indent="0">
              <a:buNone/>
              <a:defRPr/>
            </a:pPr>
            <a:r>
              <a:rPr sz="2800" b="1" dirty="0">
                <a:solidFill>
                  <a:srgbClr val="C00000"/>
                </a:solidFill>
                <a:cs typeface="Arial" panose="020B0604020202020204" pitchFamily="34" charset="0"/>
              </a:rPr>
              <a:t>    </a:t>
            </a:r>
            <a:r>
              <a:rPr sz="2800" b="1" dirty="0">
                <a:solidFill>
                  <a:schemeClr val="bg2">
                    <a:lumMod val="50000"/>
                  </a:schemeClr>
                </a:solidFill>
                <a:cs typeface="Arial" panose="020B0604020202020204" pitchFamily="34" charset="0"/>
              </a:rPr>
              <a:t> </a:t>
            </a:r>
            <a:r>
              <a:rPr sz="2800" dirty="0">
                <a:solidFill>
                  <a:schemeClr val="bg2">
                    <a:lumMod val="50000"/>
                  </a:schemeClr>
                </a:solidFill>
                <a:cs typeface="Arial" panose="020B0604020202020204" pitchFamily="34" charset="0"/>
              </a:rPr>
              <a:t> 基础架构即服务IaaS</a:t>
            </a:r>
          </a:p>
          <a:p>
            <a:pPr indent="0">
              <a:buNone/>
              <a:defRPr/>
            </a:pPr>
            <a:r>
              <a:rPr sz="2800" dirty="0">
                <a:solidFill>
                  <a:schemeClr val="bg2">
                    <a:lumMod val="50000"/>
                  </a:schemeClr>
                </a:solidFill>
                <a:cs typeface="Arial" panose="020B0604020202020204" pitchFamily="34" charset="0"/>
              </a:rPr>
              <a:t>      平台即服务PaaS</a:t>
            </a:r>
          </a:p>
          <a:p>
            <a:pPr indent="0">
              <a:buNone/>
              <a:defRPr/>
            </a:pPr>
            <a:r>
              <a:rPr sz="2800" dirty="0">
                <a:solidFill>
                  <a:schemeClr val="bg2">
                    <a:lumMod val="50000"/>
                  </a:schemeClr>
                </a:solidFill>
                <a:cs typeface="Arial" panose="020B0604020202020204" pitchFamily="34" charset="0"/>
              </a:rPr>
              <a:t>      软件即服务SaaS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bwMode="auto">
          <a:xfrm>
            <a:off x="564382" y="125972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3" name="文本框 22"/>
          <p:cNvSpPr txBox="1"/>
          <p:nvPr>
            <p:custDataLst>
              <p:tags r:id="rId1"/>
            </p:custDataLst>
          </p:nvPr>
        </p:nvSpPr>
        <p:spPr bwMode="auto">
          <a:xfrm>
            <a:off x="814175" y="377124"/>
            <a:ext cx="4008438" cy="723900"/>
          </a:xfrm>
          <a:prstGeom prst="rect">
            <a:avLst/>
          </a:prstGeom>
          <a:noFill/>
        </p:spPr>
        <p:txBody>
          <a:bodyPr anchor="ctr">
            <a:noAutofit/>
          </a:bodyPr>
          <a:lstStyle/>
          <a:p>
            <a:pPr>
              <a:defRPr/>
            </a:pPr>
            <a:r>
              <a:rPr lang="en-US" altLang="zh-CN" sz="4000" b="1" dirty="0">
                <a:solidFill>
                  <a:schemeClr val="tx1">
                    <a:lumMod val="75000"/>
                    <a:lumOff val="25000"/>
                  </a:schemeClr>
                </a:solidFill>
                <a:cs typeface="Arial" panose="020B0604020202020204" pitchFamily="34" charset="0"/>
              </a:rPr>
              <a:t>Docker</a:t>
            </a:r>
            <a:r>
              <a:rPr lang="zh-CN" altLang="en-US" sz="4000" b="1" dirty="0">
                <a:solidFill>
                  <a:schemeClr val="tx1">
                    <a:lumMod val="75000"/>
                    <a:lumOff val="25000"/>
                  </a:schemeClr>
                </a:solidFill>
                <a:cs typeface="Arial" panose="020B0604020202020204" pitchFamily="34" charset="0"/>
              </a:rPr>
              <a:t>概述</a:t>
            </a:r>
          </a:p>
        </p:txBody>
      </p:sp>
      <p:pic>
        <p:nvPicPr>
          <p:cNvPr id="6" name="图片 5"/>
          <p:cNvPicPr>
            <a:picLocks noChangeAspect="1"/>
          </p:cNvPicPr>
          <p:nvPr/>
        </p:nvPicPr>
        <p:blipFill>
          <a:blip r:embed="rId4"/>
          <a:stretch>
            <a:fillRect/>
          </a:stretch>
        </p:blipFill>
        <p:spPr>
          <a:xfrm>
            <a:off x="1047115" y="2023110"/>
            <a:ext cx="4524375" cy="3048000"/>
          </a:xfrm>
          <a:prstGeom prst="rect">
            <a:avLst/>
          </a:prstGeom>
        </p:spPr>
      </p:pic>
      <p:pic>
        <p:nvPicPr>
          <p:cNvPr id="8" name="图片 7"/>
          <p:cNvPicPr>
            <a:picLocks noChangeAspect="1"/>
          </p:cNvPicPr>
          <p:nvPr/>
        </p:nvPicPr>
        <p:blipFill>
          <a:blip r:embed="rId5"/>
          <a:stretch>
            <a:fillRect/>
          </a:stretch>
        </p:blipFill>
        <p:spPr>
          <a:xfrm>
            <a:off x="5815965" y="2023110"/>
            <a:ext cx="5895975" cy="36480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bwMode="auto">
          <a:xfrm>
            <a:off x="564382" y="125972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3" name="文本框 22"/>
          <p:cNvSpPr txBox="1"/>
          <p:nvPr>
            <p:custDataLst>
              <p:tags r:id="rId1"/>
            </p:custDataLst>
          </p:nvPr>
        </p:nvSpPr>
        <p:spPr bwMode="auto">
          <a:xfrm>
            <a:off x="814175" y="377124"/>
            <a:ext cx="4008438" cy="723900"/>
          </a:xfrm>
          <a:prstGeom prst="rect">
            <a:avLst/>
          </a:prstGeom>
          <a:noFill/>
        </p:spPr>
        <p:txBody>
          <a:bodyPr anchor="ctr">
            <a:noAutofit/>
          </a:bodyPr>
          <a:lstStyle/>
          <a:p>
            <a:pPr>
              <a:defRPr/>
            </a:pPr>
            <a:r>
              <a:rPr lang="en-US" altLang="zh-CN" sz="4000" b="1" dirty="0">
                <a:solidFill>
                  <a:schemeClr val="tx1">
                    <a:lumMod val="75000"/>
                    <a:lumOff val="25000"/>
                  </a:schemeClr>
                </a:solidFill>
                <a:cs typeface="Arial" panose="020B0604020202020204" pitchFamily="34" charset="0"/>
                <a:sym typeface="+mn-ea"/>
              </a:rPr>
              <a:t>Docker</a:t>
            </a:r>
            <a:r>
              <a:rPr lang="zh-CN" altLang="en-US" sz="4000" b="1" dirty="0">
                <a:solidFill>
                  <a:schemeClr val="tx1">
                    <a:lumMod val="75000"/>
                    <a:lumOff val="25000"/>
                  </a:schemeClr>
                </a:solidFill>
                <a:cs typeface="Arial" panose="020B0604020202020204" pitchFamily="34" charset="0"/>
                <a:sym typeface="+mn-ea"/>
              </a:rPr>
              <a:t>概述</a:t>
            </a:r>
            <a:endParaRPr lang="zh-CN" sz="4000" b="1" dirty="0">
              <a:solidFill>
                <a:schemeClr val="tx1">
                  <a:lumMod val="75000"/>
                  <a:lumOff val="25000"/>
                </a:schemeClr>
              </a:solidFill>
              <a:cs typeface="Arial" panose="020B0604020202020204" pitchFamily="34" charset="0"/>
            </a:endParaRPr>
          </a:p>
        </p:txBody>
      </p:sp>
      <p:pic>
        <p:nvPicPr>
          <p:cNvPr id="3" name="图片 2"/>
          <p:cNvPicPr>
            <a:picLocks noChangeAspect="1"/>
          </p:cNvPicPr>
          <p:nvPr/>
        </p:nvPicPr>
        <p:blipFill>
          <a:blip r:embed="rId4"/>
          <a:stretch>
            <a:fillRect/>
          </a:stretch>
        </p:blipFill>
        <p:spPr>
          <a:xfrm>
            <a:off x="370205" y="1540510"/>
            <a:ext cx="11487150" cy="38481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bwMode="auto">
          <a:xfrm>
            <a:off x="564382" y="125972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3" name="文本框 22"/>
          <p:cNvSpPr txBox="1"/>
          <p:nvPr>
            <p:custDataLst>
              <p:tags r:id="rId1"/>
            </p:custDataLst>
          </p:nvPr>
        </p:nvSpPr>
        <p:spPr bwMode="auto">
          <a:xfrm>
            <a:off x="814175" y="377124"/>
            <a:ext cx="4008438" cy="723900"/>
          </a:xfrm>
          <a:prstGeom prst="rect">
            <a:avLst/>
          </a:prstGeom>
          <a:noFill/>
        </p:spPr>
        <p:txBody>
          <a:bodyPr anchor="ctr">
            <a:noAutofit/>
          </a:bodyPr>
          <a:lstStyle/>
          <a:p>
            <a:pPr>
              <a:defRPr/>
            </a:pPr>
            <a:r>
              <a:rPr lang="en-US" altLang="zh-CN" sz="4000" b="1" dirty="0">
                <a:solidFill>
                  <a:schemeClr val="tx1">
                    <a:lumMod val="75000"/>
                    <a:lumOff val="25000"/>
                  </a:schemeClr>
                </a:solidFill>
                <a:cs typeface="Arial" panose="020B0604020202020204" pitchFamily="34" charset="0"/>
                <a:sym typeface="+mn-ea"/>
              </a:rPr>
              <a:t>Docker</a:t>
            </a:r>
            <a:r>
              <a:rPr lang="zh-CN" altLang="en-US" sz="4000" b="1" dirty="0">
                <a:solidFill>
                  <a:schemeClr val="tx1">
                    <a:lumMod val="75000"/>
                    <a:lumOff val="25000"/>
                  </a:schemeClr>
                </a:solidFill>
                <a:cs typeface="Arial" panose="020B0604020202020204" pitchFamily="34" charset="0"/>
                <a:sym typeface="+mn-ea"/>
              </a:rPr>
              <a:t>概述</a:t>
            </a:r>
            <a:endParaRPr lang="zh-CN" sz="4000" b="1" dirty="0">
              <a:solidFill>
                <a:schemeClr val="tx1">
                  <a:lumMod val="75000"/>
                  <a:lumOff val="25000"/>
                </a:schemeClr>
              </a:solidFill>
              <a:cs typeface="Arial" panose="020B0604020202020204" pitchFamily="34" charset="0"/>
            </a:endParaRPr>
          </a:p>
        </p:txBody>
      </p:sp>
      <p:sp>
        <p:nvSpPr>
          <p:cNvPr id="2" name="文本框 1"/>
          <p:cNvSpPr txBox="1"/>
          <p:nvPr>
            <p:custDataLst>
              <p:tags r:id="rId2"/>
            </p:custDataLst>
          </p:nvPr>
        </p:nvSpPr>
        <p:spPr bwMode="auto">
          <a:xfrm>
            <a:off x="1231265" y="1517015"/>
            <a:ext cx="6365240" cy="723900"/>
          </a:xfrm>
          <a:prstGeom prst="rect">
            <a:avLst/>
          </a:prstGeom>
          <a:noFill/>
        </p:spPr>
        <p:txBody>
          <a:bodyPr anchor="ctr">
            <a:noAutofit/>
          </a:bodyPr>
          <a:lstStyle/>
          <a:p>
            <a:pPr>
              <a:buBlip>
                <a:blip r:embed="rId5"/>
              </a:buBlip>
              <a:defRPr/>
            </a:pPr>
            <a:r>
              <a:rPr lang="en-US" altLang="zh-CN" sz="2800" b="1" dirty="0">
                <a:solidFill>
                  <a:srgbClr val="C00000"/>
                </a:solidFill>
                <a:cs typeface="Arial" panose="020B0604020202020204" pitchFamily="34" charset="0"/>
              </a:rPr>
              <a:t>  </a:t>
            </a:r>
            <a:r>
              <a:rPr lang="zh-CN" sz="2800" b="1" dirty="0">
                <a:solidFill>
                  <a:srgbClr val="C00000"/>
                </a:solidFill>
                <a:cs typeface="Arial" panose="020B0604020202020204" pitchFamily="34" charset="0"/>
              </a:rPr>
              <a:t>早期的</a:t>
            </a:r>
            <a:r>
              <a:rPr lang="en-US" altLang="zh-CN" sz="2800" b="1" dirty="0">
                <a:solidFill>
                  <a:srgbClr val="C00000"/>
                </a:solidFill>
                <a:cs typeface="Arial" panose="020B0604020202020204" pitchFamily="34" charset="0"/>
              </a:rPr>
              <a:t>PaaS</a:t>
            </a:r>
            <a:r>
              <a:rPr lang="zh-CN" altLang="en-US" sz="2800" b="1" dirty="0">
                <a:solidFill>
                  <a:srgbClr val="C00000"/>
                </a:solidFill>
                <a:cs typeface="Arial" panose="020B0604020202020204" pitchFamily="34" charset="0"/>
              </a:rPr>
              <a:t>平台</a:t>
            </a:r>
          </a:p>
        </p:txBody>
      </p:sp>
      <p:sp>
        <p:nvSpPr>
          <p:cNvPr id="76803" name="内容占位符 76802"/>
          <p:cNvSpPr>
            <a:spLocks noGrp="1"/>
          </p:cNvSpPr>
          <p:nvPr/>
        </p:nvSpPr>
        <p:spPr>
          <a:xfrm>
            <a:off x="2050415" y="2316480"/>
            <a:ext cx="8025130" cy="3799205"/>
          </a:xfrm>
          <a:prstGeom prst="rect">
            <a:avLst/>
          </a:prstGeom>
          <a:noFill/>
          <a:ln w="9525">
            <a:noFill/>
          </a:ln>
        </p:spPr>
        <p:txBody>
          <a:bodyPr anchor="t"/>
          <a:lstStyle>
            <a:lvl1pPr marL="0" lvl="0" indent="0" algn="l" defTabSz="914400" rtl="0" eaLnBrk="1" fontAlgn="base" latinLnBrk="0" hangingPunct="1">
              <a:lnSpc>
                <a:spcPct val="120000"/>
              </a:lnSpc>
              <a:spcBef>
                <a:spcPct val="20000"/>
              </a:spcBef>
              <a:spcAft>
                <a:spcPct val="0"/>
              </a:spcAft>
              <a:buNone/>
              <a:defRPr sz="2800" b="1" i="0" u="none" kern="1200" baseline="0">
                <a:solidFill>
                  <a:schemeClr val="tx1"/>
                </a:solidFill>
                <a:latin typeface="+mn-lt"/>
                <a:ea typeface="+mn-ea"/>
                <a:cs typeface="+mn-cs"/>
              </a:defRPr>
            </a:lvl1pPr>
            <a:lvl2pPr marL="758825"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77925"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lgn="just">
              <a:buClr>
                <a:schemeClr val="tx1"/>
              </a:buClr>
              <a:buFont typeface="Wingdings" panose="05000000000000000000" pitchFamily="2" charset="2"/>
            </a:pPr>
            <a:r>
              <a:rPr lang="en-US" altLang="zh-CN" sz="2400" b="0">
                <a:latin typeface="Wingdings" panose="05000000000000000000" pitchFamily="2" charset="2"/>
              </a:rPr>
              <a:t>l</a:t>
            </a:r>
            <a:r>
              <a:rPr lang="en-US" altLang="zh-CN" sz="2400" b="0">
                <a:latin typeface="Times New Roman" panose="02020603050405020304" pitchFamily="18" charset="0"/>
              </a:rPr>
              <a:t>     </a:t>
            </a:r>
            <a:r>
              <a:rPr lang="zh-CN" altLang="en-US" sz="2400" b="0" dirty="0">
                <a:latin typeface="Times New Roman" panose="02020603050405020304" pitchFamily="18" charset="0"/>
                <a:sym typeface="+mn-ea"/>
              </a:rPr>
              <a:t>主要提供应用的部署和托管</a:t>
            </a:r>
          </a:p>
          <a:p>
            <a:pPr algn="just">
              <a:buClr>
                <a:schemeClr val="tx1"/>
              </a:buClr>
              <a:buFont typeface="Wingdings" panose="05000000000000000000" pitchFamily="2" charset="2"/>
            </a:pPr>
            <a:r>
              <a:rPr lang="en-US" altLang="zh-CN" sz="2400" b="0">
                <a:latin typeface="Wingdings" panose="05000000000000000000" pitchFamily="2" charset="2"/>
                <a:sym typeface="+mn-ea"/>
              </a:rPr>
              <a:t>l</a:t>
            </a:r>
            <a:r>
              <a:rPr lang="en-US" altLang="zh-CN" sz="2400" b="0">
                <a:latin typeface="Times New Roman" panose="02020603050405020304" pitchFamily="18" charset="0"/>
                <a:sym typeface="+mn-ea"/>
              </a:rPr>
              <a:t>  </a:t>
            </a:r>
            <a:r>
              <a:rPr lang="zh-CN" altLang="en-US" sz="2400" b="0" dirty="0">
                <a:latin typeface="Times New Roman" panose="02020603050405020304" pitchFamily="18" charset="0"/>
                <a:sym typeface="+mn-ea"/>
              </a:rPr>
              <a:t>   主要针对应用开发者</a:t>
            </a:r>
            <a:endParaRPr lang="zh-CN" altLang="en-US" sz="2400" b="0" dirty="0">
              <a:latin typeface="Wingdings" panose="05000000000000000000" pitchFamily="2" charset="2"/>
            </a:endParaRPr>
          </a:p>
          <a:p>
            <a:pPr algn="just">
              <a:buClr>
                <a:schemeClr val="tx1"/>
              </a:buClr>
              <a:buFont typeface="Wingdings" panose="05000000000000000000" pitchFamily="2" charset="2"/>
            </a:pPr>
            <a:r>
              <a:rPr lang="en-US" altLang="zh-CN" sz="2400" b="0">
                <a:latin typeface="Wingdings" panose="05000000000000000000" pitchFamily="2" charset="2"/>
                <a:sym typeface="+mn-ea"/>
              </a:rPr>
              <a:t>l</a:t>
            </a:r>
            <a:r>
              <a:rPr lang="en-US" altLang="zh-CN" sz="2400" b="0">
                <a:latin typeface="Times New Roman" panose="02020603050405020304" pitchFamily="18" charset="0"/>
                <a:sym typeface="+mn-ea"/>
              </a:rPr>
              <a:t>  </a:t>
            </a:r>
            <a:r>
              <a:rPr lang="zh-CN" altLang="en-US" sz="2400" b="0" dirty="0">
                <a:latin typeface="Times New Roman" panose="02020603050405020304" pitchFamily="18" charset="0"/>
                <a:sym typeface="+mn-ea"/>
              </a:rPr>
              <a:t>   仅支持特的那个</a:t>
            </a:r>
            <a:r>
              <a:rPr lang="en-US" altLang="zh-CN" sz="2400" b="0" dirty="0">
                <a:latin typeface="Times New Roman" panose="02020603050405020304" pitchFamily="18" charset="0"/>
                <a:sym typeface="+mn-ea"/>
              </a:rPr>
              <a:t>Iaas</a:t>
            </a:r>
            <a:r>
              <a:rPr lang="zh-CN" altLang="en-US" sz="2400" b="0" dirty="0">
                <a:latin typeface="Times New Roman" panose="02020603050405020304" pitchFamily="18" charset="0"/>
                <a:sym typeface="+mn-ea"/>
              </a:rPr>
              <a:t>基础技术、支持特定的服务</a:t>
            </a:r>
          </a:p>
          <a:p>
            <a:pPr algn="just">
              <a:buClr>
                <a:schemeClr val="tx1"/>
              </a:buClr>
              <a:buFont typeface="Wingdings" panose="05000000000000000000" pitchFamily="2" charset="2"/>
            </a:pPr>
            <a:r>
              <a:rPr lang="en-US" altLang="zh-CN" sz="2400" b="0">
                <a:latin typeface="Wingdings" panose="05000000000000000000" pitchFamily="2" charset="2"/>
                <a:sym typeface="+mn-ea"/>
              </a:rPr>
              <a:t>l</a:t>
            </a:r>
            <a:r>
              <a:rPr lang="en-US" altLang="zh-CN" sz="2400" b="0">
                <a:latin typeface="Times New Roman" panose="02020603050405020304" pitchFamily="18" charset="0"/>
                <a:sym typeface="+mn-ea"/>
              </a:rPr>
              <a:t>  </a:t>
            </a:r>
            <a:r>
              <a:rPr lang="zh-CN" altLang="en-US" sz="2400" b="0" dirty="0">
                <a:latin typeface="Times New Roman" panose="02020603050405020304" pitchFamily="18" charset="0"/>
                <a:sym typeface="+mn-ea"/>
              </a:rPr>
              <a:t>   支持单种开发语言和框架</a:t>
            </a:r>
          </a:p>
          <a:p>
            <a:pPr algn="just">
              <a:buClr>
                <a:schemeClr val="tx1"/>
              </a:buClr>
              <a:buFont typeface="Wingdings" panose="05000000000000000000" pitchFamily="2" charset="2"/>
            </a:pPr>
            <a:r>
              <a:rPr lang="en-US" altLang="zh-CN" sz="2400" b="0">
                <a:latin typeface="Wingdings" panose="05000000000000000000" pitchFamily="2" charset="2"/>
                <a:sym typeface="+mn-ea"/>
              </a:rPr>
              <a:t>l </a:t>
            </a:r>
            <a:r>
              <a:rPr lang="zh-CN" altLang="en-US" sz="2400" b="0" dirty="0">
                <a:latin typeface="Times New Roman" panose="02020603050405020304" pitchFamily="18" charset="0"/>
                <a:sym typeface="+mn-ea"/>
              </a:rPr>
              <a:t>没有解决常用中间的部署问题</a:t>
            </a:r>
          </a:p>
          <a:p>
            <a:pPr algn="just">
              <a:buClr>
                <a:schemeClr val="tx1"/>
              </a:buClr>
              <a:buFont typeface="Wingdings" panose="05000000000000000000" pitchFamily="2" charset="2"/>
            </a:pPr>
            <a:r>
              <a:rPr lang="en-US" altLang="zh-CN" sz="2400" b="0">
                <a:latin typeface="Wingdings" panose="05000000000000000000" pitchFamily="2" charset="2"/>
                <a:sym typeface="+mn-ea"/>
              </a:rPr>
              <a:t>l </a:t>
            </a:r>
            <a:r>
              <a:rPr lang="zh-CN" altLang="en-US" sz="2400" b="0" dirty="0">
                <a:latin typeface="Times New Roman" panose="02020603050405020304" pitchFamily="18" charset="0"/>
                <a:sym typeface="+mn-ea"/>
              </a:rPr>
              <a:t>难以解决</a:t>
            </a:r>
            <a:r>
              <a:rPr lang="zh-CN" altLang="en-US" sz="2400" b="0" dirty="0">
                <a:latin typeface="Times New Roman" panose="02020603050405020304" pitchFamily="18" charset="0"/>
              </a:rPr>
              <a:t>应用和资源的隔离问题</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bwMode="auto">
          <a:xfrm>
            <a:off x="564382" y="125972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3" name="文本框 22"/>
          <p:cNvSpPr txBox="1"/>
          <p:nvPr>
            <p:custDataLst>
              <p:tags r:id="rId1"/>
            </p:custDataLst>
          </p:nvPr>
        </p:nvSpPr>
        <p:spPr bwMode="auto">
          <a:xfrm>
            <a:off x="814175" y="377124"/>
            <a:ext cx="4008438" cy="723900"/>
          </a:xfrm>
          <a:prstGeom prst="rect">
            <a:avLst/>
          </a:prstGeom>
          <a:noFill/>
        </p:spPr>
        <p:txBody>
          <a:bodyPr anchor="ctr">
            <a:noAutofit/>
          </a:bodyPr>
          <a:lstStyle/>
          <a:p>
            <a:pPr>
              <a:defRPr/>
            </a:pPr>
            <a:r>
              <a:rPr lang="en-US" altLang="zh-CN" sz="4000" b="1" dirty="0">
                <a:solidFill>
                  <a:schemeClr val="tx1">
                    <a:lumMod val="75000"/>
                    <a:lumOff val="25000"/>
                  </a:schemeClr>
                </a:solidFill>
                <a:cs typeface="Arial" panose="020B0604020202020204" pitchFamily="34" charset="0"/>
                <a:sym typeface="+mn-ea"/>
              </a:rPr>
              <a:t>Docker</a:t>
            </a:r>
            <a:r>
              <a:rPr lang="zh-CN" altLang="en-US" sz="4000" b="1" dirty="0">
                <a:solidFill>
                  <a:schemeClr val="tx1">
                    <a:lumMod val="75000"/>
                    <a:lumOff val="25000"/>
                  </a:schemeClr>
                </a:solidFill>
                <a:cs typeface="Arial" panose="020B0604020202020204" pitchFamily="34" charset="0"/>
                <a:sym typeface="+mn-ea"/>
              </a:rPr>
              <a:t>概述</a:t>
            </a:r>
            <a:endParaRPr lang="zh-CN" sz="4000" b="1" dirty="0">
              <a:solidFill>
                <a:schemeClr val="tx1">
                  <a:lumMod val="75000"/>
                  <a:lumOff val="25000"/>
                </a:schemeClr>
              </a:solidFill>
              <a:cs typeface="Arial" panose="020B0604020202020204" pitchFamily="34" charset="0"/>
            </a:endParaRPr>
          </a:p>
        </p:txBody>
      </p:sp>
      <p:sp>
        <p:nvSpPr>
          <p:cNvPr id="2" name="文本框 1"/>
          <p:cNvSpPr txBox="1"/>
          <p:nvPr>
            <p:custDataLst>
              <p:tags r:id="rId2"/>
            </p:custDataLst>
          </p:nvPr>
        </p:nvSpPr>
        <p:spPr bwMode="auto">
          <a:xfrm>
            <a:off x="1231265" y="1517015"/>
            <a:ext cx="6365240" cy="723900"/>
          </a:xfrm>
          <a:prstGeom prst="rect">
            <a:avLst/>
          </a:prstGeom>
          <a:noFill/>
        </p:spPr>
        <p:txBody>
          <a:bodyPr anchor="ctr">
            <a:noAutofit/>
          </a:bodyPr>
          <a:lstStyle/>
          <a:p>
            <a:pPr>
              <a:buBlip>
                <a:blip r:embed="rId6"/>
              </a:buBlip>
              <a:defRPr/>
            </a:pPr>
            <a:r>
              <a:rPr lang="en-US" altLang="zh-CN" sz="2800" b="1" dirty="0">
                <a:solidFill>
                  <a:srgbClr val="C00000"/>
                </a:solidFill>
                <a:cs typeface="Arial" panose="020B0604020202020204" pitchFamily="34" charset="0"/>
              </a:rPr>
              <a:t>  </a:t>
            </a:r>
            <a:r>
              <a:rPr lang="zh-CN" sz="2800" b="1" dirty="0">
                <a:solidFill>
                  <a:srgbClr val="C00000"/>
                </a:solidFill>
                <a:cs typeface="Arial" panose="020B0604020202020204" pitchFamily="34" charset="0"/>
              </a:rPr>
              <a:t>新一代的</a:t>
            </a:r>
            <a:r>
              <a:rPr lang="en-US" altLang="zh-CN" sz="2800" b="1" dirty="0">
                <a:solidFill>
                  <a:srgbClr val="C00000"/>
                </a:solidFill>
                <a:cs typeface="Arial" panose="020B0604020202020204" pitchFamily="34" charset="0"/>
              </a:rPr>
              <a:t>PaaS</a:t>
            </a:r>
            <a:r>
              <a:rPr lang="zh-CN" altLang="en-US" sz="2800" b="1" dirty="0">
                <a:solidFill>
                  <a:srgbClr val="C00000"/>
                </a:solidFill>
                <a:cs typeface="Arial" panose="020B0604020202020204" pitchFamily="34" charset="0"/>
              </a:rPr>
              <a:t>平台</a:t>
            </a:r>
          </a:p>
        </p:txBody>
      </p:sp>
      <p:sp>
        <p:nvSpPr>
          <p:cNvPr id="76803" name="内容占位符 76802"/>
          <p:cNvSpPr>
            <a:spLocks noGrp="1"/>
          </p:cNvSpPr>
          <p:nvPr/>
        </p:nvSpPr>
        <p:spPr>
          <a:xfrm>
            <a:off x="2050415" y="2316480"/>
            <a:ext cx="8025130" cy="2477770"/>
          </a:xfrm>
          <a:prstGeom prst="rect">
            <a:avLst/>
          </a:prstGeom>
          <a:noFill/>
          <a:ln w="9525">
            <a:noFill/>
          </a:ln>
        </p:spPr>
        <p:txBody>
          <a:bodyPr anchor="t"/>
          <a:lstStyle>
            <a:lvl1pPr marL="0" lvl="0" indent="0" algn="l" defTabSz="914400" rtl="0" eaLnBrk="1" fontAlgn="base" latinLnBrk="0" hangingPunct="1">
              <a:lnSpc>
                <a:spcPct val="120000"/>
              </a:lnSpc>
              <a:spcBef>
                <a:spcPct val="20000"/>
              </a:spcBef>
              <a:spcAft>
                <a:spcPct val="0"/>
              </a:spcAft>
              <a:buNone/>
              <a:defRPr sz="2800" b="1" i="0" u="none" kern="1200" baseline="0">
                <a:solidFill>
                  <a:schemeClr val="tx1"/>
                </a:solidFill>
                <a:latin typeface="+mn-lt"/>
                <a:ea typeface="+mn-ea"/>
                <a:cs typeface="+mn-cs"/>
              </a:defRPr>
            </a:lvl1pPr>
            <a:lvl2pPr marL="758825"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77925"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lgn="just">
              <a:buClr>
                <a:schemeClr val="tx1"/>
              </a:buClr>
              <a:buFont typeface="Wingdings" panose="05000000000000000000" pitchFamily="2" charset="2"/>
            </a:pPr>
            <a:r>
              <a:rPr lang="en-US" altLang="zh-CN" sz="2400" b="0">
                <a:latin typeface="Wingdings" panose="05000000000000000000" pitchFamily="2" charset="2"/>
              </a:rPr>
              <a:t>l</a:t>
            </a:r>
            <a:r>
              <a:rPr lang="en-US" altLang="zh-CN" sz="2400" b="0">
                <a:latin typeface="Times New Roman" panose="02020603050405020304" pitchFamily="18" charset="0"/>
              </a:rPr>
              <a:t>     </a:t>
            </a:r>
            <a:r>
              <a:rPr lang="zh-CN" altLang="en-US" sz="2400" b="0" dirty="0">
                <a:latin typeface="Times New Roman" panose="02020603050405020304" pitchFamily="18" charset="0"/>
                <a:sym typeface="+mn-ea"/>
              </a:rPr>
              <a:t>运用云应用平台技术，实现全方位的应用周期管理</a:t>
            </a:r>
          </a:p>
          <a:p>
            <a:pPr algn="just">
              <a:buClr>
                <a:schemeClr val="tx1"/>
              </a:buClr>
              <a:buFont typeface="Wingdings" panose="05000000000000000000" pitchFamily="2" charset="2"/>
            </a:pPr>
            <a:r>
              <a:rPr lang="en-US" altLang="zh-CN" sz="2400" b="0">
                <a:latin typeface="Wingdings" panose="05000000000000000000" pitchFamily="2" charset="2"/>
                <a:sym typeface="+mn-ea"/>
              </a:rPr>
              <a:t>l</a:t>
            </a:r>
            <a:r>
              <a:rPr lang="en-US" altLang="zh-CN" sz="2400" b="0">
                <a:latin typeface="Times New Roman" panose="02020603050405020304" pitchFamily="18" charset="0"/>
                <a:sym typeface="+mn-ea"/>
              </a:rPr>
              <a:t>  </a:t>
            </a:r>
            <a:r>
              <a:rPr lang="zh-CN" altLang="en-US" sz="2400" b="0" dirty="0">
                <a:latin typeface="Times New Roman" panose="02020603050405020304" pitchFamily="18" charset="0"/>
                <a:sym typeface="+mn-ea"/>
              </a:rPr>
              <a:t>   支持多语言和框架</a:t>
            </a:r>
            <a:endParaRPr lang="zh-CN" altLang="en-US" sz="2400" b="0" dirty="0">
              <a:latin typeface="Wingdings" panose="05000000000000000000" pitchFamily="2" charset="2"/>
            </a:endParaRPr>
          </a:p>
          <a:p>
            <a:pPr algn="just">
              <a:buClr>
                <a:schemeClr val="tx1"/>
              </a:buClr>
              <a:buFont typeface="Wingdings" panose="05000000000000000000" pitchFamily="2" charset="2"/>
            </a:pPr>
            <a:r>
              <a:rPr lang="en-US" altLang="zh-CN" sz="2400" b="0">
                <a:latin typeface="Wingdings" panose="05000000000000000000" pitchFamily="2" charset="2"/>
                <a:sym typeface="+mn-ea"/>
              </a:rPr>
              <a:t>l</a:t>
            </a:r>
            <a:r>
              <a:rPr lang="en-US" altLang="zh-CN" sz="2400" b="0">
                <a:latin typeface="Times New Roman" panose="02020603050405020304" pitchFamily="18" charset="0"/>
                <a:sym typeface="+mn-ea"/>
              </a:rPr>
              <a:t>  </a:t>
            </a:r>
            <a:r>
              <a:rPr lang="zh-CN" altLang="en-US" sz="2400" b="0" dirty="0">
                <a:latin typeface="Times New Roman" panose="02020603050405020304" pitchFamily="18" charset="0"/>
                <a:sym typeface="+mn-ea"/>
              </a:rPr>
              <a:t>   支持多服务</a:t>
            </a:r>
          </a:p>
          <a:p>
            <a:pPr algn="just">
              <a:buClr>
                <a:schemeClr val="tx1"/>
              </a:buClr>
              <a:buFont typeface="Wingdings" panose="05000000000000000000" pitchFamily="2" charset="2"/>
            </a:pPr>
            <a:r>
              <a:rPr lang="en-US" altLang="zh-CN" sz="2400" b="0">
                <a:latin typeface="Wingdings" panose="05000000000000000000" pitchFamily="2" charset="2"/>
                <a:sym typeface="+mn-ea"/>
              </a:rPr>
              <a:t>l</a:t>
            </a:r>
            <a:r>
              <a:rPr lang="en-US" altLang="zh-CN" sz="2400" b="0">
                <a:latin typeface="Times New Roman" panose="02020603050405020304" pitchFamily="18" charset="0"/>
                <a:sym typeface="+mn-ea"/>
              </a:rPr>
              <a:t>  </a:t>
            </a:r>
            <a:r>
              <a:rPr lang="zh-CN" altLang="en-US" sz="2400" b="0" dirty="0">
                <a:latin typeface="Times New Roman" panose="02020603050405020304" pitchFamily="18" charset="0"/>
                <a:sym typeface="+mn-ea"/>
              </a:rPr>
              <a:t>   支持多云和多IaaS技术</a:t>
            </a:r>
          </a:p>
          <a:p>
            <a:pPr algn="just">
              <a:buClr>
                <a:schemeClr val="tx1"/>
              </a:buClr>
              <a:buFont typeface="Wingdings" panose="05000000000000000000" pitchFamily="2" charset="2"/>
            </a:pPr>
            <a:endParaRPr lang="zh-CN" altLang="en-US" sz="2400" b="0" dirty="0">
              <a:latin typeface="Times New Roman" panose="02020603050405020304" pitchFamily="18" charset="0"/>
            </a:endParaRPr>
          </a:p>
        </p:txBody>
      </p:sp>
      <p:pic>
        <p:nvPicPr>
          <p:cNvPr id="3" name="图片 2"/>
          <p:cNvPicPr>
            <a:picLocks noChangeAspect="1"/>
          </p:cNvPicPr>
          <p:nvPr/>
        </p:nvPicPr>
        <p:blipFill>
          <a:blip r:embed="rId7"/>
          <a:stretch>
            <a:fillRect/>
          </a:stretch>
        </p:blipFill>
        <p:spPr>
          <a:xfrm>
            <a:off x="8058150" y="3830955"/>
            <a:ext cx="2219325" cy="1552575"/>
          </a:xfrm>
          <a:prstGeom prst="rect">
            <a:avLst/>
          </a:prstGeom>
        </p:spPr>
      </p:pic>
      <p:sp>
        <p:nvSpPr>
          <p:cNvPr id="10" name="文本框 9"/>
          <p:cNvSpPr txBox="1"/>
          <p:nvPr>
            <p:custDataLst>
              <p:tags r:id="rId3"/>
            </p:custDataLst>
          </p:nvPr>
        </p:nvSpPr>
        <p:spPr bwMode="auto">
          <a:xfrm>
            <a:off x="1456690" y="4753610"/>
            <a:ext cx="4838700" cy="629920"/>
          </a:xfrm>
          <a:prstGeom prst="rect">
            <a:avLst/>
          </a:prstGeom>
          <a:gradFill>
            <a:gsLst>
              <a:gs pos="16000">
                <a:schemeClr val="accent1">
                  <a:lumMod val="5000"/>
                  <a:lumOff val="95000"/>
                </a:schemeClr>
              </a:gs>
              <a:gs pos="61000">
                <a:schemeClr val="accent1">
                  <a:lumMod val="45000"/>
                  <a:lumOff val="55000"/>
                </a:schemeClr>
              </a:gs>
              <a:gs pos="100000">
                <a:schemeClr val="accent1">
                  <a:lumMod val="30000"/>
                  <a:lumOff val="70000"/>
                </a:schemeClr>
              </a:gs>
            </a:gsLst>
            <a:lin ang="5400000" scaled="0"/>
          </a:gradFill>
          <a:ln>
            <a:solidFill>
              <a:schemeClr val="accent5">
                <a:lumMod val="60000"/>
                <a:lumOff val="40000"/>
              </a:schemeClr>
            </a:solidFill>
          </a:ln>
          <a:effectLst>
            <a:outerShdw blurRad="50800" dist="38100" dir="2700000" algn="tl" rotWithShape="0">
              <a:prstClr val="black">
                <a:alpha val="40000"/>
              </a:prstClr>
            </a:outerShdw>
          </a:effectLst>
        </p:spPr>
        <p:txBody>
          <a:bodyPr anchor="ctr">
            <a:noAutofit/>
          </a:bodyPr>
          <a:lstStyle/>
          <a:p>
            <a:pPr indent="0" algn="ctr">
              <a:buNone/>
              <a:defRPr/>
            </a:pPr>
            <a:r>
              <a:rPr lang="en-US" altLang="zh-CN" sz="2400" dirty="0">
                <a:solidFill>
                  <a:schemeClr val="tx1">
                    <a:lumMod val="75000"/>
                    <a:lumOff val="25000"/>
                  </a:schemeClr>
                </a:solidFill>
                <a:cs typeface="Arial" panose="020B0604020202020204" pitchFamily="34" charset="0"/>
              </a:rPr>
              <a:t>Docker</a:t>
            </a:r>
            <a:r>
              <a:rPr lang="zh-CN" altLang="en-US" sz="2400" dirty="0">
                <a:solidFill>
                  <a:schemeClr val="tx1">
                    <a:lumMod val="75000"/>
                    <a:lumOff val="25000"/>
                  </a:schemeClr>
                </a:solidFill>
                <a:cs typeface="Arial" panose="020B0604020202020204" pitchFamily="34" charset="0"/>
              </a:rPr>
              <a:t>称为第三代</a:t>
            </a:r>
            <a:r>
              <a:rPr lang="en-US" altLang="zh-CN" sz="2400" dirty="0">
                <a:solidFill>
                  <a:schemeClr val="tx1">
                    <a:lumMod val="75000"/>
                    <a:lumOff val="25000"/>
                  </a:schemeClr>
                </a:solidFill>
                <a:cs typeface="Arial" panose="020B0604020202020204" pitchFamily="34" charset="0"/>
              </a:rPr>
              <a:t>Paas</a:t>
            </a:r>
            <a:r>
              <a:rPr lang="zh-CN" altLang="en-US" sz="2400" dirty="0">
                <a:solidFill>
                  <a:schemeClr val="tx1">
                    <a:lumMod val="75000"/>
                    <a:lumOff val="25000"/>
                  </a:schemeClr>
                </a:solidFill>
                <a:cs typeface="Arial" panose="020B0604020202020204" pitchFamily="34" charset="0"/>
              </a:rPr>
              <a:t>平台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bwMode="auto">
          <a:xfrm>
            <a:off x="564382" y="125972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3" name="文本框 22"/>
          <p:cNvSpPr txBox="1"/>
          <p:nvPr>
            <p:custDataLst>
              <p:tags r:id="rId1"/>
            </p:custDataLst>
          </p:nvPr>
        </p:nvSpPr>
        <p:spPr bwMode="auto">
          <a:xfrm>
            <a:off x="814175" y="377124"/>
            <a:ext cx="4008438" cy="723900"/>
          </a:xfrm>
          <a:prstGeom prst="rect">
            <a:avLst/>
          </a:prstGeom>
          <a:noFill/>
        </p:spPr>
        <p:txBody>
          <a:bodyPr anchor="ctr">
            <a:noAutofit/>
          </a:bodyPr>
          <a:lstStyle/>
          <a:p>
            <a:pPr>
              <a:defRPr/>
            </a:pPr>
            <a:r>
              <a:rPr lang="en-US" altLang="zh-CN" sz="4000" b="1" dirty="0">
                <a:solidFill>
                  <a:schemeClr val="tx1">
                    <a:lumMod val="75000"/>
                    <a:lumOff val="25000"/>
                  </a:schemeClr>
                </a:solidFill>
                <a:cs typeface="Arial" panose="020B0604020202020204" pitchFamily="34" charset="0"/>
                <a:sym typeface="+mn-ea"/>
              </a:rPr>
              <a:t>Docker</a:t>
            </a:r>
            <a:r>
              <a:rPr lang="zh-CN" altLang="en-US" sz="4000" b="1" dirty="0">
                <a:solidFill>
                  <a:schemeClr val="tx1">
                    <a:lumMod val="75000"/>
                    <a:lumOff val="25000"/>
                  </a:schemeClr>
                </a:solidFill>
                <a:cs typeface="Arial" panose="020B0604020202020204" pitchFamily="34" charset="0"/>
                <a:sym typeface="+mn-ea"/>
              </a:rPr>
              <a:t>概述</a:t>
            </a:r>
            <a:endParaRPr lang="zh-CN" sz="4000" b="1" dirty="0">
              <a:solidFill>
                <a:schemeClr val="tx1">
                  <a:lumMod val="75000"/>
                  <a:lumOff val="25000"/>
                </a:schemeClr>
              </a:solidFill>
              <a:cs typeface="Arial" panose="020B0604020202020204" pitchFamily="34" charset="0"/>
            </a:endParaRPr>
          </a:p>
        </p:txBody>
      </p:sp>
      <p:pic>
        <p:nvPicPr>
          <p:cNvPr id="2" name="图片 1"/>
          <p:cNvPicPr>
            <a:picLocks noChangeAspect="1"/>
          </p:cNvPicPr>
          <p:nvPr/>
        </p:nvPicPr>
        <p:blipFill>
          <a:blip r:embed="rId4"/>
          <a:stretch>
            <a:fillRect/>
          </a:stretch>
        </p:blipFill>
        <p:spPr>
          <a:xfrm>
            <a:off x="233045" y="1385570"/>
            <a:ext cx="11725275" cy="40862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bwMode="auto">
          <a:xfrm>
            <a:off x="564382" y="125972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3" name="文本框 22"/>
          <p:cNvSpPr txBox="1"/>
          <p:nvPr>
            <p:custDataLst>
              <p:tags r:id="rId1"/>
            </p:custDataLst>
          </p:nvPr>
        </p:nvSpPr>
        <p:spPr bwMode="auto">
          <a:xfrm>
            <a:off x="814175" y="377124"/>
            <a:ext cx="4008438" cy="723900"/>
          </a:xfrm>
          <a:prstGeom prst="rect">
            <a:avLst/>
          </a:prstGeom>
          <a:noFill/>
        </p:spPr>
        <p:txBody>
          <a:bodyPr anchor="ctr">
            <a:noAutofit/>
          </a:bodyPr>
          <a:lstStyle/>
          <a:p>
            <a:pPr>
              <a:defRPr/>
            </a:pPr>
            <a:r>
              <a:rPr lang="en-US" altLang="zh-CN" sz="4000" b="1" dirty="0">
                <a:solidFill>
                  <a:schemeClr val="tx1">
                    <a:lumMod val="75000"/>
                    <a:lumOff val="25000"/>
                  </a:schemeClr>
                </a:solidFill>
                <a:cs typeface="Arial" panose="020B0604020202020204" pitchFamily="34" charset="0"/>
                <a:sym typeface="+mn-ea"/>
              </a:rPr>
              <a:t>Docker</a:t>
            </a:r>
            <a:r>
              <a:rPr lang="zh-CN" altLang="en-US" sz="4000" b="1" dirty="0">
                <a:solidFill>
                  <a:schemeClr val="tx1">
                    <a:lumMod val="75000"/>
                    <a:lumOff val="25000"/>
                  </a:schemeClr>
                </a:solidFill>
                <a:cs typeface="Arial" panose="020B0604020202020204" pitchFamily="34" charset="0"/>
                <a:sym typeface="+mn-ea"/>
              </a:rPr>
              <a:t>概述</a:t>
            </a:r>
            <a:endParaRPr lang="zh-CN" sz="4000" b="1" dirty="0">
              <a:solidFill>
                <a:schemeClr val="tx1">
                  <a:lumMod val="75000"/>
                  <a:lumOff val="25000"/>
                </a:schemeClr>
              </a:solidFill>
              <a:cs typeface="Arial" panose="020B0604020202020204" pitchFamily="34" charset="0"/>
            </a:endParaRPr>
          </a:p>
        </p:txBody>
      </p:sp>
      <p:sp>
        <p:nvSpPr>
          <p:cNvPr id="3" name="文本框 2"/>
          <p:cNvSpPr txBox="1"/>
          <p:nvPr>
            <p:custDataLst>
              <p:tags r:id="rId2"/>
            </p:custDataLst>
          </p:nvPr>
        </p:nvSpPr>
        <p:spPr bwMode="auto">
          <a:xfrm>
            <a:off x="1354560" y="1358199"/>
            <a:ext cx="4008438" cy="723900"/>
          </a:xfrm>
          <a:prstGeom prst="rect">
            <a:avLst/>
          </a:prstGeom>
          <a:noFill/>
        </p:spPr>
        <p:txBody>
          <a:bodyPr anchor="ctr">
            <a:noAutofit/>
          </a:bodyPr>
          <a:lstStyle/>
          <a:p>
            <a:pPr>
              <a:buBlip>
                <a:blip r:embed="rId5"/>
              </a:buBlip>
              <a:defRPr/>
            </a:pPr>
            <a:r>
              <a:rPr lang="en-US" altLang="zh-CN" sz="2800" b="1" dirty="0">
                <a:solidFill>
                  <a:srgbClr val="C00000"/>
                </a:solidFill>
                <a:cs typeface="Arial" panose="020B0604020202020204" pitchFamily="34" charset="0"/>
              </a:rPr>
              <a:t>  </a:t>
            </a:r>
            <a:r>
              <a:rPr lang="zh-CN" altLang="en-US" sz="2800" b="1" dirty="0">
                <a:solidFill>
                  <a:srgbClr val="C00000"/>
                </a:solidFill>
                <a:cs typeface="Arial" panose="020B0604020202020204" pitchFamily="34" charset="0"/>
              </a:rPr>
              <a:t>什么是</a:t>
            </a:r>
            <a:r>
              <a:rPr lang="en-US" altLang="zh-CN" sz="2800" b="1" dirty="0">
                <a:solidFill>
                  <a:srgbClr val="C00000"/>
                </a:solidFill>
                <a:cs typeface="Arial" panose="020B0604020202020204" pitchFamily="34" charset="0"/>
              </a:rPr>
              <a:t>Docker</a:t>
            </a:r>
            <a:r>
              <a:rPr lang="zh-CN" altLang="en-US" sz="2800" b="1" dirty="0">
                <a:solidFill>
                  <a:srgbClr val="C00000"/>
                </a:solidFill>
                <a:cs typeface="Arial" panose="020B0604020202020204" pitchFamily="34" charset="0"/>
              </a:rPr>
              <a:t>？</a:t>
            </a:r>
          </a:p>
        </p:txBody>
      </p:sp>
      <p:sp>
        <p:nvSpPr>
          <p:cNvPr id="76803" name="内容占位符 76802"/>
          <p:cNvSpPr>
            <a:spLocks noGrp="1"/>
          </p:cNvSpPr>
          <p:nvPr/>
        </p:nvSpPr>
        <p:spPr>
          <a:xfrm>
            <a:off x="1677035" y="2316480"/>
            <a:ext cx="9935210" cy="2477770"/>
          </a:xfrm>
          <a:prstGeom prst="rect">
            <a:avLst/>
          </a:prstGeom>
          <a:noFill/>
          <a:ln w="9525">
            <a:noFill/>
          </a:ln>
        </p:spPr>
        <p:txBody>
          <a:bodyPr anchor="t"/>
          <a:lstStyle>
            <a:lvl1pPr marL="0" lvl="0" indent="0" algn="l" defTabSz="914400" rtl="0" eaLnBrk="1" fontAlgn="base" latinLnBrk="0" hangingPunct="1">
              <a:lnSpc>
                <a:spcPct val="120000"/>
              </a:lnSpc>
              <a:spcBef>
                <a:spcPct val="20000"/>
              </a:spcBef>
              <a:spcAft>
                <a:spcPct val="0"/>
              </a:spcAft>
              <a:buNone/>
              <a:defRPr sz="2800" b="1" i="0" u="none" kern="1200" baseline="0">
                <a:solidFill>
                  <a:schemeClr val="tx1"/>
                </a:solidFill>
                <a:latin typeface="+mn-lt"/>
                <a:ea typeface="+mn-ea"/>
                <a:cs typeface="+mn-cs"/>
              </a:defRPr>
            </a:lvl1pPr>
            <a:lvl2pPr marL="758825"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77925"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lgn="just">
              <a:buClr>
                <a:schemeClr val="tx1"/>
              </a:buClr>
              <a:buFont typeface="Wingdings" panose="05000000000000000000" pitchFamily="2" charset="2"/>
            </a:pPr>
            <a:r>
              <a:rPr lang="en-US" altLang="zh-CN" sz="2400" b="0">
                <a:latin typeface="Wingdings" panose="05000000000000000000" pitchFamily="2" charset="2"/>
              </a:rPr>
              <a:t>l</a:t>
            </a:r>
            <a:r>
              <a:rPr lang="en-US" altLang="zh-CN" sz="2400" b="0">
                <a:latin typeface="Times New Roman" panose="02020603050405020304" pitchFamily="18" charset="0"/>
              </a:rPr>
              <a:t>     </a:t>
            </a:r>
            <a:r>
              <a:rPr lang="en-US" altLang="zh-CN" sz="2400" b="0" dirty="0">
                <a:latin typeface="Times New Roman" panose="02020603050405020304" pitchFamily="18" charset="0"/>
                <a:sym typeface="+mn-ea"/>
              </a:rPr>
              <a:t>Docker</a:t>
            </a:r>
            <a:r>
              <a:rPr lang="zh-CN" altLang="en-US" sz="2400" b="0" dirty="0">
                <a:latin typeface="Times New Roman" panose="02020603050405020304" pitchFamily="18" charset="0"/>
                <a:sym typeface="+mn-ea"/>
              </a:rPr>
              <a:t>是虚拟化的轻量级替代技术</a:t>
            </a:r>
          </a:p>
          <a:p>
            <a:pPr algn="just">
              <a:buClr>
                <a:schemeClr val="tx1"/>
              </a:buClr>
              <a:buFont typeface="Wingdings" panose="05000000000000000000" pitchFamily="2" charset="2"/>
            </a:pPr>
            <a:r>
              <a:rPr lang="en-US" altLang="zh-CN" sz="2400" b="0">
                <a:latin typeface="Wingdings" panose="05000000000000000000" pitchFamily="2" charset="2"/>
                <a:sym typeface="+mn-ea"/>
              </a:rPr>
              <a:t>l</a:t>
            </a:r>
            <a:r>
              <a:rPr lang="en-US" altLang="zh-CN" sz="2400" b="0">
                <a:latin typeface="Times New Roman" panose="02020603050405020304" pitchFamily="18" charset="0"/>
                <a:sym typeface="+mn-ea"/>
              </a:rPr>
              <a:t>  </a:t>
            </a:r>
            <a:r>
              <a:rPr lang="zh-CN" altLang="en-US" sz="2400" b="0" dirty="0">
                <a:latin typeface="Times New Roman" panose="02020603050405020304" pitchFamily="18" charset="0"/>
                <a:sym typeface="+mn-ea"/>
              </a:rPr>
              <a:t>   Docker的容器技术不依赖任何语言、框架或系统，</a:t>
            </a:r>
          </a:p>
          <a:p>
            <a:pPr algn="just">
              <a:buClr>
                <a:schemeClr val="tx1"/>
              </a:buClr>
              <a:buFont typeface="Wingdings" panose="05000000000000000000" pitchFamily="2" charset="2"/>
            </a:pPr>
            <a:r>
              <a:rPr lang="en-US" altLang="zh-CN" sz="2400" b="0">
                <a:latin typeface="Wingdings" panose="05000000000000000000" pitchFamily="2" charset="2"/>
                <a:sym typeface="+mn-ea"/>
              </a:rPr>
              <a:t>l</a:t>
            </a:r>
            <a:r>
              <a:rPr lang="en-US" altLang="zh-CN" sz="2400" b="0">
                <a:latin typeface="Times New Roman" panose="02020603050405020304" pitchFamily="18" charset="0"/>
                <a:sym typeface="+mn-ea"/>
              </a:rPr>
              <a:t>  </a:t>
            </a:r>
            <a:r>
              <a:rPr lang="zh-CN" altLang="en-US" sz="2400" b="0" dirty="0">
                <a:latin typeface="Times New Roman" panose="02020603050405020304" pitchFamily="18" charset="0"/>
                <a:sym typeface="+mn-ea"/>
              </a:rPr>
              <a:t>   可以将App变成一种 标准化的、可移植的、自管理的组件，并脱离服务器硬件在任何主流系统中开发、调试和运行 </a:t>
            </a:r>
          </a:p>
          <a:p>
            <a:pPr algn="just">
              <a:buClr>
                <a:schemeClr val="tx1"/>
              </a:buClr>
              <a:buFont typeface="Wingdings" panose="05000000000000000000" pitchFamily="2" charset="2"/>
            </a:pPr>
            <a:r>
              <a:rPr lang="en-US" altLang="zh-CN" sz="2400" b="0">
                <a:latin typeface="Wingdings" panose="05000000000000000000" pitchFamily="2" charset="2"/>
                <a:sym typeface="+mn-ea"/>
              </a:rPr>
              <a:t>l </a:t>
            </a:r>
            <a:r>
              <a:rPr lang="zh-CN" altLang="en-US" sz="2400" b="0" dirty="0">
                <a:latin typeface="Times New Roman" panose="02020603050405020304" pitchFamily="18" charset="0"/>
                <a:sym typeface="+mn-ea"/>
              </a:rPr>
              <a:t>容器是完全使用沙箱机制，相互之间不会有任何接口</a:t>
            </a:r>
          </a:p>
          <a:p>
            <a:pPr algn="just">
              <a:buClr>
                <a:schemeClr val="tx1"/>
              </a:buClr>
              <a:buFont typeface="Wingdings" panose="05000000000000000000" pitchFamily="2" charset="2"/>
            </a:pPr>
            <a:endParaRPr lang="zh-CN" altLang="en-US" sz="2400" b="0" dirty="0">
              <a:latin typeface="Times New Roman" panose="02020603050405020304" pitchFamily="18" charset="0"/>
              <a:sym typeface="+mn-ea"/>
            </a:endParaRPr>
          </a:p>
          <a:p>
            <a:pPr algn="just">
              <a:buClr>
                <a:schemeClr val="tx1"/>
              </a:buClr>
              <a:buFont typeface="Wingdings" panose="05000000000000000000" pitchFamily="2" charset="2"/>
            </a:pPr>
            <a:endParaRPr lang="zh-CN" altLang="en-US" sz="2400" b="0" dirty="0">
              <a:latin typeface="Times New Roman" panose="02020603050405020304" pitchFamily="18"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DOC_GUID" val="{daf7fd9b-b5a0-4779-83e3-3a4cc91f1c1e}"/>
</p:tagLst>
</file>

<file path=ppt/tags/tag10.xml><?xml version="1.0" encoding="utf-8"?>
<p:tagLst xmlns:a="http://schemas.openxmlformats.org/drawingml/2006/main" xmlns:r="http://schemas.openxmlformats.org/officeDocument/2006/relationships" xmlns:p="http://schemas.openxmlformats.org/presentationml/2006/main">
  <p:tag name="MH" val="20170111114318"/>
  <p:tag name="MH_LIBRARY" val="GRAPHIC"/>
  <p:tag name="MH_ORDER" val="Chevron 64"/>
</p:tagLst>
</file>

<file path=ppt/tags/tag11.xml><?xml version="1.0" encoding="utf-8"?>
<p:tagLst xmlns:a="http://schemas.openxmlformats.org/drawingml/2006/main" xmlns:r="http://schemas.openxmlformats.org/officeDocument/2006/relationships" xmlns:p="http://schemas.openxmlformats.org/presentationml/2006/main">
  <p:tag name="MH" val="20170111114318"/>
  <p:tag name="MH_LIBRARY" val="GRAPHIC"/>
  <p:tag name="MH_ORDER" val="文本框 61"/>
</p:tagLst>
</file>

<file path=ppt/tags/tag12.xml><?xml version="1.0" encoding="utf-8"?>
<p:tagLst xmlns:a="http://schemas.openxmlformats.org/drawingml/2006/main" xmlns:r="http://schemas.openxmlformats.org/officeDocument/2006/relationships" xmlns:p="http://schemas.openxmlformats.org/presentationml/2006/main">
  <p:tag name="MH" val="20170111114318"/>
  <p:tag name="MH_LIBRARY" val="GRAPHIC"/>
  <p:tag name="MH_ORDER" val="Straight Connector 62"/>
</p:tagLst>
</file>

<file path=ppt/tags/tag13.xml><?xml version="1.0" encoding="utf-8"?>
<p:tagLst xmlns:a="http://schemas.openxmlformats.org/drawingml/2006/main" xmlns:r="http://schemas.openxmlformats.org/officeDocument/2006/relationships" xmlns:p="http://schemas.openxmlformats.org/presentationml/2006/main">
  <p:tag name="MH" val="20170111114318"/>
  <p:tag name="MH_LIBRARY" val="GRAPHIC"/>
  <p:tag name="MH_ORDER" val="TextBox 63"/>
</p:tagLst>
</file>

<file path=ppt/tags/tag14.xml><?xml version="1.0" encoding="utf-8"?>
<p:tagLst xmlns:a="http://schemas.openxmlformats.org/drawingml/2006/main" xmlns:r="http://schemas.openxmlformats.org/officeDocument/2006/relationships" xmlns:p="http://schemas.openxmlformats.org/presentationml/2006/main">
  <p:tag name="MH" val="20170111114318"/>
  <p:tag name="MH_LIBRARY" val="GRAPHIC"/>
  <p:tag name="MH_ORDER" val="Chevron 64"/>
</p:tagLst>
</file>

<file path=ppt/tags/tag15.xml><?xml version="1.0" encoding="utf-8"?>
<p:tagLst xmlns:a="http://schemas.openxmlformats.org/drawingml/2006/main" xmlns:r="http://schemas.openxmlformats.org/officeDocument/2006/relationships" xmlns:p="http://schemas.openxmlformats.org/presentationml/2006/main">
  <p:tag name="MH" val="20170111114318"/>
  <p:tag name="MH_LIBRARY" val="GRAPHIC"/>
  <p:tag name="MH_ORDER" val="文本框 61"/>
</p:tagLst>
</file>

<file path=ppt/tags/tag16.xml><?xml version="1.0" encoding="utf-8"?>
<p:tagLst xmlns:a="http://schemas.openxmlformats.org/drawingml/2006/main" xmlns:r="http://schemas.openxmlformats.org/officeDocument/2006/relationships" xmlns:p="http://schemas.openxmlformats.org/presentationml/2006/main">
  <p:tag name="MH" val="20170111114318"/>
  <p:tag name="MH_LIBRARY" val="GRAPHIC"/>
  <p:tag name="MH_ORDER" val="Straight Connector 62"/>
</p:tagLst>
</file>

<file path=ppt/tags/tag17.xml><?xml version="1.0" encoding="utf-8"?>
<p:tagLst xmlns:a="http://schemas.openxmlformats.org/drawingml/2006/main" xmlns:r="http://schemas.openxmlformats.org/officeDocument/2006/relationships" xmlns:p="http://schemas.openxmlformats.org/presentationml/2006/main">
  <p:tag name="MH" val="20170111114318"/>
  <p:tag name="MH_LIBRARY" val="GRAPHIC"/>
  <p:tag name="MH_ORDER" val="TextBox 63"/>
</p:tagLst>
</file>

<file path=ppt/tags/tag18.xml><?xml version="1.0" encoding="utf-8"?>
<p:tagLst xmlns:a="http://schemas.openxmlformats.org/drawingml/2006/main" xmlns:r="http://schemas.openxmlformats.org/officeDocument/2006/relationships" xmlns:p="http://schemas.openxmlformats.org/presentationml/2006/main">
  <p:tag name="MH" val="20170111114318"/>
  <p:tag name="MH_LIBRARY" val="GRAPHIC"/>
  <p:tag name="MH_ORDER" val="Chevron 64"/>
</p:tagLst>
</file>

<file path=ppt/tags/tag19.xml><?xml version="1.0" encoding="utf-8"?>
<p:tagLst xmlns:a="http://schemas.openxmlformats.org/drawingml/2006/main" xmlns:r="http://schemas.openxmlformats.org/officeDocument/2006/relationships" xmlns:p="http://schemas.openxmlformats.org/presentationml/2006/main">
  <p:tag name="MH" val="20170111114318"/>
  <p:tag name="MH_LIBRARY" val="GRAPHIC"/>
  <p:tag name="MH_ORDER" val="TextBox 9"/>
</p:tagLst>
</file>

<file path=ppt/tags/tag2.xml><?xml version="1.0" encoding="utf-8"?>
<p:tagLst xmlns:a="http://schemas.openxmlformats.org/drawingml/2006/main" xmlns:r="http://schemas.openxmlformats.org/officeDocument/2006/relationships" xmlns:p="http://schemas.openxmlformats.org/presentationml/2006/main">
  <p:tag name="MH" val="20170111114318"/>
  <p:tag name="MH_LIBRARY" val="GRAPHIC"/>
  <p:tag name="MH_ORDER" val="矩形 2"/>
</p:tagLst>
</file>

<file path=ppt/tags/tag20.xml><?xml version="1.0" encoding="utf-8"?>
<p:tagLst xmlns:a="http://schemas.openxmlformats.org/drawingml/2006/main" xmlns:r="http://schemas.openxmlformats.org/officeDocument/2006/relationships" xmlns:p="http://schemas.openxmlformats.org/presentationml/2006/main">
  <p:tag name="MH" val="20170111114318"/>
  <p:tag name="MH_LIBRARY" val="GRAPHIC"/>
  <p:tag name="MH_ORDER" val="TextBox 9"/>
</p:tagLst>
</file>

<file path=ppt/tags/tag21.xml><?xml version="1.0" encoding="utf-8"?>
<p:tagLst xmlns:a="http://schemas.openxmlformats.org/drawingml/2006/main" xmlns:r="http://schemas.openxmlformats.org/officeDocument/2006/relationships" xmlns:p="http://schemas.openxmlformats.org/presentationml/2006/main">
  <p:tag name="MH" val="20170111114318"/>
  <p:tag name="MH_LIBRARY" val="GRAPHIC"/>
  <p:tag name="MH_ORDER" val="TextBox 9"/>
</p:tagLst>
</file>

<file path=ppt/tags/tag22.xml><?xml version="1.0" encoding="utf-8"?>
<p:tagLst xmlns:a="http://schemas.openxmlformats.org/drawingml/2006/main" xmlns:r="http://schemas.openxmlformats.org/officeDocument/2006/relationships" xmlns:p="http://schemas.openxmlformats.org/presentationml/2006/main">
  <p:tag name="MH" val="20170111114318"/>
  <p:tag name="MH_LIBRARY" val="GRAPHIC"/>
  <p:tag name="MH_ORDER" val="TextBox 9"/>
</p:tagLst>
</file>

<file path=ppt/tags/tag23.xml><?xml version="1.0" encoding="utf-8"?>
<p:tagLst xmlns:a="http://schemas.openxmlformats.org/drawingml/2006/main" xmlns:r="http://schemas.openxmlformats.org/officeDocument/2006/relationships" xmlns:p="http://schemas.openxmlformats.org/presentationml/2006/main">
  <p:tag name="MH" val="20170111114318"/>
  <p:tag name="MH_LIBRARY" val="GRAPHIC"/>
  <p:tag name="MH_ORDER" val="TextBox 9"/>
</p:tagLst>
</file>

<file path=ppt/tags/tag24.xml><?xml version="1.0" encoding="utf-8"?>
<p:tagLst xmlns:a="http://schemas.openxmlformats.org/drawingml/2006/main" xmlns:r="http://schemas.openxmlformats.org/officeDocument/2006/relationships" xmlns:p="http://schemas.openxmlformats.org/presentationml/2006/main">
  <p:tag name="MH" val="20170111114318"/>
  <p:tag name="MH_LIBRARY" val="GRAPHIC"/>
  <p:tag name="MH_ORDER" val="TextBox 9"/>
</p:tagLst>
</file>

<file path=ppt/tags/tag25.xml><?xml version="1.0" encoding="utf-8"?>
<p:tagLst xmlns:a="http://schemas.openxmlformats.org/drawingml/2006/main" xmlns:r="http://schemas.openxmlformats.org/officeDocument/2006/relationships" xmlns:p="http://schemas.openxmlformats.org/presentationml/2006/main">
  <p:tag name="MH" val="20170111114318"/>
  <p:tag name="MH_LIBRARY" val="GRAPHIC"/>
  <p:tag name="MH_ORDER" val="TextBox 9"/>
</p:tagLst>
</file>

<file path=ppt/tags/tag26.xml><?xml version="1.0" encoding="utf-8"?>
<p:tagLst xmlns:a="http://schemas.openxmlformats.org/drawingml/2006/main" xmlns:r="http://schemas.openxmlformats.org/officeDocument/2006/relationships" xmlns:p="http://schemas.openxmlformats.org/presentationml/2006/main">
  <p:tag name="MH" val="20170111114318"/>
  <p:tag name="MH_LIBRARY" val="GRAPHIC"/>
  <p:tag name="MH_ORDER" val="TextBox 9"/>
</p:tagLst>
</file>

<file path=ppt/tags/tag27.xml><?xml version="1.0" encoding="utf-8"?>
<p:tagLst xmlns:a="http://schemas.openxmlformats.org/drawingml/2006/main" xmlns:r="http://schemas.openxmlformats.org/officeDocument/2006/relationships" xmlns:p="http://schemas.openxmlformats.org/presentationml/2006/main">
  <p:tag name="MH" val="20170111114318"/>
  <p:tag name="MH_LIBRARY" val="GRAPHIC"/>
  <p:tag name="MH_ORDER" val="TextBox 9"/>
</p:tagLst>
</file>

<file path=ppt/tags/tag28.xml><?xml version="1.0" encoding="utf-8"?>
<p:tagLst xmlns:a="http://schemas.openxmlformats.org/drawingml/2006/main" xmlns:r="http://schemas.openxmlformats.org/officeDocument/2006/relationships" xmlns:p="http://schemas.openxmlformats.org/presentationml/2006/main">
  <p:tag name="MH" val="20170111114318"/>
  <p:tag name="MH_LIBRARY" val="GRAPHIC"/>
  <p:tag name="MH_ORDER" val="TextBox 9"/>
</p:tagLst>
</file>

<file path=ppt/tags/tag29.xml><?xml version="1.0" encoding="utf-8"?>
<p:tagLst xmlns:a="http://schemas.openxmlformats.org/drawingml/2006/main" xmlns:r="http://schemas.openxmlformats.org/officeDocument/2006/relationships" xmlns:p="http://schemas.openxmlformats.org/presentationml/2006/main">
  <p:tag name="MH" val="20170111114318"/>
  <p:tag name="MH_LIBRARY" val="GRAPHIC"/>
  <p:tag name="MH_ORDER" val="TextBox 9"/>
</p:tagLst>
</file>

<file path=ppt/tags/tag3.xml><?xml version="1.0" encoding="utf-8"?>
<p:tagLst xmlns:a="http://schemas.openxmlformats.org/drawingml/2006/main" xmlns:r="http://schemas.openxmlformats.org/officeDocument/2006/relationships" xmlns:p="http://schemas.openxmlformats.org/presentationml/2006/main">
  <p:tag name="MH" val="20170111114318"/>
  <p:tag name="MH_LIBRARY" val="GRAPHIC"/>
  <p:tag name="MH_ORDER" val="文本框 7"/>
</p:tagLst>
</file>

<file path=ppt/tags/tag30.xml><?xml version="1.0" encoding="utf-8"?>
<p:tagLst xmlns:a="http://schemas.openxmlformats.org/drawingml/2006/main" xmlns:r="http://schemas.openxmlformats.org/officeDocument/2006/relationships" xmlns:p="http://schemas.openxmlformats.org/presentationml/2006/main">
  <p:tag name="MH" val="20170111114318"/>
  <p:tag name="MH_LIBRARY" val="GRAPHIC"/>
  <p:tag name="MH_ORDER" val="TextBox 9"/>
</p:tagLst>
</file>

<file path=ppt/tags/tag31.xml><?xml version="1.0" encoding="utf-8"?>
<p:tagLst xmlns:a="http://schemas.openxmlformats.org/drawingml/2006/main" xmlns:r="http://schemas.openxmlformats.org/officeDocument/2006/relationships" xmlns:p="http://schemas.openxmlformats.org/presentationml/2006/main">
  <p:tag name="MH" val="20170111114318"/>
  <p:tag name="MH_LIBRARY" val="GRAPHIC"/>
  <p:tag name="MH_ORDER" val="TextBox 9"/>
</p:tagLst>
</file>

<file path=ppt/tags/tag32.xml><?xml version="1.0" encoding="utf-8"?>
<p:tagLst xmlns:a="http://schemas.openxmlformats.org/drawingml/2006/main" xmlns:r="http://schemas.openxmlformats.org/officeDocument/2006/relationships" xmlns:p="http://schemas.openxmlformats.org/presentationml/2006/main">
  <p:tag name="MH" val="20170111114318"/>
  <p:tag name="MH_LIBRARY" val="GRAPHIC"/>
  <p:tag name="MH_ORDER" val="TextBox 9"/>
</p:tagLst>
</file>

<file path=ppt/tags/tag33.xml><?xml version="1.0" encoding="utf-8"?>
<p:tagLst xmlns:a="http://schemas.openxmlformats.org/drawingml/2006/main" xmlns:r="http://schemas.openxmlformats.org/officeDocument/2006/relationships" xmlns:p="http://schemas.openxmlformats.org/presentationml/2006/main">
  <p:tag name="MH" val="20170111114318"/>
  <p:tag name="MH_LIBRARY" val="GRAPHIC"/>
  <p:tag name="MH_ORDER" val="TextBox 9"/>
</p:tagLst>
</file>

<file path=ppt/tags/tag34.xml><?xml version="1.0" encoding="utf-8"?>
<p:tagLst xmlns:a="http://schemas.openxmlformats.org/drawingml/2006/main" xmlns:r="http://schemas.openxmlformats.org/officeDocument/2006/relationships" xmlns:p="http://schemas.openxmlformats.org/presentationml/2006/main">
  <p:tag name="MH" val="20170111114318"/>
  <p:tag name="MH_LIBRARY" val="GRAPHIC"/>
  <p:tag name="MH_ORDER" val="TextBox 9"/>
</p:tagLst>
</file>

<file path=ppt/tags/tag35.xml><?xml version="1.0" encoding="utf-8"?>
<p:tagLst xmlns:a="http://schemas.openxmlformats.org/drawingml/2006/main" xmlns:r="http://schemas.openxmlformats.org/officeDocument/2006/relationships" xmlns:p="http://schemas.openxmlformats.org/presentationml/2006/main">
  <p:tag name="MH" val="20170111114318"/>
  <p:tag name="MH_LIBRARY" val="GRAPHIC"/>
  <p:tag name="MH_ORDER" val="TextBox 9"/>
</p:tagLst>
</file>

<file path=ppt/tags/tag36.xml><?xml version="1.0" encoding="utf-8"?>
<p:tagLst xmlns:a="http://schemas.openxmlformats.org/drawingml/2006/main" xmlns:r="http://schemas.openxmlformats.org/officeDocument/2006/relationships" xmlns:p="http://schemas.openxmlformats.org/presentationml/2006/main">
  <p:tag name="MH" val="20170111114318"/>
  <p:tag name="MH_LIBRARY" val="GRAPHIC"/>
  <p:tag name="MH_ORDER" val="TextBox 9"/>
</p:tagLst>
</file>

<file path=ppt/tags/tag37.xml><?xml version="1.0" encoding="utf-8"?>
<p:tagLst xmlns:a="http://schemas.openxmlformats.org/drawingml/2006/main" xmlns:r="http://schemas.openxmlformats.org/officeDocument/2006/relationships" xmlns:p="http://schemas.openxmlformats.org/presentationml/2006/main">
  <p:tag name="MH" val="20170111114318"/>
  <p:tag name="MH_LIBRARY" val="GRAPHIC"/>
  <p:tag name="MH_ORDER" val="TextBox 9"/>
</p:tagLst>
</file>

<file path=ppt/tags/tag38.xml><?xml version="1.0" encoding="utf-8"?>
<p:tagLst xmlns:a="http://schemas.openxmlformats.org/drawingml/2006/main" xmlns:r="http://schemas.openxmlformats.org/officeDocument/2006/relationships" xmlns:p="http://schemas.openxmlformats.org/presentationml/2006/main">
  <p:tag name="MH" val="20170111114318"/>
  <p:tag name="MH_LIBRARY" val="GRAPHIC"/>
  <p:tag name="MH_ORDER" val="TextBox 9"/>
</p:tagLst>
</file>

<file path=ppt/tags/tag39.xml><?xml version="1.0" encoding="utf-8"?>
<p:tagLst xmlns:a="http://schemas.openxmlformats.org/drawingml/2006/main" xmlns:r="http://schemas.openxmlformats.org/officeDocument/2006/relationships" xmlns:p="http://schemas.openxmlformats.org/presentationml/2006/main">
  <p:tag name="MH" val="20170111114318"/>
  <p:tag name="MH_LIBRARY" val="GRAPHIC"/>
  <p:tag name="MH_ORDER" val="TextBox 9"/>
</p:tagLst>
</file>

<file path=ppt/tags/tag4.xml><?xml version="1.0" encoding="utf-8"?>
<p:tagLst xmlns:a="http://schemas.openxmlformats.org/drawingml/2006/main" xmlns:r="http://schemas.openxmlformats.org/officeDocument/2006/relationships" xmlns:p="http://schemas.openxmlformats.org/presentationml/2006/main">
  <p:tag name="MH" val="20170111114318"/>
  <p:tag name="MH_LIBRARY" val="GRAPHIC"/>
  <p:tag name="MH_ORDER" val="Straight Connector 8"/>
</p:tagLst>
</file>

<file path=ppt/tags/tag40.xml><?xml version="1.0" encoding="utf-8"?>
<p:tagLst xmlns:a="http://schemas.openxmlformats.org/drawingml/2006/main" xmlns:r="http://schemas.openxmlformats.org/officeDocument/2006/relationships" xmlns:p="http://schemas.openxmlformats.org/presentationml/2006/main">
  <p:tag name="MH" val="20170111114318"/>
  <p:tag name="MH_LIBRARY" val="GRAPHIC"/>
  <p:tag name="MH_ORDER" val="TextBox 9"/>
</p:tagLst>
</file>

<file path=ppt/tags/tag41.xml><?xml version="1.0" encoding="utf-8"?>
<p:tagLst xmlns:a="http://schemas.openxmlformats.org/drawingml/2006/main" xmlns:r="http://schemas.openxmlformats.org/officeDocument/2006/relationships" xmlns:p="http://schemas.openxmlformats.org/presentationml/2006/main">
  <p:tag name="MH" val="20170111114318"/>
  <p:tag name="MH_LIBRARY" val="GRAPHIC"/>
  <p:tag name="MH_ORDER" val="TextBox 9"/>
</p:tagLst>
</file>

<file path=ppt/tags/tag42.xml><?xml version="1.0" encoding="utf-8"?>
<p:tagLst xmlns:a="http://schemas.openxmlformats.org/drawingml/2006/main" xmlns:r="http://schemas.openxmlformats.org/officeDocument/2006/relationships" xmlns:p="http://schemas.openxmlformats.org/presentationml/2006/main">
  <p:tag name="MH" val="20170111114318"/>
  <p:tag name="MH_LIBRARY" val="GRAPHIC"/>
  <p:tag name="MH_ORDER" val="TextBox 9"/>
</p:tagLst>
</file>

<file path=ppt/tags/tag43.xml><?xml version="1.0" encoding="utf-8"?>
<p:tagLst xmlns:a="http://schemas.openxmlformats.org/drawingml/2006/main" xmlns:r="http://schemas.openxmlformats.org/officeDocument/2006/relationships" xmlns:p="http://schemas.openxmlformats.org/presentationml/2006/main">
  <p:tag name="MH" val="20170111114318"/>
  <p:tag name="MH_LIBRARY" val="GRAPHIC"/>
  <p:tag name="MH_ORDER" val="TextBox 9"/>
</p:tagLst>
</file>

<file path=ppt/tags/tag44.xml><?xml version="1.0" encoding="utf-8"?>
<p:tagLst xmlns:a="http://schemas.openxmlformats.org/drawingml/2006/main" xmlns:r="http://schemas.openxmlformats.org/officeDocument/2006/relationships" xmlns:p="http://schemas.openxmlformats.org/presentationml/2006/main">
  <p:tag name="MH" val="20170111114318"/>
  <p:tag name="MH_LIBRARY" val="GRAPHIC"/>
  <p:tag name="MH_ORDER" val="TextBox 9"/>
</p:tagLst>
</file>

<file path=ppt/tags/tag45.xml><?xml version="1.0" encoding="utf-8"?>
<p:tagLst xmlns:a="http://schemas.openxmlformats.org/drawingml/2006/main" xmlns:r="http://schemas.openxmlformats.org/officeDocument/2006/relationships" xmlns:p="http://schemas.openxmlformats.org/presentationml/2006/main">
  <p:tag name="MH" val="20170111114318"/>
  <p:tag name="MH_LIBRARY" val="GRAPHIC"/>
  <p:tag name="MH_ORDER" val="TextBox 9"/>
</p:tagLst>
</file>

<file path=ppt/tags/tag46.xml><?xml version="1.0" encoding="utf-8"?>
<p:tagLst xmlns:a="http://schemas.openxmlformats.org/drawingml/2006/main" xmlns:r="http://schemas.openxmlformats.org/officeDocument/2006/relationships" xmlns:p="http://schemas.openxmlformats.org/presentationml/2006/main">
  <p:tag name="MH" val="20170111114318"/>
  <p:tag name="MH_LIBRARY" val="GRAPHIC"/>
  <p:tag name="MH_ORDER" val="TextBox 9"/>
</p:tagLst>
</file>

<file path=ppt/tags/tag47.xml><?xml version="1.0" encoding="utf-8"?>
<p:tagLst xmlns:a="http://schemas.openxmlformats.org/drawingml/2006/main" xmlns:r="http://schemas.openxmlformats.org/officeDocument/2006/relationships" xmlns:p="http://schemas.openxmlformats.org/presentationml/2006/main">
  <p:tag name="MH" val="20170111114318"/>
  <p:tag name="MH_LIBRARY" val="GRAPHIC"/>
  <p:tag name="MH_ORDER" val="TextBox 9"/>
</p:tagLst>
</file>

<file path=ppt/tags/tag48.xml><?xml version="1.0" encoding="utf-8"?>
<p:tagLst xmlns:a="http://schemas.openxmlformats.org/drawingml/2006/main" xmlns:r="http://schemas.openxmlformats.org/officeDocument/2006/relationships" xmlns:p="http://schemas.openxmlformats.org/presentationml/2006/main">
  <p:tag name="MH" val="20170111114318"/>
  <p:tag name="MH_LIBRARY" val="GRAPHIC"/>
  <p:tag name="MH_ORDER" val="TextBox 9"/>
</p:tagLst>
</file>

<file path=ppt/tags/tag49.xml><?xml version="1.0" encoding="utf-8"?>
<p:tagLst xmlns:a="http://schemas.openxmlformats.org/drawingml/2006/main" xmlns:r="http://schemas.openxmlformats.org/officeDocument/2006/relationships" xmlns:p="http://schemas.openxmlformats.org/presentationml/2006/main">
  <p:tag name="MH" val="20170111114318"/>
  <p:tag name="MH_LIBRARY" val="GRAPHIC"/>
  <p:tag name="MH_ORDER" val="TextBox 9"/>
</p:tagLst>
</file>

<file path=ppt/tags/tag5.xml><?xml version="1.0" encoding="utf-8"?>
<p:tagLst xmlns:a="http://schemas.openxmlformats.org/drawingml/2006/main" xmlns:r="http://schemas.openxmlformats.org/officeDocument/2006/relationships" xmlns:p="http://schemas.openxmlformats.org/presentationml/2006/main">
  <p:tag name="MH" val="20170111114318"/>
  <p:tag name="MH_LIBRARY" val="GRAPHIC"/>
  <p:tag name="MH_ORDER" val="TextBox 9"/>
</p:tagLst>
</file>

<file path=ppt/tags/tag50.xml><?xml version="1.0" encoding="utf-8"?>
<p:tagLst xmlns:a="http://schemas.openxmlformats.org/drawingml/2006/main" xmlns:r="http://schemas.openxmlformats.org/officeDocument/2006/relationships" xmlns:p="http://schemas.openxmlformats.org/presentationml/2006/main">
  <p:tag name="MH" val="20170111114318"/>
  <p:tag name="MH_LIBRARY" val="GRAPHIC"/>
  <p:tag name="MH_ORDER" val="TextBox 9"/>
</p:tagLst>
</file>

<file path=ppt/tags/tag51.xml><?xml version="1.0" encoding="utf-8"?>
<p:tagLst xmlns:a="http://schemas.openxmlformats.org/drawingml/2006/main" xmlns:r="http://schemas.openxmlformats.org/officeDocument/2006/relationships" xmlns:p="http://schemas.openxmlformats.org/presentationml/2006/main">
  <p:tag name="MH" val="20170111114318"/>
  <p:tag name="MH_LIBRARY" val="GRAPHIC"/>
  <p:tag name="MH_ORDER" val="TextBox 9"/>
</p:tagLst>
</file>

<file path=ppt/tags/tag52.xml><?xml version="1.0" encoding="utf-8"?>
<p:tagLst xmlns:a="http://schemas.openxmlformats.org/drawingml/2006/main" xmlns:r="http://schemas.openxmlformats.org/officeDocument/2006/relationships" xmlns:p="http://schemas.openxmlformats.org/presentationml/2006/main">
  <p:tag name="MH" val="20170111114318"/>
  <p:tag name="MH_LIBRARY" val="GRAPHIC"/>
  <p:tag name="MH_ORDER" val="TextBox 9"/>
</p:tagLst>
</file>

<file path=ppt/tags/tag53.xml><?xml version="1.0" encoding="utf-8"?>
<p:tagLst xmlns:a="http://schemas.openxmlformats.org/drawingml/2006/main" xmlns:r="http://schemas.openxmlformats.org/officeDocument/2006/relationships" xmlns:p="http://schemas.openxmlformats.org/presentationml/2006/main">
  <p:tag name="MH" val="20170111114318"/>
  <p:tag name="MH_LIBRARY" val="GRAPHIC"/>
  <p:tag name="MH_ORDER" val="TextBox 9"/>
</p:tagLst>
</file>

<file path=ppt/tags/tag54.xml><?xml version="1.0" encoding="utf-8"?>
<p:tagLst xmlns:a="http://schemas.openxmlformats.org/drawingml/2006/main" xmlns:r="http://schemas.openxmlformats.org/officeDocument/2006/relationships" xmlns:p="http://schemas.openxmlformats.org/presentationml/2006/main">
  <p:tag name="MH" val="20170111114318"/>
  <p:tag name="MH_LIBRARY" val="GRAPHIC"/>
  <p:tag name="MH_ORDER" val="TextBox 9"/>
</p:tagLst>
</file>

<file path=ppt/tags/tag55.xml><?xml version="1.0" encoding="utf-8"?>
<p:tagLst xmlns:a="http://schemas.openxmlformats.org/drawingml/2006/main" xmlns:r="http://schemas.openxmlformats.org/officeDocument/2006/relationships" xmlns:p="http://schemas.openxmlformats.org/presentationml/2006/main">
  <p:tag name="MH" val="20170111114318"/>
  <p:tag name="MH_LIBRARY" val="GRAPHIC"/>
  <p:tag name="MH_ORDER" val="TextBox 9"/>
</p:tagLst>
</file>

<file path=ppt/tags/tag56.xml><?xml version="1.0" encoding="utf-8"?>
<p:tagLst xmlns:a="http://schemas.openxmlformats.org/drawingml/2006/main" xmlns:r="http://schemas.openxmlformats.org/officeDocument/2006/relationships" xmlns:p="http://schemas.openxmlformats.org/presentationml/2006/main">
  <p:tag name="MH" val="20170111114318"/>
  <p:tag name="MH_LIBRARY" val="GRAPHIC"/>
  <p:tag name="MH_ORDER" val="TextBox 9"/>
</p:tagLst>
</file>

<file path=ppt/tags/tag57.xml><?xml version="1.0" encoding="utf-8"?>
<p:tagLst xmlns:a="http://schemas.openxmlformats.org/drawingml/2006/main" xmlns:r="http://schemas.openxmlformats.org/officeDocument/2006/relationships" xmlns:p="http://schemas.openxmlformats.org/presentationml/2006/main">
  <p:tag name="MH" val="20170111114318"/>
  <p:tag name="MH_LIBRARY" val="GRAPHIC"/>
  <p:tag name="MH_ORDER" val="TextBox 9"/>
</p:tagLst>
</file>

<file path=ppt/tags/tag6.xml><?xml version="1.0" encoding="utf-8"?>
<p:tagLst xmlns:a="http://schemas.openxmlformats.org/drawingml/2006/main" xmlns:r="http://schemas.openxmlformats.org/officeDocument/2006/relationships" xmlns:p="http://schemas.openxmlformats.org/presentationml/2006/main">
  <p:tag name="MH" val="20170111114318"/>
  <p:tag name="MH_LIBRARY" val="GRAPHIC"/>
  <p:tag name="MH_ORDER" val="Chevron 47"/>
</p:tagLst>
</file>

<file path=ppt/tags/tag7.xml><?xml version="1.0" encoding="utf-8"?>
<p:tagLst xmlns:a="http://schemas.openxmlformats.org/drawingml/2006/main" xmlns:r="http://schemas.openxmlformats.org/officeDocument/2006/relationships" xmlns:p="http://schemas.openxmlformats.org/presentationml/2006/main">
  <p:tag name="MH" val="20170111114318"/>
  <p:tag name="MH_LIBRARY" val="GRAPHIC"/>
  <p:tag name="MH_ORDER" val="文本框 61"/>
</p:tagLst>
</file>

<file path=ppt/tags/tag8.xml><?xml version="1.0" encoding="utf-8"?>
<p:tagLst xmlns:a="http://schemas.openxmlformats.org/drawingml/2006/main" xmlns:r="http://schemas.openxmlformats.org/officeDocument/2006/relationships" xmlns:p="http://schemas.openxmlformats.org/presentationml/2006/main">
  <p:tag name="MH" val="20170111114318"/>
  <p:tag name="MH_LIBRARY" val="GRAPHIC"/>
  <p:tag name="MH_ORDER" val="Straight Connector 62"/>
</p:tagLst>
</file>

<file path=ppt/tags/tag9.xml><?xml version="1.0" encoding="utf-8"?>
<p:tagLst xmlns:a="http://schemas.openxmlformats.org/drawingml/2006/main" xmlns:r="http://schemas.openxmlformats.org/officeDocument/2006/relationships" xmlns:p="http://schemas.openxmlformats.org/presentationml/2006/main">
  <p:tag name="MH" val="20170111114318"/>
  <p:tag name="MH_LIBRARY" val="GRAPHIC"/>
  <p:tag name="MH_ORDER" val="TextBox 6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3268</Words>
  <Application>Microsoft Office PowerPoint</Application>
  <PresentationFormat>宽屏</PresentationFormat>
  <Paragraphs>180</Paragraphs>
  <Slides>24</Slides>
  <Notes>23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24</vt:i4>
      </vt:variant>
    </vt:vector>
  </HeadingPairs>
  <TitlesOfParts>
    <vt:vector size="31" baseType="lpstr">
      <vt:lpstr>微软雅黑</vt:lpstr>
      <vt:lpstr>Arial</vt:lpstr>
      <vt:lpstr>Calibri</vt:lpstr>
      <vt:lpstr>Calibri Light</vt:lpstr>
      <vt:lpstr>Times New Roman</vt:lpstr>
      <vt:lpstr>Wingdings</vt:lpstr>
      <vt:lpstr>Office 主题</vt:lpstr>
      <vt:lpstr>Docker容器技术概述</vt:lpstr>
      <vt:lpstr>目 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致 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c:creator>
  <cp:lastModifiedBy>王 少博</cp:lastModifiedBy>
  <cp:revision>810</cp:revision>
  <dcterms:created xsi:type="dcterms:W3CDTF">2017-01-11T01:22:00Z</dcterms:created>
  <dcterms:modified xsi:type="dcterms:W3CDTF">2019-04-09T06:34:01Z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