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62" r:id="rId5"/>
    <p:sldId id="458" r:id="rId6"/>
    <p:sldId id="497" r:id="rId7"/>
    <p:sldId id="512" r:id="rId8"/>
    <p:sldId id="516" r:id="rId9"/>
    <p:sldId id="513" r:id="rId10"/>
    <p:sldId id="514" r:id="rId11"/>
    <p:sldId id="517" r:id="rId12"/>
    <p:sldId id="499" r:id="rId13"/>
    <p:sldId id="500" r:id="rId14"/>
    <p:sldId id="501" r:id="rId15"/>
    <p:sldId id="507" r:id="rId16"/>
    <p:sldId id="503" r:id="rId17"/>
    <p:sldId id="530" r:id="rId18"/>
    <p:sldId id="519" r:id="rId19"/>
    <p:sldId id="518" r:id="rId20"/>
    <p:sldId id="502" r:id="rId21"/>
    <p:sldId id="534" r:id="rId22"/>
    <p:sldId id="533" r:id="rId23"/>
    <p:sldId id="531" r:id="rId24"/>
    <p:sldId id="532" r:id="rId25"/>
    <p:sldId id="285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60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6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 docker run 里面的命令结束了，container就结束了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 docker run 里面的命令结束了，container就结束了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FROM  </a:t>
            </a:r>
            <a:r>
              <a:rPr lang="zh-CN" altLang="en-US"/>
              <a:t>构建指令</a:t>
            </a:r>
            <a:endParaRPr lang="zh-CN" altLang="en-US"/>
          </a:p>
          <a:p>
            <a:r>
              <a:rPr lang="en-US" altLang="zh-CN"/>
              <a:t>MAINTAINER</a:t>
            </a:r>
            <a:r>
              <a:rPr lang="zh-CN" altLang="en-US"/>
              <a:t>：构建指令</a:t>
            </a:r>
            <a:endParaRPr lang="zh-CN" altLang="en-US"/>
          </a:p>
          <a:p>
            <a:r>
              <a:rPr lang="en-US" altLang="zh-CN"/>
              <a:t>RUN </a:t>
            </a:r>
            <a:r>
              <a:rPr lang="zh-CN" altLang="en-US"/>
              <a:t>：构建指令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ADD</a:t>
            </a:r>
            <a:r>
              <a:rPr lang="zh-CN" altLang="en-US"/>
              <a:t>：构建指令</a:t>
            </a:r>
            <a:endParaRPr lang="zh-CN" altLang="en-US"/>
          </a:p>
          <a:p>
            <a:r>
              <a:rPr lang="en-US" altLang="zh-CN"/>
              <a:t>EXPOSE</a:t>
            </a:r>
            <a:r>
              <a:rPr lang="zh-CN" altLang="en-US"/>
              <a:t>：设置指令</a:t>
            </a:r>
            <a:endParaRPr lang="zh-CN" altLang="en-US"/>
          </a:p>
          <a:p>
            <a:r>
              <a:rPr lang="en-US" altLang="zh-CN"/>
              <a:t>ENV</a:t>
            </a:r>
            <a:r>
              <a:rPr lang="zh-CN" altLang="en-US"/>
              <a:t>：构建指令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5.GIF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5.GIF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5.GIF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5.GIF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5.GIF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5.GIF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2" Type="http://schemas.openxmlformats.org/officeDocument/2006/relationships/notesSlide" Target="../notesSlides/notesSlide2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29.xml"/><Relationship Id="rId3" Type="http://schemas.openxmlformats.org/officeDocument/2006/relationships/tags" Target="../tags/tag3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image" Target="../media/image1.jpe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6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GIF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5.GIF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21934"/>
            <a:ext cx="12192000" cy="1116719"/>
          </a:xfrm>
        </p:spPr>
        <p:txBody>
          <a:bodyPr/>
          <a:lstStyle/>
          <a:p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基础操作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ps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    </a:t>
            </a:r>
            <a:r>
              <a:rPr lang="zh-CN" altLang="en-US" sz="2200" b="0">
                <a:latin typeface="Times New Roman" panose="02020603050405020304" pitchFamily="18" charset="0"/>
              </a:rPr>
              <a:t>查看正在运行的容器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200" b="0" dirty="0">
                <a:latin typeface="Times New Roman" panose="02020603050405020304" pitchFamily="18" charset="0"/>
                <a:sym typeface="+mn-ea"/>
              </a:rPr>
              <a:t>docker ps [-a]</a:t>
            </a:r>
            <a:endParaRPr lang="en-US" altLang="zh-CN" sz="22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 dirty="0">
                <a:latin typeface="Times New Roman" panose="02020603050405020304" pitchFamily="18" charset="0"/>
                <a:sym typeface="+mn-ea"/>
              </a:rPr>
              <a:t>   列出最近一个运行过的container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200" b="0" dirty="0">
                <a:latin typeface="Times New Roman" panose="02020603050405020304" pitchFamily="18" charset="0"/>
                <a:sym typeface="+mn-ea"/>
              </a:rPr>
              <a:t>docker ps -l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       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371215"/>
            <a:ext cx="11367135" cy="1297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300480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inspect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1939290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   </a:t>
            </a:r>
            <a:r>
              <a:rPr lang="zh-CN" sz="2200" b="0">
                <a:latin typeface="Times New Roman" panose="02020603050405020304" pitchFamily="18" charset="0"/>
              </a:rPr>
              <a:t>查看具体</a:t>
            </a:r>
            <a:r>
              <a:rPr lang="en-US" altLang="zh-CN" sz="2200" b="0">
                <a:latin typeface="Times New Roman" panose="02020603050405020304" pitchFamily="18" charset="0"/>
              </a:rPr>
              <a:t>docker</a:t>
            </a:r>
            <a:r>
              <a:rPr lang="zh-CN" altLang="en-US" sz="2200" b="0">
                <a:latin typeface="Times New Roman" panose="02020603050405020304" pitchFamily="18" charset="0"/>
              </a:rPr>
              <a:t>的详细信息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       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50" y="2494915"/>
            <a:ext cx="7301865" cy="3729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run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25647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>
                <a:latin typeface="Times New Roman" panose="02020603050405020304" pitchFamily="18" charset="0"/>
              </a:rPr>
              <a:t>启动容器：</a:t>
            </a:r>
            <a:r>
              <a:rPr lang="en-US" altLang="zh-CN" sz="2200" b="0">
                <a:latin typeface="Times New Roman" panose="02020603050405020304" pitchFamily="18" charset="0"/>
              </a:rPr>
              <a:t>docker run [OPTIONS] IMAGE[:TAG] [COMMAND] [ARG...]  </a:t>
            </a:r>
            <a:endParaRPr lang="en-US" altLang="zh-CN" sz="2200" b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en-US" altLang="zh-CN" sz="2200" b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en-US" altLang="zh-CN" sz="2200" b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docker run -name Myjava -it java /bin/bash  #启动一个bash终端，允许用户进行交互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" y="3017520"/>
            <a:ext cx="9327515" cy="5803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615" y="4501515"/>
            <a:ext cx="7933690" cy="1805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run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7145" y="2347595"/>
            <a:ext cx="10013950" cy="2730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/>
              <a:t>docker run时没有指定--name，那么deamon会自动生成一个随机字符串UUID</a:t>
            </a:r>
            <a:endParaRPr lang="zh-CN" altLang="en-US" sz="2200"/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/>
              <a:t>Docker时有自动化的需求，你可以将containerID输出到指定的文件中（PIDfile）： --cidfile=""  </a:t>
            </a:r>
            <a:endParaRPr lang="zh-CN" altLang="en-US" sz="2200"/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/>
              <a:t>Docker的容器是没有特权的，例如不能在容器中再启动一个容器。这是因为默认情况下容器是不能访问任何其它设备的。但是通过"privileged"，容器就拥有了访问任何其它设备的权限。  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717740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10475595" cy="142811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 start  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运行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docker stop   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停止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5" y="3257550"/>
            <a:ext cx="11877675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717740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58520" y="1414145"/>
            <a:ext cx="10475595" cy="55245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 exec  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sz="2200" b="0">
                <a:latin typeface="Times New Roman" panose="02020603050405020304" pitchFamily="18" charset="0"/>
              </a:rPr>
              <a:t>在容器中运行交付式任务，只对正在运行的容器有效</a:t>
            </a:r>
            <a:endParaRPr sz="2200" b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sz="2200" b="0">
                <a:latin typeface="Times New Roman" panose="02020603050405020304" pitchFamily="18" charset="0"/>
              </a:rPr>
              <a:t>docker exec -</a:t>
            </a:r>
            <a:r>
              <a:rPr lang="en-US" sz="2200" b="0">
                <a:latin typeface="Times New Roman" panose="02020603050405020304" pitchFamily="18" charset="0"/>
              </a:rPr>
              <a:t>it </a:t>
            </a:r>
            <a:r>
              <a:rPr sz="2200" b="0">
                <a:latin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</a:rPr>
              <a:t>containerid </a:t>
            </a:r>
            <a:r>
              <a:rPr sz="2200" b="0">
                <a:latin typeface="Times New Roman" panose="02020603050405020304" pitchFamily="18" charset="0"/>
              </a:rPr>
              <a:t>/bin/bash</a:t>
            </a:r>
            <a:endParaRPr sz="2200" b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5" y="3432175"/>
            <a:ext cx="11796395" cy="2367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1047559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commit 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    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将container保存为一个image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1047559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top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    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查看容器内部的进程信息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删除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1047559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 rm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615" y="2515870"/>
            <a:ext cx="8610600" cy="1264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615" y="3997325"/>
            <a:ext cx="8611235" cy="145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file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89025" y="168211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200" b="0">
                <a:latin typeface="Times New Roman" panose="02020603050405020304" pitchFamily="18" charset="0"/>
              </a:rPr>
              <a:t>Dockerfile是由一系列命令和参数构成的脚本，这些命令应用于基础镜像并最终创建一个新的镜像。</a:t>
            </a:r>
            <a:endParaRPr sz="2200" b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200" b="0">
                <a:latin typeface="Times New Roman" panose="02020603050405020304" pitchFamily="18" charset="0"/>
              </a:rPr>
              <a:t>简化了从头到尾的流程并极大的简化了部署工作。</a:t>
            </a:r>
            <a:endParaRPr sz="2200" b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200" b="0">
                <a:latin typeface="Times New Roman" panose="02020603050405020304" pitchFamily="18" charset="0"/>
              </a:rPr>
              <a:t>Dockerfile从FROM命令开始，紧接着跟随者各种方法，命令和参数。其产出为一个新的可以用于创建容器的镜像。</a:t>
            </a:r>
            <a:endParaRPr sz="2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28656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仓库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28657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50564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7085" y="17058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docker </a:t>
            </a:r>
            <a:r>
              <a:rPr lang="zh-CN" altLang="en-US" dirty="0"/>
              <a:t>三大核心</a:t>
            </a:r>
            <a:endParaRPr lang="zh-CN" altLang="en-US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46436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285915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0782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285915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docker </a:t>
            </a:r>
            <a:r>
              <a:rPr lang="zh-CN" altLang="en-US" dirty="0"/>
              <a:t>镜像</a:t>
            </a:r>
            <a:endParaRPr lang="zh-CN" altLang="en-US" dirty="0"/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03695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825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12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8750" y="341033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 bwMode="auto">
          <a:xfrm>
            <a:off x="4931074" y="360020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6"/>
          <p:cNvSpPr txBox="1"/>
          <p:nvPr>
            <p:custDataLst>
              <p:tags r:id="rId17"/>
            </p:custDataLst>
          </p:nvPr>
        </p:nvSpPr>
        <p:spPr bwMode="auto">
          <a:xfrm>
            <a:off x="5047085" y="341033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docker 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34" name="燕尾形 33"/>
          <p:cNvSpPr/>
          <p:nvPr>
            <p:custDataLst>
              <p:tags r:id="rId18"/>
            </p:custDataLst>
          </p:nvPr>
        </p:nvSpPr>
        <p:spPr>
          <a:xfrm>
            <a:off x="3740449" y="355892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 bwMode="auto">
          <a:xfrm>
            <a:off x="5039995" y="3947160"/>
            <a:ext cx="5306060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file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6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98227" y="3947095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1"/>
            </p:custDataLst>
          </p:nvPr>
        </p:nvCxnSpPr>
        <p:spPr bwMode="auto">
          <a:xfrm>
            <a:off x="4920551" y="4166169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>
            <p:custDataLst>
              <p:tags r:id="rId22"/>
            </p:custDataLst>
          </p:nvPr>
        </p:nvSpPr>
        <p:spPr>
          <a:xfrm>
            <a:off x="3729926" y="4124894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01765" y="453428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24"/>
            </p:custDataLst>
          </p:nvPr>
        </p:nvCxnSpPr>
        <p:spPr bwMode="auto">
          <a:xfrm>
            <a:off x="4924089" y="46657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6"/>
          <p:cNvSpPr txBox="1"/>
          <p:nvPr>
            <p:custDataLst>
              <p:tags r:id="rId25"/>
            </p:custDataLst>
          </p:nvPr>
        </p:nvSpPr>
        <p:spPr bwMode="auto">
          <a:xfrm>
            <a:off x="5040100" y="44612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docker API</a:t>
            </a:r>
            <a:endParaRPr lang="en-US" altLang="zh-CN" dirty="0"/>
          </a:p>
        </p:txBody>
      </p:sp>
      <p:sp>
        <p:nvSpPr>
          <p:cNvPr id="11" name="燕尾形 10"/>
          <p:cNvSpPr/>
          <p:nvPr>
            <p:custDataLst>
              <p:tags r:id="rId26"/>
            </p:custDataLst>
          </p:nvPr>
        </p:nvSpPr>
        <p:spPr>
          <a:xfrm>
            <a:off x="3733464" y="466827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6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104305" y="5070863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8"/>
            </p:custDataLst>
          </p:nvPr>
        </p:nvCxnSpPr>
        <p:spPr bwMode="auto">
          <a:xfrm>
            <a:off x="4926629" y="5289937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6"/>
          <p:cNvSpPr txBox="1"/>
          <p:nvPr>
            <p:custDataLst>
              <p:tags r:id="rId29"/>
            </p:custDataLst>
          </p:nvPr>
        </p:nvSpPr>
        <p:spPr bwMode="auto">
          <a:xfrm>
            <a:off x="5047085" y="503657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docker </a:t>
            </a:r>
            <a:endParaRPr lang="zh-CN" altLang="en-US" dirty="0"/>
          </a:p>
        </p:txBody>
      </p:sp>
      <p:sp>
        <p:nvSpPr>
          <p:cNvPr id="32" name="燕尾形 31"/>
          <p:cNvSpPr/>
          <p:nvPr>
            <p:custDataLst>
              <p:tags r:id="rId30"/>
            </p:custDataLst>
          </p:nvPr>
        </p:nvSpPr>
        <p:spPr>
          <a:xfrm>
            <a:off x="3736004" y="524866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file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指令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 bwMode="auto">
          <a:xfrm>
            <a:off x="981075" y="1420495"/>
            <a:ext cx="1047559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dockers file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的书写规范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89660" y="213931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0">
                <a:latin typeface="Times New Roman" panose="02020603050405020304" pitchFamily="18" charset="0"/>
              </a:rPr>
              <a:t>docker file</a:t>
            </a:r>
            <a:r>
              <a:rPr lang="zh-CN" altLang="en-US" sz="2200" b="0">
                <a:latin typeface="Times New Roman" panose="02020603050405020304" pitchFamily="18" charset="0"/>
              </a:rPr>
              <a:t>是忽略大小写的，一般</a:t>
            </a:r>
            <a:r>
              <a:rPr lang="zh-CN" altLang="en-US" sz="2200">
                <a:latin typeface="Times New Roman" panose="02020603050405020304" pitchFamily="18" charset="0"/>
              </a:rPr>
              <a:t>建议用大写</a:t>
            </a:r>
            <a:endParaRPr lang="zh-CN" altLang="en-US" sz="2200" b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0">
                <a:latin typeface="Times New Roman" panose="02020603050405020304" pitchFamily="18" charset="0"/>
              </a:rPr>
              <a:t>使用 </a:t>
            </a:r>
            <a:r>
              <a:rPr lang="en-US" altLang="zh-CN" sz="2200" b="0">
                <a:latin typeface="Times New Roman" panose="02020603050405020304" pitchFamily="18" charset="0"/>
              </a:rPr>
              <a:t># </a:t>
            </a:r>
            <a:r>
              <a:rPr lang="zh-CN" altLang="en-US" sz="2200" b="0">
                <a:latin typeface="Times New Roman" panose="02020603050405020304" pitchFamily="18" charset="0"/>
              </a:rPr>
              <a:t>作为注释，每行只支持一条指令，每条指令可携带多个参数</a:t>
            </a:r>
            <a:endParaRPr lang="zh-CN" altLang="en-US" sz="2200" b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0">
                <a:latin typeface="Times New Roman" panose="02020603050405020304" pitchFamily="18" charset="0"/>
              </a:rPr>
              <a:t>根据指令的作用分为</a:t>
            </a:r>
            <a:r>
              <a:rPr lang="zh-CN" altLang="en-US" sz="2200">
                <a:latin typeface="Times New Roman" panose="02020603050405020304" pitchFamily="18" charset="0"/>
              </a:rPr>
              <a:t>构建指令</a:t>
            </a:r>
            <a:r>
              <a:rPr lang="zh-CN" altLang="en-US" sz="2200" b="0">
                <a:latin typeface="Times New Roman" panose="02020603050405020304" pitchFamily="18" charset="0"/>
              </a:rPr>
              <a:t>和</a:t>
            </a:r>
            <a:r>
              <a:rPr lang="zh-CN" altLang="en-US" sz="2200">
                <a:latin typeface="Times New Roman" panose="02020603050405020304" pitchFamily="18" charset="0"/>
              </a:rPr>
              <a:t>设置指令</a:t>
            </a:r>
            <a:endParaRPr lang="zh-CN" altLang="en-US" sz="2200" b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0">
                <a:latin typeface="Times New Roman" panose="02020603050405020304" pitchFamily="18" charset="0"/>
              </a:rPr>
              <a:t>构建指令：构建</a:t>
            </a:r>
            <a:r>
              <a:rPr lang="en-US" altLang="zh-CN" sz="2200" b="0">
                <a:latin typeface="Times New Roman" panose="02020603050405020304" pitchFamily="18" charset="0"/>
              </a:rPr>
              <a:t>image</a:t>
            </a:r>
            <a:r>
              <a:rPr lang="zh-CN" altLang="en-US" sz="2200" b="0">
                <a:latin typeface="Times New Roman" panose="02020603050405020304" pitchFamily="18" charset="0"/>
              </a:rPr>
              <a:t>，其指定的</a:t>
            </a:r>
            <a:r>
              <a:rPr lang="zh-CN" altLang="en-US" sz="2200" b="0">
                <a:latin typeface="Times New Roman" panose="02020603050405020304" pitchFamily="18" charset="0"/>
              </a:rPr>
              <a:t>操作不会在</a:t>
            </a:r>
            <a:r>
              <a:rPr lang="zh-CN" altLang="en-US" sz="2200">
                <a:latin typeface="Times New Roman" panose="02020603050405020304" pitchFamily="18" charset="0"/>
                <a:sym typeface="+mn-ea"/>
              </a:rPr>
              <a:t>运行</a:t>
            </a:r>
            <a:r>
              <a:rPr lang="en-US" altLang="zh-CN" sz="2200" b="0">
                <a:latin typeface="Times New Roman" panose="02020603050405020304" pitchFamily="18" charset="0"/>
              </a:rPr>
              <a:t>image</a:t>
            </a:r>
            <a:r>
              <a:rPr lang="zh-CN" altLang="en-US" sz="2200" b="0">
                <a:latin typeface="Times New Roman" panose="02020603050405020304" pitchFamily="18" charset="0"/>
              </a:rPr>
              <a:t>的容器上执行</a:t>
            </a:r>
            <a:endParaRPr lang="zh-CN" altLang="en-US" sz="2200" b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0">
                <a:latin typeface="Times New Roman" panose="02020603050405020304" pitchFamily="18" charset="0"/>
              </a:rPr>
              <a:t>设置指令：设置</a:t>
            </a:r>
            <a:r>
              <a:rPr lang="en-US" altLang="zh-CN" sz="2200" b="0">
                <a:latin typeface="Times New Roman" panose="02020603050405020304" pitchFamily="18" charset="0"/>
              </a:rPr>
              <a:t>image</a:t>
            </a:r>
            <a:r>
              <a:rPr lang="zh-CN" altLang="en-US" sz="2200" b="0">
                <a:latin typeface="Times New Roman" panose="02020603050405020304" pitchFamily="18" charset="0"/>
              </a:rPr>
              <a:t>属性，其指定的操作将在运行</a:t>
            </a:r>
            <a:r>
              <a:rPr lang="en-US" altLang="zh-CN" sz="2200" b="0">
                <a:latin typeface="Times New Roman" panose="02020603050405020304" pitchFamily="18" charset="0"/>
              </a:rPr>
              <a:t>image</a:t>
            </a:r>
            <a:r>
              <a:rPr lang="zh-CN" altLang="en-US" sz="2200" b="0">
                <a:latin typeface="Times New Roman" panose="02020603050405020304" pitchFamily="18" charset="0"/>
              </a:rPr>
              <a:t>的容器上执行</a:t>
            </a:r>
            <a:endParaRPr lang="zh-CN" altLang="en-US" sz="2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file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指令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90345"/>
            <a:ext cx="7938135" cy="418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27510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file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指令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808480"/>
            <a:ext cx="5619750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三大核心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55" y="1588770"/>
            <a:ext cx="8126730" cy="461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仓库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仓库相关的命令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5" y="2187575"/>
            <a:ext cx="828865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images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sz="2200" b="0" dirty="0">
                <a:latin typeface="Times New Roman" panose="02020603050405020304" pitchFamily="18" charset="0"/>
              </a:rPr>
              <a:t>查看</a:t>
            </a:r>
            <a:r>
              <a:rPr lang="en-US" altLang="zh-CN" sz="2200" b="0" dirty="0">
                <a:latin typeface="Times New Roman" panose="02020603050405020304" pitchFamily="18" charset="0"/>
              </a:rPr>
              <a:t>docker</a:t>
            </a:r>
            <a:r>
              <a:rPr lang="zh-CN" altLang="en-US" sz="2200" b="0" dirty="0">
                <a:latin typeface="Times New Roman" panose="02020603050405020304" pitchFamily="18" charset="0"/>
              </a:rPr>
              <a:t>镜像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15" y="2976245"/>
            <a:ext cx="7467600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search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 dirty="0">
                <a:latin typeface="Times New Roman" panose="02020603050405020304" pitchFamily="18" charset="0"/>
              </a:rPr>
              <a:t>搜索</a:t>
            </a:r>
            <a:r>
              <a:rPr lang="en-US" altLang="zh-CN" sz="2200" b="0" dirty="0">
                <a:latin typeface="Times New Roman" panose="02020603050405020304" pitchFamily="18" charset="0"/>
              </a:rPr>
              <a:t>docker</a:t>
            </a:r>
            <a:r>
              <a:rPr lang="zh-CN" altLang="en-US" sz="2200" b="0" dirty="0">
                <a:latin typeface="Times New Roman" panose="02020603050405020304" pitchFamily="18" charset="0"/>
              </a:rPr>
              <a:t>镜像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pull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sz="2200" b="0" dirty="0">
                <a:latin typeface="Times New Roman" panose="02020603050405020304" pitchFamily="18" charset="0"/>
              </a:rPr>
              <a:t>下载</a:t>
            </a:r>
            <a:r>
              <a:rPr lang="en-US" altLang="zh-CN" sz="2200" b="0" dirty="0">
                <a:latin typeface="Times New Roman" panose="02020603050405020304" pitchFamily="18" charset="0"/>
              </a:rPr>
              <a:t>docker</a:t>
            </a:r>
            <a:r>
              <a:rPr lang="zh-CN" altLang="en-US" sz="2200" b="0" dirty="0">
                <a:latin typeface="Times New Roman" panose="02020603050405020304" pitchFamily="18" charset="0"/>
              </a:rPr>
              <a:t>镜像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push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sz="2200" b="0" dirty="0">
                <a:latin typeface="Times New Roman" panose="02020603050405020304" pitchFamily="18" charset="0"/>
              </a:rPr>
              <a:t>上传</a:t>
            </a:r>
            <a:r>
              <a:rPr lang="en-US" altLang="zh-CN" sz="2200" b="0" dirty="0">
                <a:latin typeface="Times New Roman" panose="02020603050405020304" pitchFamily="18" charset="0"/>
              </a:rPr>
              <a:t>docker</a:t>
            </a:r>
            <a:r>
              <a:rPr lang="zh-CN" altLang="en-US" sz="2200" b="0" dirty="0">
                <a:latin typeface="Times New Roman" panose="02020603050405020304" pitchFamily="18" charset="0"/>
              </a:rPr>
              <a:t>镜像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rmi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 dirty="0">
                <a:latin typeface="Times New Roman" panose="02020603050405020304" pitchFamily="18" charset="0"/>
              </a:rPr>
              <a:t>删除</a:t>
            </a:r>
            <a:r>
              <a:rPr lang="en-US" altLang="zh-CN" sz="2200" b="0" dirty="0">
                <a:latin typeface="Times New Roman" panose="02020603050405020304" pitchFamily="18" charset="0"/>
              </a:rPr>
              <a:t>docker</a:t>
            </a:r>
            <a:r>
              <a:rPr lang="zh-CN" altLang="en-US" sz="2200" b="0" dirty="0">
                <a:latin typeface="Times New Roman" panose="02020603050405020304" pitchFamily="18" charset="0"/>
              </a:rPr>
              <a:t>镜像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6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6.xml><?xml version="1.0" encoding="utf-8"?>
<p:tagLst xmlns:p="http://schemas.openxmlformats.org/presentationml/2006/main">
  <p:tag name="KSO_WM_DOC_GUID" val="{daf7fd9b-b5a0-4779-83e3-3a4cc91f1c1e}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1878</Words>
  <Application>WPS 演示</Application>
  <PresentationFormat>自定义</PresentationFormat>
  <Paragraphs>155</Paragraphs>
  <Slides>23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Times New Roman</vt:lpstr>
      <vt:lpstr>Calibri Light</vt:lpstr>
      <vt:lpstr>Arial Unicode MS</vt:lpstr>
      <vt:lpstr>Office 主题</vt:lpstr>
      <vt:lpstr>Docker基础命令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837</cp:revision>
  <dcterms:created xsi:type="dcterms:W3CDTF">2017-01-11T01:22:00Z</dcterms:created>
  <dcterms:modified xsi:type="dcterms:W3CDTF">2019-04-09T09:29:21Z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