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notesSlides/notesSlide3.xml" ContentType="application/vnd.openxmlformats-officedocument.presentationml.notesSlide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458" r:id="rId4"/>
    <p:sldId id="353" r:id="rId5"/>
    <p:sldId id="419" r:id="rId6"/>
    <p:sldId id="424" r:id="rId7"/>
    <p:sldId id="494" r:id="rId8"/>
    <p:sldId id="493" r:id="rId9"/>
    <p:sldId id="495" r:id="rId10"/>
    <p:sldId id="496" r:id="rId11"/>
    <p:sldId id="500" r:id="rId12"/>
    <p:sldId id="452" r:id="rId13"/>
    <p:sldId id="497" r:id="rId14"/>
    <p:sldId id="498" r:id="rId15"/>
    <p:sldId id="453" r:id="rId16"/>
    <p:sldId id="427" r:id="rId17"/>
    <p:sldId id="499" r:id="rId18"/>
    <p:sldId id="454" r:id="rId19"/>
    <p:sldId id="501" r:id="rId20"/>
    <p:sldId id="285" r:id="rId21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FF"/>
    <a:srgbClr val="A80000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 autoAdjust="0"/>
    <p:restoredTop sz="96488" autoAdjust="0"/>
  </p:normalViewPr>
  <p:slideViewPr>
    <p:cSldViewPr snapToGrid="0">
      <p:cViewPr varScale="1">
        <p:scale>
          <a:sx n="63" d="100"/>
          <a:sy n="63" d="100"/>
        </p:scale>
        <p:origin x="1056" y="56"/>
      </p:cViewPr>
      <p:guideLst>
        <p:guide orient="horz" pos="2160"/>
        <p:guide pos="3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   1、简化程序：</a:t>
            </a:r>
          </a:p>
          <a:p>
            <a:r>
              <a:rPr lang="zh-CN" altLang="en-US"/>
              <a:t>    Docker 让开发者可以打包他们的应用以及依赖包到一个可移植的容器中，然后发布到任何流行的 Linux 机器上，便可以实现虚拟化。Docker改变了虚拟化的方式，使开发者可以直接将自己的成果放入Docker中进行管理。方便快捷已经是 Docker的最大优势，过去需要用数天乃至数周的 任务，在Docker容器的处理下，只需要数秒就能完成。</a:t>
            </a:r>
          </a:p>
          <a:p>
            <a:r>
              <a:rPr lang="zh-CN" altLang="en-US"/>
              <a:t>    2、避免选择恐惧症：</a:t>
            </a:r>
          </a:p>
          <a:p>
            <a:r>
              <a:rPr lang="zh-CN" altLang="en-US"/>
              <a:t>    如果你有选择恐惧症，还是资深患者。Docker 帮你 打包你的纠结！比如 Docker 镜像；Docker 镜像中包含了运行环境和配置，所以 Docker 可以简化部署多种应用实例工作，将其打包成镜像，仅需要添加或删除镜像即可。比如 Web 应用、后台应用、数据库应用、大数据应用比如 Hadoop 集群、消息队列等等都可以打包成一个镜像部署。一台服务器可以部署</a:t>
            </a:r>
            <a:r>
              <a:rPr lang="en-US" altLang="zh-CN"/>
              <a:t>100-1000</a:t>
            </a:r>
            <a:r>
              <a:rPr lang="zh-CN" altLang="en-US"/>
              <a:t>个容器</a:t>
            </a:r>
          </a:p>
          <a:p>
            <a:r>
              <a:rPr lang="zh-CN" altLang="en-US"/>
              <a:t>    3、节省开支：</a:t>
            </a:r>
          </a:p>
          <a:p>
            <a:r>
              <a:rPr lang="zh-CN" altLang="en-US"/>
              <a:t>    一方面，云计算时代到来，使开发者不必为了追求效果而配置高额的硬件，Docker 改变了高性能必然高价格的思维定势。Docker 与云的结合，让云空间得到更充分的利用。不仅解决了硬件管理的问题，也改变了虚拟化的方式。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  <a:t>2019/4/23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hyperlink" Target="https://git-scm.com/download&#12304;Ct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57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823A7-9744-4764-800D-B7C0A105BB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330" y="2143765"/>
            <a:ext cx="2348230" cy="10032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1DF7D3AF-F5D3-45DA-B702-632231211B6A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E5A86B71-8E69-4F9D-A625-D4B68B25C42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6DA3C8E-CB47-4016-B9A0-D8F162A9DFF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4382" y="1295400"/>
            <a:ext cx="8750594" cy="5084763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创建空文件夹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 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init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命令，初始化成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管理的仓库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 add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命令添加到暂存区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 commit -m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的提交到本地仓库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82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46DDA7-F2C4-4B4F-87C8-D134FFFEF3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4382" y="1442719"/>
            <a:ext cx="8843778" cy="4917435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450E156-2E08-4F94-B720-C9E75B066674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5ACBA7E-263C-4EA0-9990-8D94487FEC6D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564382" y="386083"/>
            <a:ext cx="7035298" cy="721358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的基本操作（工作状态）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A228066-E7B4-4E55-A4FF-05870111E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1" y="1330967"/>
            <a:ext cx="8750595" cy="5069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67FF837-B847-40DA-8EB7-3F33DC99BBB8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D73B5D3-2EB1-4A3D-A16A-422657B5B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77124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副标题 8">
            <a:extLst>
              <a:ext uri="{FF2B5EF4-FFF2-40B4-BE49-F238E27FC236}">
                <a16:creationId xmlns:a16="http://schemas.microsoft.com/office/drawing/2014/main" id="{9B16848E-E100-435A-AA48-A910A0379A3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4382" y="1341121"/>
            <a:ext cx="9144000" cy="496823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3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的管理文件修改</a:t>
            </a:r>
            <a:r>
              <a:rPr lang="en-US" altLang="zh-CN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差异比较       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查看状态、提交修改    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版本回退        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撤销修改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6879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E83D7B-1F3B-4FBA-8F89-0D7ECFC0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" y="1396624"/>
            <a:ext cx="10408418" cy="4882243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B9B249B-563B-4368-8DB3-947C1DE62683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9BCBAD9-7358-438F-9437-AC31072D7D15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398926"/>
            <a:ext cx="8386577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53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4" y="377124"/>
            <a:ext cx="6135266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远程仓库的基本操作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副标题 8">
            <a:extLst>
              <a:ext uri="{FF2B5EF4-FFF2-40B4-BE49-F238E27FC236}">
                <a16:creationId xmlns:a16="http://schemas.microsoft.com/office/drawing/2014/main" id="{721EEE2B-583F-4C81-B807-DA12140DC708}"/>
              </a:ext>
            </a:extLst>
          </p:cNvPr>
          <p:cNvSpPr txBox="1">
            <a:spLocks/>
          </p:cNvSpPr>
          <p:nvPr/>
        </p:nvSpPr>
        <p:spPr>
          <a:xfrm>
            <a:off x="564382" y="1341121"/>
            <a:ext cx="9144000" cy="49682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操作远程仓库</a:t>
            </a:r>
            <a:endParaRPr lang="en-US" altLang="zh-CN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注册并登录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填写仓库信息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SSH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协议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推送远程仓库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克隆远程仓库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拉取远程仓库数据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的分支管理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6803" name="内容占位符 76802"/>
          <p:cNvSpPr>
            <a:spLocks noGrp="1"/>
          </p:cNvSpPr>
          <p:nvPr/>
        </p:nvSpPr>
        <p:spPr>
          <a:xfrm>
            <a:off x="1290954" y="1818639"/>
            <a:ext cx="10047605" cy="45415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r>
              <a:rPr lang="en-US" altLang="zh-CN" sz="2400" b="0" dirty="0">
                <a:latin typeface="Wingdings" panose="05000000000000000000" pitchFamily="2" charset="2"/>
              </a:rPr>
              <a:t>l</a:t>
            </a:r>
            <a:r>
              <a:rPr lang="en-US" altLang="zh-CN" sz="2400" b="0" dirty="0">
                <a:latin typeface="Times New Roman" panose="02020603050405020304" pitchFamily="18" charset="0"/>
              </a:rPr>
              <a:t>    </a:t>
            </a:r>
            <a:r>
              <a:rPr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分支的作用？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假设公司当前项目版本是</a:t>
            </a:r>
            <a:r>
              <a:rPr lang="en-US" altLang="zh-CN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V2.0</a:t>
            </a: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正在线上运行，并且公司还在开发后续版本</a:t>
            </a:r>
            <a:r>
              <a:rPr lang="en-US" altLang="zh-CN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V2.1</a:t>
            </a: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和修复线上项目发现的</a:t>
            </a:r>
            <a:r>
              <a:rPr lang="en-US" altLang="zh-CN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。这时分支的功能就体现出来的，为了保证主分支的稳定和安全，不能在主分支上进行新功能的开发或者</a:t>
            </a:r>
            <a:r>
              <a:rPr lang="en-US" altLang="zh-CN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bug</a:t>
            </a:r>
            <a:r>
              <a:rPr lang="zh-CN" altLang="en-US" sz="2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修复。</a:t>
            </a:r>
            <a:r>
              <a:rPr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同时并行推进多个功能开发，提高开发效率。</a:t>
            </a:r>
          </a:p>
          <a:p>
            <a:r>
              <a:rPr lang="zh-CN" altLang="en-US" sz="18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各个分支在开发过程中，如果某一个分支开发失败，不会对其他分支有任 何影响。失败的分支删除重新开始即可</a:t>
            </a:r>
            <a:r>
              <a:rPr lang="zh-CN" altLang="en-US" b="0" dirty="0"/>
              <a:t>。</a:t>
            </a:r>
            <a:endParaRPr lang="en-US" altLang="zh-CN" sz="2400" b="0" dirty="0">
              <a:latin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分支管理的原理？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1"/>
              </a:buClr>
            </a:pP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它的本质就是创建和</a:t>
            </a:r>
            <a:r>
              <a:rPr lang="zh-CN" altLang="en-US" sz="2400" b="0">
                <a:latin typeface="华文新魏" panose="02010800040101010101" pitchFamily="2" charset="-122"/>
                <a:ea typeface="华文新魏" panose="02010800040101010101" pitchFamily="2" charset="-122"/>
              </a:rPr>
              <a:t>移动指针。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1"/>
              </a:buClr>
            </a:pPr>
            <a:r>
              <a:rPr lang="en-US" altLang="zh-CN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endParaRPr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6CEAA67-EE6A-4BC4-AC20-17E023C76970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024B16-435F-4DD6-8594-205CDDC031C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814070" y="377190"/>
            <a:ext cx="5402580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分支管理</a:t>
            </a:r>
          </a:p>
        </p:txBody>
      </p:sp>
      <p:sp>
        <p:nvSpPr>
          <p:cNvPr id="6" name="内容占位符 76802">
            <a:extLst>
              <a:ext uri="{FF2B5EF4-FFF2-40B4-BE49-F238E27FC236}">
                <a16:creationId xmlns:a16="http://schemas.microsoft.com/office/drawing/2014/main" id="{110E8FA9-FD75-4106-85E2-55003300F222}"/>
              </a:ext>
            </a:extLst>
          </p:cNvPr>
          <p:cNvSpPr>
            <a:spLocks noGrp="1"/>
          </p:cNvSpPr>
          <p:nvPr/>
        </p:nvSpPr>
        <p:spPr>
          <a:xfrm>
            <a:off x="564382" y="1574810"/>
            <a:ext cx="10047605" cy="4385064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None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58825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77925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tx1"/>
              </a:buClr>
            </a:pPr>
            <a:r>
              <a:rPr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分支的创建和合并</a:t>
            </a:r>
            <a:endParaRPr lang="en-US" altLang="zh-CN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01725" lvl="1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分支的创建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01725" lvl="1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分支的合并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01725" lvl="1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分支的删除</a:t>
            </a:r>
            <a:endParaRPr lang="en-US" altLang="zh-CN" sz="2400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1"/>
              </a:buClr>
            </a:pPr>
            <a:r>
              <a:rPr lang="zh-CN" altLang="en-US" sz="2400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解决冲突</a:t>
            </a:r>
            <a:endParaRPr lang="en-US" altLang="zh-CN" b="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01725" lvl="1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制造冲突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01725" lvl="1" indent="-34290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解决冲突</a:t>
            </a: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1"/>
              </a:buClr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4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chemeClr val="tx1"/>
              </a:buClr>
            </a:pPr>
            <a:endParaRPr lang="zh-CN" altLang="en-US" sz="2400" b="0" dirty="0"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  <a:sym typeface="+mn-ea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</a:pPr>
            <a:endParaRPr lang="zh-CN" altLang="en-US" sz="24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4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的分支管理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FF6C55-2D96-41A7-BE64-A92750850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" y="1330965"/>
            <a:ext cx="9595618" cy="49682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8DF45B-72C2-4D51-8C81-AF58073A5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74831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196739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46182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的基本操作</a:t>
            </a: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192611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75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46183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6809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748315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的简介、安装</a:t>
            </a:r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6396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75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6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106210" y="320967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1"/>
            </p:custDataLst>
          </p:nvPr>
        </p:nvCxnSpPr>
        <p:spPr bwMode="auto">
          <a:xfrm>
            <a:off x="4928534" y="342875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6"/>
          <p:cNvSpPr txBox="1"/>
          <p:nvPr>
            <p:custDataLst>
              <p:tags r:id="rId12"/>
            </p:custDataLst>
          </p:nvPr>
        </p:nvSpPr>
        <p:spPr bwMode="auto">
          <a:xfrm>
            <a:off x="5044545" y="320967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远程仓库的基本操作</a:t>
            </a:r>
          </a:p>
        </p:txBody>
      </p:sp>
      <p:sp>
        <p:nvSpPr>
          <p:cNvPr id="16" name="燕尾形 15"/>
          <p:cNvSpPr/>
          <p:nvPr>
            <p:custDataLst>
              <p:tags r:id="rId13"/>
            </p:custDataLst>
          </p:nvPr>
        </p:nvSpPr>
        <p:spPr>
          <a:xfrm>
            <a:off x="3737909" y="338747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75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55890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>
              <a:effectLst/>
            </a:endParaRPr>
          </a:p>
        </p:txBody>
      </p:sp>
      <p:sp>
        <p:nvSpPr>
          <p:cNvPr id="12" name="文本框 61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108750" y="3994538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5"/>
            </p:custDataLst>
          </p:nvPr>
        </p:nvCxnSpPr>
        <p:spPr bwMode="auto">
          <a:xfrm>
            <a:off x="4931074" y="4213612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26"/>
          <p:cNvSpPr txBox="1"/>
          <p:nvPr>
            <p:custDataLst>
              <p:tags r:id="rId16"/>
            </p:custDataLst>
          </p:nvPr>
        </p:nvSpPr>
        <p:spPr bwMode="auto">
          <a:xfrm>
            <a:off x="5047085" y="399453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的分支管理</a:t>
            </a:r>
          </a:p>
        </p:txBody>
      </p:sp>
      <p:sp>
        <p:nvSpPr>
          <p:cNvPr id="34" name="燕尾形 33"/>
          <p:cNvSpPr/>
          <p:nvPr>
            <p:custDataLst>
              <p:tags r:id="rId17"/>
            </p:custDataLst>
          </p:nvPr>
        </p:nvSpPr>
        <p:spPr>
          <a:xfrm>
            <a:off x="3740449" y="4172337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75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/>
              <a:t>致 谢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的简介</a:t>
            </a: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16393EF8-E209-4A9D-B175-DF8DBBE43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" y="1330962"/>
            <a:ext cx="8750595" cy="50495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的概述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46CE48-BDF3-4511-808C-AF80494C1E6D}"/>
              </a:ext>
            </a:extLst>
          </p:cNvPr>
          <p:cNvSpPr/>
          <p:nvPr/>
        </p:nvSpPr>
        <p:spPr>
          <a:xfrm>
            <a:off x="462781" y="2013228"/>
            <a:ext cx="11627619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Wingdings" panose="05000000000000000000" pitchFamily="2" charset="2"/>
              </a:rPr>
              <a:t>l</a:t>
            </a:r>
            <a:r>
              <a:rPr lang="en-US" altLang="zh-CN" sz="3200" dirty="0">
                <a:latin typeface="Wingdings" panose="05000000000000000000" pitchFamily="2" charset="2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是目前世界上最先进的分布式版本控制系统（没有之一）。</a:t>
            </a:r>
          </a:p>
          <a:p>
            <a:r>
              <a:rPr lang="en-US" altLang="zh-CN" sz="2400" dirty="0">
                <a:latin typeface="Wingdings" panose="05000000000000000000" pitchFamily="2" charset="2"/>
              </a:rPr>
              <a:t>l</a:t>
            </a:r>
            <a:r>
              <a:rPr lang="en-US" altLang="zh-CN" sz="3200" dirty="0">
                <a:latin typeface="Wingdings" panose="05000000000000000000" pitchFamily="2" charset="2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有什么特点？简单来说就是：高端大气上档次！</a:t>
            </a:r>
          </a:p>
          <a:p>
            <a:r>
              <a:rPr lang="en-US" altLang="zh-CN" sz="2400" dirty="0">
                <a:latin typeface="Wingdings" panose="05000000000000000000" pitchFamily="2" charset="2"/>
              </a:rPr>
              <a:t>l</a:t>
            </a:r>
            <a:r>
              <a:rPr lang="en-US" altLang="zh-CN" sz="3200" dirty="0">
                <a:latin typeface="Wingdings" panose="05000000000000000000" pitchFamily="2" charset="2"/>
              </a:rPr>
              <a:t>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的历史，据说是图中的人物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linus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花了两周时间用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写的，这就是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400" dirty="0">
                <a:latin typeface="Wingdings" panose="05000000000000000000" pitchFamily="2" charset="2"/>
              </a:rPr>
              <a:t>l</a:t>
            </a:r>
            <a:r>
              <a:rPr lang="en-US" altLang="zh-CN" sz="3200" dirty="0">
                <a:latin typeface="Wingdings" panose="05000000000000000000" pitchFamily="2" charset="2"/>
              </a:rPr>
              <a:t> </a:t>
            </a:r>
            <a:r>
              <a:rPr lang="en-US" altLang="zh-CN" sz="32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Github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是一个基于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版本的托管服务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的简介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5" name="内容占位符 7">
            <a:extLst>
              <a:ext uri="{FF2B5EF4-FFF2-40B4-BE49-F238E27FC236}">
                <a16:creationId xmlns:a16="http://schemas.microsoft.com/office/drawing/2014/main" id="{0230228A-EE43-448C-ABD7-44D0FE0D2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961"/>
            <a:ext cx="9509760" cy="50698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37712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的简介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7B24390C-C52F-4D21-953C-19E4B0D38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0969"/>
            <a:ext cx="10363200" cy="5059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761A340-3E1A-44DA-8139-3998A50FF90C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4FEBD4F-31DF-400A-944B-6ADFE8143E7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的简介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5EC0E9-BF1D-420A-B5DF-A107010E51C4}"/>
              </a:ext>
            </a:extLst>
          </p:cNvPr>
          <p:cNvSpPr txBox="1">
            <a:spLocks/>
          </p:cNvSpPr>
          <p:nvPr/>
        </p:nvSpPr>
        <p:spPr>
          <a:xfrm>
            <a:off x="564382" y="1295346"/>
            <a:ext cx="8750595" cy="5105453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集中式版本控制系统 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SVN是集中式版本控制系统，版本库是集中放在中央服务器的，而干活的时候，用的都是自己的电脑，所以首先要从中央服务器哪里得到最新的版本，然后干活，干完后，需要把自己做完的活推送到中央服务器。集中式版本控制系统是必须联网才能工作，如果在局域网还可以，带宽够大，速度够快，在互联网下，如果网速慢的话，就郁闷了。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如右图它的管理方式：</a:t>
            </a: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集中管理方式在一定程度上看到其他开发人员在干什么，而管理员也可以很轻松掌握每个人的开发权限。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但是相较于其优点而言，集中式版本控制工具缺点很明显：</a:t>
            </a:r>
          </a:p>
          <a:p>
            <a:r>
              <a:rPr lang="zh-CN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服务器单点故障</a:t>
            </a:r>
          </a:p>
          <a:p>
            <a:r>
              <a:rPr lang="zh-CN" altLang="zh-CN" sz="2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容错性差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6FC88-3C03-4D15-B253-53F7F5090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972" y="2155348"/>
            <a:ext cx="3914775" cy="254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9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A2D6476-137F-4F2B-BC2B-9BFE20C3D28C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84BC091-463C-462C-8CA8-44FD9E696A5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的简介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9B0FC40-B7A0-4AD5-9BBF-12F72E985748}"/>
              </a:ext>
            </a:extLst>
          </p:cNvPr>
          <p:cNvSpPr txBox="1">
            <a:spLocks/>
          </p:cNvSpPr>
          <p:nvPr/>
        </p:nvSpPr>
        <p:spPr>
          <a:xfrm>
            <a:off x="564382" y="1295347"/>
            <a:ext cx="8750595" cy="514609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分布式版本控制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是分布式版本控制系统，那么它可以没有中央服务器的，每个人的电脑就是一个完整的版本库，这样，工作的时候就不需要联网了，因为版本都是在自己的电脑上。既然每个人的电脑都有一个完整的版本库，那多个人如何协作呢？比如说自己在电脑上改了文件A，其他人也在电脑上改了文件A，这时，你们两之间只需把各自的修改推送给对方，就可以互相看到对方的修改了。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如下图就是它的管理方式：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dirty="0"/>
              <a:t>   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2557C9-1957-42AE-AE77-A2F69500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416352"/>
            <a:ext cx="7467600" cy="30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32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5C034B3-2528-4556-99E5-AA8AF006A159}"/>
              </a:ext>
            </a:extLst>
          </p:cNvPr>
          <p:cNvCxnSpPr/>
          <p:nvPr/>
        </p:nvCxnSpPr>
        <p:spPr bwMode="auto">
          <a:xfrm>
            <a:off x="564382" y="125972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EF1424D-DCDD-419E-8A39-57BB2C55AEFF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564382" y="571447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Git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  <a:sym typeface="+mn-ea"/>
              </a:rPr>
              <a:t>的安装</a:t>
            </a:r>
            <a:endParaRPr lang="zh-CN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3A14A1-B194-43D8-992A-E3A3D4BBFEDC}"/>
              </a:ext>
            </a:extLst>
          </p:cNvPr>
          <p:cNvSpPr/>
          <p:nvPr/>
        </p:nvSpPr>
        <p:spPr>
          <a:xfrm>
            <a:off x="564382" y="1449755"/>
            <a:ext cx="8823458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本次实践课程使用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Linux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平台，如需在其它平台上使用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Git,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下载对应安装包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下载地址：</a:t>
            </a:r>
            <a:r>
              <a:rPr lang="en-US" altLang="zh-CN" sz="2000" u="sng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</a:t>
            </a:r>
            <a:r>
              <a:rPr lang="en-US" altLang="zh-CN" sz="2000" u="sng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【</a:t>
            </a:r>
            <a:r>
              <a:rPr lang="en-US" altLang="zh-CN" sz="2000" u="sng" dirty="0">
                <a:latin typeface="华文新魏" panose="02010800040101010101" pitchFamily="2" charset="-122"/>
                <a:ea typeface="华文新魏" panose="02010800040101010101" pitchFamily="2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Ctrl</a:t>
            </a:r>
            <a:r>
              <a:rPr lang="en-US" altLang="zh-CN" sz="20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鼠标点击</a:t>
            </a:r>
            <a:r>
              <a:rPr lang="en-US" altLang="zh-CN" sz="20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】windows</a:t>
            </a:r>
            <a:r>
              <a:rPr lang="zh-CN" altLang="en-US" sz="2000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版本</a:t>
            </a:r>
            <a:endParaRPr lang="zh-CN" altLang="zh-CN" sz="2000" dirty="0">
              <a:solidFill>
                <a:srgbClr val="00B0F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首先你可以试着输入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git-version,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看看系统有没有安装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Git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Centos/RedHat Git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直接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安装命令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$ yum update &amp;&amp; yum install -y git</a:t>
            </a: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$git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--version 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查看安装结果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673323-FA91-48EF-AF1E-D772254534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2" y="1849120"/>
            <a:ext cx="8750595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3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daf7fd9b-b5a0-4779-83e3-3a4cc91f1c1e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文本框 6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Straight Connector 6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6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Chevron 6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Straight Connector 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909</Words>
  <Application>Microsoft Office PowerPoint</Application>
  <PresentationFormat>宽屏</PresentationFormat>
  <Paragraphs>130</Paragraphs>
  <Slides>20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华文楷体</vt:lpstr>
      <vt:lpstr>华文新魏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王 少博</cp:lastModifiedBy>
  <cp:revision>832</cp:revision>
  <dcterms:created xsi:type="dcterms:W3CDTF">2017-01-11T01:22:00Z</dcterms:created>
  <dcterms:modified xsi:type="dcterms:W3CDTF">2019-04-23T06:44:15Z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