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media/image6.jpg" ContentType="image/jpeg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53" r:id="rId3"/>
    <p:sldId id="496" r:id="rId4"/>
    <p:sldId id="516" r:id="rId5"/>
    <p:sldId id="501" r:id="rId6"/>
    <p:sldId id="495" r:id="rId7"/>
    <p:sldId id="502" r:id="rId8"/>
    <p:sldId id="503" r:id="rId9"/>
    <p:sldId id="517" r:id="rId10"/>
    <p:sldId id="521" r:id="rId11"/>
    <p:sldId id="504" r:id="rId12"/>
    <p:sldId id="505" r:id="rId13"/>
    <p:sldId id="518" r:id="rId14"/>
    <p:sldId id="506" r:id="rId15"/>
    <p:sldId id="519" r:id="rId16"/>
    <p:sldId id="520" r:id="rId17"/>
    <p:sldId id="511" r:id="rId18"/>
    <p:sldId id="507" r:id="rId19"/>
    <p:sldId id="514" r:id="rId20"/>
    <p:sldId id="285" r:id="rId21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00FF"/>
    <a:srgbClr val="A80000"/>
    <a:srgbClr val="FF3333"/>
    <a:srgbClr val="DA0000"/>
    <a:srgbClr val="53D6DD"/>
    <a:srgbClr val="00A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03" autoAdjust="0"/>
    <p:restoredTop sz="96488" autoAdjust="0"/>
  </p:normalViewPr>
  <p:slideViewPr>
    <p:cSldViewPr snapToGrid="0">
      <p:cViewPr varScale="1">
        <p:scale>
          <a:sx n="63" d="100"/>
          <a:sy n="63" d="100"/>
        </p:scale>
        <p:origin x="1064" y="56"/>
      </p:cViewPr>
      <p:guideLst>
        <p:guide orient="horz" pos="2160"/>
        <p:guide pos="39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294"/>
    </p:cViewPr>
  </p:sorterViewPr>
  <p:notesViewPr>
    <p:cSldViewPr snapToGrid="0">
      <p:cViewPr varScale="1">
        <p:scale>
          <a:sx n="67" d="100"/>
          <a:sy n="67" d="100"/>
        </p:scale>
        <p:origin x="3072" y="84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6DC01-41A1-4776-B5BC-99E03FAD5C62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89940-700E-4713-A716-E06705FEBE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20D0C-2489-4D0C-B8E8-1E85D6869D9B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356C4-8DB7-49BD-A306-FA01DB01BC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356C4-8DB7-49BD-A306-FA01DB01BC8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356C4-8DB7-49BD-A306-FA01DB01BC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605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19CE9C-6BA1-48BD-851F-C52AFF06B19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246288-924A-4F16-AE9D-2483AB6646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19CE9C-6BA1-48BD-851F-C52AFF06B19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246288-924A-4F16-AE9D-2483AB6646C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71787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8" name="矩形 7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214" y="116632"/>
            <a:ext cx="27241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 bwMode="auto">
          <a:xfrm>
            <a:off x="1754372" y="35368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757" y="4008475"/>
            <a:ext cx="1166036" cy="116603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6422065"/>
            <a:ext cx="12192000" cy="4359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B9E409-4B33-467F-A419-7C714B836EF3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3053767" y="2686806"/>
            <a:ext cx="6084466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Docker-compose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负载均衡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16D26F2-0E8C-457F-BDA7-8DB1A571AC10}"/>
              </a:ext>
            </a:extLst>
          </p:cNvPr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DE9D56C-3105-4679-85ED-960CECDB6F52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564382" y="377124"/>
            <a:ext cx="8386577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Haproxy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配置文件详解</a:t>
            </a:r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64753C-AF02-4B6D-8610-A71732852891}"/>
              </a:ext>
            </a:extLst>
          </p:cNvPr>
          <p:cNvSpPr/>
          <p:nvPr/>
        </p:nvSpPr>
        <p:spPr>
          <a:xfrm>
            <a:off x="1064126" y="3289951"/>
            <a:ext cx="8140833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</a:rPr>
              <a:t>“</a:t>
            </a:r>
            <a:r>
              <a:rPr lang="en-US" altLang="zh-CN" sz="2400" dirty="0">
                <a:latin typeface="+mn-ea"/>
              </a:rPr>
              <a:t>global</a:t>
            </a:r>
            <a:r>
              <a:rPr lang="zh-CN" altLang="en-US" sz="2400" dirty="0">
                <a:latin typeface="+mn-ea"/>
              </a:rPr>
              <a:t>”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配置段，用于设定全局配置参数；</a:t>
            </a:r>
            <a:endParaRPr lang="en-US" altLang="zh-CN" sz="2400" dirty="0">
              <a:solidFill>
                <a:srgbClr val="444444"/>
              </a:solidFill>
              <a:latin typeface="+mn-ea"/>
            </a:endParaRPr>
          </a:p>
          <a:p>
            <a:r>
              <a:rPr lang="zh-CN" altLang="en-US" sz="2400" dirty="0">
                <a:solidFill>
                  <a:srgbClr val="444444"/>
                </a:solidFill>
                <a:latin typeface="+mn-ea"/>
              </a:rPr>
              <a:t>“</a:t>
            </a:r>
            <a:r>
              <a:rPr lang="en-US" altLang="zh-CN" sz="2400" dirty="0">
                <a:solidFill>
                  <a:srgbClr val="444444"/>
                </a:solidFill>
                <a:latin typeface="+mn-ea"/>
              </a:rPr>
              <a:t>defaults”</a:t>
            </a:r>
            <a:r>
              <a:rPr lang="zh-CN" altLang="en-US" sz="2400" dirty="0">
                <a:solidFill>
                  <a:srgbClr val="444444"/>
                </a:solidFill>
                <a:latin typeface="+mn-ea"/>
              </a:rPr>
              <a:t>段用于为所有其它配置段提供默认参数，这配置默认配置参数可由下一个“</a:t>
            </a:r>
            <a:r>
              <a:rPr lang="en-US" altLang="zh-CN" sz="2400" dirty="0">
                <a:solidFill>
                  <a:srgbClr val="444444"/>
                </a:solidFill>
                <a:latin typeface="+mn-ea"/>
              </a:rPr>
              <a:t>defaults”</a:t>
            </a:r>
            <a:r>
              <a:rPr lang="zh-CN" altLang="en-US" sz="2400" dirty="0">
                <a:solidFill>
                  <a:srgbClr val="444444"/>
                </a:solidFill>
                <a:latin typeface="+mn-ea"/>
              </a:rPr>
              <a:t>所重新设定。</a:t>
            </a:r>
            <a:br>
              <a:rPr lang="zh-CN" altLang="en-US" sz="2400" dirty="0">
                <a:latin typeface="+mn-ea"/>
              </a:rPr>
            </a:br>
            <a:r>
              <a:rPr lang="zh-CN" altLang="en-US" sz="2400" dirty="0">
                <a:solidFill>
                  <a:srgbClr val="444444"/>
                </a:solidFill>
                <a:latin typeface="+mn-ea"/>
              </a:rPr>
              <a:t>“</a:t>
            </a:r>
            <a:r>
              <a:rPr lang="en-US" altLang="zh-CN" sz="2400" dirty="0">
                <a:solidFill>
                  <a:srgbClr val="444444"/>
                </a:solidFill>
                <a:latin typeface="+mn-ea"/>
              </a:rPr>
              <a:t>frontend”</a:t>
            </a:r>
            <a:r>
              <a:rPr lang="zh-CN" altLang="en-US" sz="2400" dirty="0">
                <a:solidFill>
                  <a:srgbClr val="444444"/>
                </a:solidFill>
                <a:latin typeface="+mn-ea"/>
              </a:rPr>
              <a:t>段用于定义一系列监听的套接字，这些套接字可接受客户端请求并与之建立连接。</a:t>
            </a:r>
            <a:br>
              <a:rPr lang="zh-CN" altLang="en-US" sz="2400" dirty="0">
                <a:latin typeface="+mn-ea"/>
              </a:rPr>
            </a:br>
            <a:r>
              <a:rPr lang="zh-CN" altLang="en-US" sz="2400" dirty="0">
                <a:solidFill>
                  <a:srgbClr val="444444"/>
                </a:solidFill>
                <a:latin typeface="+mn-ea"/>
              </a:rPr>
              <a:t>“</a:t>
            </a:r>
            <a:r>
              <a:rPr lang="en-US" altLang="zh-CN" sz="2400" dirty="0">
                <a:solidFill>
                  <a:srgbClr val="444444"/>
                </a:solidFill>
                <a:latin typeface="+mn-ea"/>
              </a:rPr>
              <a:t>backend”</a:t>
            </a:r>
            <a:r>
              <a:rPr lang="zh-CN" altLang="en-US" sz="2400" dirty="0">
                <a:solidFill>
                  <a:srgbClr val="444444"/>
                </a:solidFill>
                <a:latin typeface="+mn-ea"/>
              </a:rPr>
              <a:t>段用于定义一系列“后端”服务器，代理将会将对应客户端的请求转发至这些服务器。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AB7262-0F05-4EF5-A13B-431D0A0AA2E6}"/>
              </a:ext>
            </a:extLst>
          </p:cNvPr>
          <p:cNvSpPr/>
          <p:nvPr/>
        </p:nvSpPr>
        <p:spPr>
          <a:xfrm>
            <a:off x="962527" y="1660262"/>
            <a:ext cx="83524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haproxy</a:t>
            </a:r>
            <a:r>
              <a:rPr lang="en-US" altLang="zh-CN" sz="24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的配置文件由两部分组成：全局设定和对代理的设定，共分为五段：</a:t>
            </a:r>
            <a:r>
              <a:rPr lang="en-US" altLang="zh-CN" sz="24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global</a:t>
            </a:r>
            <a:r>
              <a:rPr lang="zh-CN" altLang="en-US" sz="24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defaults</a:t>
            </a:r>
            <a:r>
              <a:rPr lang="zh-CN" altLang="en-US" sz="24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frontend</a:t>
            </a:r>
            <a:r>
              <a:rPr lang="zh-CN" altLang="en-US" sz="24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backend</a:t>
            </a:r>
            <a:r>
              <a:rPr lang="zh-CN" altLang="en-US" sz="24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listen</a:t>
            </a:r>
            <a:r>
              <a:rPr lang="zh-CN" altLang="en-US" sz="24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0933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16D26F2-0E8C-457F-BDA7-8DB1A571AC10}"/>
              </a:ext>
            </a:extLst>
          </p:cNvPr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DE9D56C-3105-4679-85ED-960CECDB6F52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564382" y="377124"/>
            <a:ext cx="8386577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Haproxy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做负载均衡</a:t>
            </a:r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7AC40A-B542-4BA3-84AB-E5ABFD855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31" y="1337026"/>
            <a:ext cx="6939407" cy="505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29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16D26F2-0E8C-457F-BDA7-8DB1A571AC10}"/>
              </a:ext>
            </a:extLst>
          </p:cNvPr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DE9D56C-3105-4679-85ED-960CECDB6F52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564382" y="377124"/>
            <a:ext cx="8386577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Compose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必备镜像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C14A97-49DA-4963-9171-F88C0FDDAF21}"/>
              </a:ext>
            </a:extLst>
          </p:cNvPr>
          <p:cNvSpPr/>
          <p:nvPr/>
        </p:nvSpPr>
        <p:spPr>
          <a:xfrm>
            <a:off x="1280160" y="155509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altLang="zh-CN" sz="2800" dirty="0">
                <a:latin typeface="+mn-ea"/>
              </a:rPr>
              <a:t>docker pull nginx</a:t>
            </a:r>
          </a:p>
          <a:p>
            <a:endParaRPr lang="sv-SE" altLang="zh-CN" sz="2800" dirty="0">
              <a:latin typeface="+mn-ea"/>
            </a:endParaRPr>
          </a:p>
          <a:p>
            <a:r>
              <a:rPr lang="sv-SE" altLang="zh-CN" sz="2800" dirty="0">
                <a:latin typeface="+mn-ea"/>
              </a:rPr>
              <a:t>docker pull haproxy</a:t>
            </a:r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6126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16D26F2-0E8C-457F-BDA7-8DB1A571AC10}"/>
              </a:ext>
            </a:extLst>
          </p:cNvPr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DE9D56C-3105-4679-85ED-960CECDB6F52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564382" y="377124"/>
            <a:ext cx="8386577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compose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常用命令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88E272-9807-47B4-A840-CC308B06D610}"/>
              </a:ext>
            </a:extLst>
          </p:cNvPr>
          <p:cNvSpPr/>
          <p:nvPr/>
        </p:nvSpPr>
        <p:spPr>
          <a:xfrm>
            <a:off x="869182" y="1741672"/>
            <a:ext cx="87505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3D464D"/>
                </a:solidFill>
                <a:latin typeface="+mj-ea"/>
                <a:ea typeface="+mj-ea"/>
              </a:rPr>
              <a:t>当前路径下启动       </a:t>
            </a:r>
            <a:r>
              <a:rPr lang="en-US" altLang="zh-CN" sz="2800" dirty="0">
                <a:solidFill>
                  <a:srgbClr val="3D464D"/>
                </a:solidFill>
                <a:latin typeface="+mj-ea"/>
                <a:ea typeface="+mj-ea"/>
              </a:rPr>
              <a:t>Docker-compose up –d </a:t>
            </a:r>
          </a:p>
        </p:txBody>
      </p:sp>
    </p:spTree>
    <p:extLst>
      <p:ext uri="{BB962C8B-B14F-4D97-AF65-F5344CB8AC3E}">
        <p14:creationId xmlns:p14="http://schemas.microsoft.com/office/powerpoint/2010/main" val="2152955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16D26F2-0E8C-457F-BDA7-8DB1A571AC10}"/>
              </a:ext>
            </a:extLst>
          </p:cNvPr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DE9D56C-3105-4679-85ED-960CECDB6F52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564382" y="377124"/>
            <a:ext cx="8386577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compose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常用命令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88E272-9807-47B4-A840-CC308B06D610}"/>
              </a:ext>
            </a:extLst>
          </p:cNvPr>
          <p:cNvSpPr/>
          <p:nvPr/>
        </p:nvSpPr>
        <p:spPr>
          <a:xfrm>
            <a:off x="869182" y="1741672"/>
            <a:ext cx="875059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D464D"/>
                </a:solidFill>
                <a:latin typeface="-apple-system"/>
              </a:rPr>
              <a:t>docker-compose logs</a:t>
            </a:r>
          </a:p>
          <a:p>
            <a:pPr lvl="1"/>
            <a:r>
              <a:rPr lang="en-US" altLang="zh-CN" sz="2000" dirty="0">
                <a:solidFill>
                  <a:srgbClr val="3D464D"/>
                </a:solidFill>
                <a:latin typeface="+mj-ea"/>
                <a:ea typeface="+mj-ea"/>
              </a:rPr>
              <a:t>docker-compose logs [options] [SERVICE...]</a:t>
            </a:r>
          </a:p>
          <a:p>
            <a:pPr lvl="1"/>
            <a:r>
              <a:rPr lang="zh-CN" altLang="en-US" sz="2000" dirty="0">
                <a:solidFill>
                  <a:srgbClr val="3D464D"/>
                </a:solidFill>
                <a:latin typeface="+mj-ea"/>
                <a:ea typeface="+mj-ea"/>
              </a:rPr>
              <a:t>查看服务容器的输出。默认情况下，</a:t>
            </a:r>
            <a:r>
              <a:rPr lang="en-US" altLang="zh-CN" sz="2000" dirty="0">
                <a:solidFill>
                  <a:srgbClr val="3D464D"/>
                </a:solidFill>
                <a:latin typeface="+mj-ea"/>
                <a:ea typeface="+mj-ea"/>
              </a:rPr>
              <a:t>docker-compose</a:t>
            </a:r>
            <a:r>
              <a:rPr lang="zh-CN" altLang="en-US" sz="2000" dirty="0">
                <a:solidFill>
                  <a:srgbClr val="3D464D"/>
                </a:solidFill>
                <a:latin typeface="+mj-ea"/>
                <a:ea typeface="+mj-ea"/>
              </a:rPr>
              <a:t>将对不同的服务输出使用不同的颜色来区分。可以通过</a:t>
            </a:r>
            <a:r>
              <a:rPr lang="en-US" altLang="zh-CN" sz="2000" dirty="0">
                <a:solidFill>
                  <a:srgbClr val="3D464D"/>
                </a:solidFill>
                <a:latin typeface="+mj-ea"/>
                <a:ea typeface="+mj-ea"/>
              </a:rPr>
              <a:t>–no-color</a:t>
            </a:r>
            <a:r>
              <a:rPr lang="zh-CN" altLang="en-US" sz="2000" dirty="0">
                <a:solidFill>
                  <a:srgbClr val="3D464D"/>
                </a:solidFill>
                <a:latin typeface="+mj-ea"/>
                <a:ea typeface="+mj-ea"/>
              </a:rPr>
              <a:t>来关闭颜色。</a:t>
            </a:r>
          </a:p>
          <a:p>
            <a:pPr lvl="1"/>
            <a:r>
              <a:rPr lang="en-US" altLang="zh-CN" sz="2000" dirty="0">
                <a:solidFill>
                  <a:srgbClr val="3D464D"/>
                </a:solidFill>
                <a:latin typeface="+mj-ea"/>
                <a:ea typeface="+mj-ea"/>
              </a:rPr>
              <a:t>docker-compose logs</a:t>
            </a:r>
          </a:p>
          <a:p>
            <a:pPr lvl="1"/>
            <a:r>
              <a:rPr lang="zh-CN" altLang="en-US" sz="2000" dirty="0">
                <a:solidFill>
                  <a:srgbClr val="3D464D"/>
                </a:solidFill>
                <a:latin typeface="+mj-ea"/>
                <a:ea typeface="+mj-ea"/>
              </a:rPr>
              <a:t>查看服务容器的输出</a:t>
            </a:r>
            <a:endParaRPr lang="en-US" altLang="zh-CN" sz="2000" dirty="0">
              <a:solidFill>
                <a:srgbClr val="3D464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953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16D26F2-0E8C-457F-BDA7-8DB1A571AC10}"/>
              </a:ext>
            </a:extLst>
          </p:cNvPr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DE9D56C-3105-4679-85ED-960CECDB6F52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564382" y="377124"/>
            <a:ext cx="8386577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测试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B71090-E812-4A56-9848-B72217CEADF5}"/>
              </a:ext>
            </a:extLst>
          </p:cNvPr>
          <p:cNvSpPr/>
          <p:nvPr/>
        </p:nvSpPr>
        <p:spPr>
          <a:xfrm>
            <a:off x="1131321" y="1893054"/>
            <a:ext cx="81227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+mn-ea"/>
              </a:rPr>
              <a:t>http://47.102.153.168/status  </a:t>
            </a:r>
            <a:r>
              <a:rPr lang="zh-CN" altLang="en-US" sz="2800" dirty="0">
                <a:latin typeface="+mn-ea"/>
              </a:rPr>
              <a:t>可以实现健康检查</a:t>
            </a:r>
          </a:p>
        </p:txBody>
      </p:sp>
    </p:spTree>
    <p:extLst>
      <p:ext uri="{BB962C8B-B14F-4D97-AF65-F5344CB8AC3E}">
        <p14:creationId xmlns:p14="http://schemas.microsoft.com/office/powerpoint/2010/main" val="2516087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16D26F2-0E8C-457F-BDA7-8DB1A571AC10}"/>
              </a:ext>
            </a:extLst>
          </p:cNvPr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DE9D56C-3105-4679-85ED-960CECDB6F52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564382" y="377124"/>
            <a:ext cx="8386577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测试负载均衡</a:t>
            </a: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【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轮询</a:t>
            </a: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】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B71090-E812-4A56-9848-B72217CEADF5}"/>
              </a:ext>
            </a:extLst>
          </p:cNvPr>
          <p:cNvSpPr/>
          <p:nvPr/>
        </p:nvSpPr>
        <p:spPr>
          <a:xfrm>
            <a:off x="1131321" y="1893054"/>
            <a:ext cx="88985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+mn-ea"/>
              </a:rPr>
              <a:t>http://47.102.153.168/  </a:t>
            </a:r>
            <a:r>
              <a:rPr lang="zh-CN" altLang="en-US" sz="2800" dirty="0">
                <a:latin typeface="+mn-ea"/>
              </a:rPr>
              <a:t>刷新网页，发现可以实现轮询</a:t>
            </a:r>
          </a:p>
        </p:txBody>
      </p:sp>
    </p:spTree>
    <p:extLst>
      <p:ext uri="{BB962C8B-B14F-4D97-AF65-F5344CB8AC3E}">
        <p14:creationId xmlns:p14="http://schemas.microsoft.com/office/powerpoint/2010/main" val="3079094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16D26F2-0E8C-457F-BDA7-8DB1A571AC10}"/>
              </a:ext>
            </a:extLst>
          </p:cNvPr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DE9D56C-3105-4679-85ED-960CECDB6F52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564382" y="377124"/>
            <a:ext cx="8386577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compose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常用命令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88E272-9807-47B4-A840-CC308B06D610}"/>
              </a:ext>
            </a:extLst>
          </p:cNvPr>
          <p:cNvSpPr/>
          <p:nvPr/>
        </p:nvSpPr>
        <p:spPr>
          <a:xfrm>
            <a:off x="869182" y="1741672"/>
            <a:ext cx="87505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D464D"/>
                </a:solidFill>
                <a:latin typeface="-apple-system"/>
              </a:rPr>
              <a:t>docker-compose stop</a:t>
            </a:r>
          </a:p>
          <a:p>
            <a:pPr lvl="1"/>
            <a:r>
              <a:rPr lang="en-US" altLang="zh-CN" sz="2000" dirty="0">
                <a:solidFill>
                  <a:srgbClr val="3D464D"/>
                </a:solidFill>
                <a:latin typeface="+mj-ea"/>
                <a:ea typeface="+mj-ea"/>
              </a:rPr>
              <a:t>docker-compose stop [options] [SERVICE...]</a:t>
            </a:r>
          </a:p>
          <a:p>
            <a:pPr lvl="1"/>
            <a:r>
              <a:rPr lang="zh-CN" altLang="en-US" sz="2000" dirty="0">
                <a:solidFill>
                  <a:srgbClr val="3D464D"/>
                </a:solidFill>
                <a:latin typeface="+mj-ea"/>
                <a:ea typeface="+mj-ea"/>
              </a:rPr>
              <a:t>显示各个容器运行的进程情况。</a:t>
            </a:r>
            <a:endParaRPr lang="en-US" altLang="zh-CN" sz="2000" dirty="0">
              <a:solidFill>
                <a:srgbClr val="3D464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68138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16D26F2-0E8C-457F-BDA7-8DB1A571AC10}"/>
              </a:ext>
            </a:extLst>
          </p:cNvPr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DE9D56C-3105-4679-85ED-960CECDB6F52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564382" y="377124"/>
            <a:ext cx="8386577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compose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常用命令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88E272-9807-47B4-A840-CC308B06D610}"/>
              </a:ext>
            </a:extLst>
          </p:cNvPr>
          <p:cNvSpPr/>
          <p:nvPr/>
        </p:nvSpPr>
        <p:spPr>
          <a:xfrm>
            <a:off x="869182" y="1741672"/>
            <a:ext cx="8750595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D464D"/>
                </a:solidFill>
                <a:latin typeface="-apple-system"/>
              </a:rPr>
              <a:t>docker-compose rm</a:t>
            </a:r>
          </a:p>
          <a:p>
            <a:pPr lvl="1"/>
            <a:r>
              <a:rPr lang="zh-CN" altLang="en-US" sz="2000" dirty="0">
                <a:solidFill>
                  <a:srgbClr val="3D464D"/>
                </a:solidFill>
                <a:latin typeface="+mj-ea"/>
                <a:ea typeface="+mj-ea"/>
              </a:rPr>
              <a:t>删除所有（停止状态的）服务容器。</a:t>
            </a:r>
          </a:p>
          <a:p>
            <a:pPr lvl="1"/>
            <a:r>
              <a:rPr lang="zh-CN" altLang="en-US" sz="2000" dirty="0">
                <a:solidFill>
                  <a:srgbClr val="3D464D"/>
                </a:solidFill>
                <a:latin typeface="+mj-ea"/>
                <a:ea typeface="+mj-ea"/>
              </a:rPr>
              <a:t>选项包括：</a:t>
            </a:r>
          </a:p>
          <a:p>
            <a:pPr lvl="1"/>
            <a:r>
              <a:rPr lang="en-US" altLang="zh-CN" sz="2000" dirty="0">
                <a:solidFill>
                  <a:srgbClr val="3D464D"/>
                </a:solidFill>
                <a:latin typeface="+mj-ea"/>
                <a:ea typeface="+mj-ea"/>
              </a:rPr>
              <a:t>–f, –force</a:t>
            </a:r>
            <a:r>
              <a:rPr lang="zh-CN" altLang="en-US" sz="2000" dirty="0">
                <a:solidFill>
                  <a:srgbClr val="3D464D"/>
                </a:solidFill>
                <a:latin typeface="+mj-ea"/>
                <a:ea typeface="+mj-ea"/>
              </a:rPr>
              <a:t>，强制直接删除，包括非停止状态的容器</a:t>
            </a:r>
          </a:p>
          <a:p>
            <a:pPr lvl="1"/>
            <a:r>
              <a:rPr lang="en-US" altLang="zh-CN" sz="2000" dirty="0">
                <a:solidFill>
                  <a:srgbClr val="3D464D"/>
                </a:solidFill>
                <a:latin typeface="+mj-ea"/>
                <a:ea typeface="+mj-ea"/>
              </a:rPr>
              <a:t>-v</a:t>
            </a:r>
            <a:r>
              <a:rPr lang="zh-CN" altLang="en-US" sz="2000" dirty="0">
                <a:solidFill>
                  <a:srgbClr val="3D464D"/>
                </a:solidFill>
                <a:latin typeface="+mj-ea"/>
                <a:ea typeface="+mj-ea"/>
              </a:rPr>
              <a:t>，删除容器所挂载的数据卷</a:t>
            </a:r>
          </a:p>
          <a:p>
            <a:pPr lvl="1"/>
            <a:r>
              <a:rPr lang="en-US" altLang="zh-CN" sz="2000" dirty="0">
                <a:solidFill>
                  <a:srgbClr val="3D464D"/>
                </a:solidFill>
                <a:latin typeface="+mj-ea"/>
                <a:ea typeface="+mj-ea"/>
              </a:rPr>
              <a:t>docker-compose rm</a:t>
            </a:r>
          </a:p>
          <a:p>
            <a:pPr lvl="1"/>
            <a:r>
              <a:rPr lang="zh-CN" altLang="en-US" sz="2000" dirty="0">
                <a:solidFill>
                  <a:srgbClr val="3D464D"/>
                </a:solidFill>
                <a:latin typeface="+mj-ea"/>
                <a:ea typeface="+mj-ea"/>
              </a:rPr>
              <a:t>删除所有（停止状态的）服务容器。推荐先执行</a:t>
            </a:r>
            <a:r>
              <a:rPr lang="en-US" altLang="zh-CN" sz="2000" dirty="0">
                <a:solidFill>
                  <a:srgbClr val="3D464D"/>
                </a:solidFill>
                <a:latin typeface="+mj-ea"/>
                <a:ea typeface="+mj-ea"/>
              </a:rPr>
              <a:t>docker-compose stop</a:t>
            </a:r>
            <a:r>
              <a:rPr lang="zh-CN" altLang="en-US" sz="2000" dirty="0">
                <a:solidFill>
                  <a:srgbClr val="3D464D"/>
                </a:solidFill>
                <a:latin typeface="+mj-ea"/>
                <a:ea typeface="+mj-ea"/>
              </a:rPr>
              <a:t>命令来停止容器。</a:t>
            </a:r>
            <a:endParaRPr lang="en-US" altLang="zh-CN" sz="2000" dirty="0">
              <a:solidFill>
                <a:srgbClr val="3D464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64724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450E156-2E08-4F94-B720-C9E75B066674}"/>
              </a:ext>
            </a:extLst>
          </p:cNvPr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35ACBA7E-263C-4EA0-9990-8D94487FEC6D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564382" y="571447"/>
            <a:ext cx="7025138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compose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管理应用的生命周期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4E0EA6-A2BD-4496-9F1B-15C384E04EDC}"/>
              </a:ext>
            </a:extLst>
          </p:cNvPr>
          <p:cNvSpPr/>
          <p:nvPr/>
        </p:nvSpPr>
        <p:spPr>
          <a:xfrm>
            <a:off x="1371599" y="1792516"/>
            <a:ext cx="81364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启动，停止和重建服务</a:t>
            </a:r>
            <a:endParaRPr lang="en-US" altLang="zh-CN" sz="24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4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查看正在运行的服务的状态</a:t>
            </a:r>
            <a:endParaRPr lang="en-US" altLang="zh-CN" sz="24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4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流式传输运行服务的日志输出</a:t>
            </a:r>
            <a:endParaRPr lang="en-US" altLang="zh-CN" sz="2400" dirty="0">
              <a:latin typeface="+mn-ea"/>
            </a:endParaRPr>
          </a:p>
          <a:p>
            <a:endParaRPr lang="zh-CN" altLang="en-US" sz="24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在服务上运行一次性命令</a:t>
            </a:r>
          </a:p>
        </p:txBody>
      </p:sp>
    </p:spTree>
    <p:extLst>
      <p:ext uri="{BB962C8B-B14F-4D97-AF65-F5344CB8AC3E}">
        <p14:creationId xmlns:p14="http://schemas.microsoft.com/office/powerpoint/2010/main" val="171936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564382" y="377124"/>
            <a:ext cx="7126738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Docker-compose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负载均衡概述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FB26604-4B15-4E45-A77C-2030F9F18874}"/>
              </a:ext>
            </a:extLst>
          </p:cNvPr>
          <p:cNvSpPr/>
          <p:nvPr/>
        </p:nvSpPr>
        <p:spPr>
          <a:xfrm>
            <a:off x="834127" y="1859340"/>
            <a:ext cx="86549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</a:rPr>
              <a:t>      负载均衡</a:t>
            </a:r>
            <a:r>
              <a:rPr lang="en-US" altLang="zh-CN" sz="2400" dirty="0">
                <a:latin typeface="+mn-ea"/>
              </a:rPr>
              <a:t>(</a:t>
            </a:r>
            <a:r>
              <a:rPr lang="zh-CN" altLang="en-US" sz="2400" dirty="0">
                <a:latin typeface="+mn-ea"/>
              </a:rPr>
              <a:t>又称为负载分担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>
                <a:latin typeface="+mn-ea"/>
              </a:rPr>
              <a:t>，英文名称为</a:t>
            </a:r>
            <a:r>
              <a:rPr lang="en-US" altLang="zh-CN" sz="2400" dirty="0">
                <a:latin typeface="+mn-ea"/>
              </a:rPr>
              <a:t>Load Balance</a:t>
            </a:r>
            <a:r>
              <a:rPr lang="zh-CN" altLang="en-US" sz="2400" dirty="0">
                <a:latin typeface="+mn-ea"/>
              </a:rPr>
              <a:t>，其意思就是将负载</a:t>
            </a:r>
            <a:r>
              <a:rPr lang="en-US" altLang="zh-CN" sz="2400" dirty="0">
                <a:latin typeface="+mn-ea"/>
              </a:rPr>
              <a:t>(</a:t>
            </a:r>
            <a:r>
              <a:rPr lang="zh-CN" altLang="en-US" sz="2400" dirty="0">
                <a:latin typeface="+mn-ea"/>
              </a:rPr>
              <a:t>工作任务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>
                <a:latin typeface="+mn-ea"/>
              </a:rPr>
              <a:t>进行平衡、分摊到多个操作单元上进行执行，例如</a:t>
            </a:r>
            <a:r>
              <a:rPr lang="en-US" altLang="zh-CN" sz="2400" dirty="0">
                <a:latin typeface="+mn-ea"/>
              </a:rPr>
              <a:t>Web</a:t>
            </a:r>
            <a:r>
              <a:rPr lang="zh-CN" altLang="en-US" sz="2400" dirty="0">
                <a:latin typeface="+mn-ea"/>
              </a:rPr>
              <a:t>服务器、</a:t>
            </a:r>
            <a:r>
              <a:rPr lang="en-US" altLang="zh-CN" sz="2400" dirty="0">
                <a:latin typeface="+mn-ea"/>
              </a:rPr>
              <a:t>FTP</a:t>
            </a:r>
            <a:r>
              <a:rPr lang="zh-CN" altLang="en-US" sz="2400" dirty="0">
                <a:latin typeface="+mn-ea"/>
              </a:rPr>
              <a:t>服务器、企业关键应用服务器和其它关键任务服务器等，从而共同完成工作任务。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2773840"/>
            <a:ext cx="12192000" cy="11167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sz="5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4882814" y="3533421"/>
            <a:ext cx="2448000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5" name="矩形 4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>
          <a:xfrm>
            <a:off x="4904819" y="2207858"/>
            <a:ext cx="2425995" cy="1325563"/>
          </a:xfrm>
        </p:spPr>
        <p:txBody>
          <a:bodyPr/>
          <a:lstStyle/>
          <a:p>
            <a:pPr algn="ctr"/>
            <a:r>
              <a:rPr lang="zh-CN" altLang="en-US" dirty="0"/>
              <a:t>致 谢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DF7D3AF-F5D3-45DA-B702-632231211B6A}"/>
              </a:ext>
            </a:extLst>
          </p:cNvPr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5A86B71-8E69-4F9D-A625-D4B68B25C42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564382" y="488202"/>
            <a:ext cx="7563618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Docker-compose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负载均衡的概述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30B832A2-0551-48BB-8ADC-68A3CB7E8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10" y="1682142"/>
            <a:ext cx="8904738" cy="2905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38050" tIns="79350" rIns="0" bIns="2380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en-US" sz="2400" dirty="0">
                <a:latin typeface="+mn-ea"/>
              </a:rPr>
              <a:t>      负载均衡建立在现有网络结构之上，它提供了一种廉价又有效的方法扩展网络设备和服务器的带宽、增加吞吐量、加强网络数据处理能力、提高网络的灵活性和可用性。需要说明的是：负载均衡设备不是基础网络设备，而是一种性能优化设备。对于网络应用而言，并不是一开始就需要负载均衡，当网络应用的访问量不断增长，单个处理单元无法满足负载需求时，网络应用流量将要出现瓶颈时，负载均衡才会起到作用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882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05381486-CA64-45D5-83D1-8F194111D839}"/>
              </a:ext>
            </a:extLst>
          </p:cNvPr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92A1605-69FA-4C47-AA74-3F76410EE5EA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574542" y="377124"/>
            <a:ext cx="8386577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负载均衡中间件对比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9CA488-DA71-459A-A1E1-3AB23021C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30" y="1619250"/>
            <a:ext cx="76962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1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5FB126A-521A-43B2-A5F0-08ED66F265DB}"/>
              </a:ext>
            </a:extLst>
          </p:cNvPr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71937954-6F70-4BE5-A9B7-67C7C4D0A55E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564382" y="377124"/>
            <a:ext cx="8386577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Docker-compose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负载均衡的原理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E01FAA4-3BB0-4611-88CB-337A87A3F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" y="1418428"/>
            <a:ext cx="7741920" cy="440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1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5C034B3-2528-4556-99E5-AA8AF006A159}"/>
              </a:ext>
            </a:extLst>
          </p:cNvPr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EF1424D-DCDD-419E-8A39-57BB2C55AEFF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564382" y="571447"/>
            <a:ext cx="5948178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Compose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负载均衡原理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EA7B2B-C996-49E3-84D4-BA1E9C0F8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352" y="1473201"/>
            <a:ext cx="7339648" cy="435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53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05381486-CA64-45D5-83D1-8F194111D839}"/>
              </a:ext>
            </a:extLst>
          </p:cNvPr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92A1605-69FA-4C47-AA74-3F76410EE5EA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564382" y="377124"/>
            <a:ext cx="8386577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Docker-compose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的</a:t>
            </a:r>
            <a:r>
              <a:rPr lang="en-US" altLang="zh-CN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yml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文件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6892ED6-4ADC-4B62-B71B-8214EF54DDFB}"/>
              </a:ext>
            </a:extLst>
          </p:cNvPr>
          <p:cNvSpPr/>
          <p:nvPr/>
        </p:nvSpPr>
        <p:spPr>
          <a:xfrm>
            <a:off x="1031742" y="1740654"/>
            <a:ext cx="3064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+mn-ea"/>
              </a:rPr>
              <a:t> </a:t>
            </a:r>
            <a:endParaRPr lang="zh-CN" altLang="en-US" sz="3200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5BD68A-6D5B-42F1-A4D9-39CFC9E8C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42" y="1337146"/>
            <a:ext cx="7589520" cy="505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98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16D26F2-0E8C-457F-BDA7-8DB1A571AC10}"/>
              </a:ext>
            </a:extLst>
          </p:cNvPr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DE9D56C-3105-4679-85ED-960CECDB6F52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564382" y="377124"/>
            <a:ext cx="8386577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Compose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的</a:t>
            </a:r>
            <a:r>
              <a:rPr lang="en-US" altLang="zh-CN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yml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文件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88E272-9807-47B4-A840-CC308B06D610}"/>
              </a:ext>
            </a:extLst>
          </p:cNvPr>
          <p:cNvSpPr/>
          <p:nvPr/>
        </p:nvSpPr>
        <p:spPr>
          <a:xfrm>
            <a:off x="818382" y="1802632"/>
            <a:ext cx="87505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D464D"/>
                </a:solidFill>
                <a:latin typeface="+mn-ea"/>
              </a:rPr>
              <a:t>这个</a:t>
            </a:r>
            <a:r>
              <a:rPr lang="en-US" altLang="zh-CN" sz="2400" dirty="0" err="1">
                <a:solidFill>
                  <a:srgbClr val="3D464D"/>
                </a:solidFill>
                <a:latin typeface="+mn-ea"/>
              </a:rPr>
              <a:t>yml</a:t>
            </a:r>
            <a:r>
              <a:rPr lang="zh-CN" altLang="en-US" sz="2400" dirty="0">
                <a:solidFill>
                  <a:srgbClr val="3D464D"/>
                </a:solidFill>
                <a:latin typeface="+mn-ea"/>
              </a:rPr>
              <a:t>文件定义了三个服务，两个</a:t>
            </a:r>
            <a:r>
              <a:rPr lang="en-US" altLang="zh-CN" sz="2400" dirty="0" err="1">
                <a:solidFill>
                  <a:srgbClr val="3D464D"/>
                </a:solidFill>
                <a:latin typeface="+mn-ea"/>
              </a:rPr>
              <a:t>nginx</a:t>
            </a:r>
            <a:r>
              <a:rPr lang="zh-CN" altLang="en-US" sz="2400" dirty="0">
                <a:solidFill>
                  <a:srgbClr val="3D464D"/>
                </a:solidFill>
                <a:latin typeface="+mn-ea"/>
              </a:rPr>
              <a:t>和</a:t>
            </a:r>
            <a:r>
              <a:rPr lang="en-US" altLang="zh-CN" sz="2400" dirty="0" err="1">
                <a:solidFill>
                  <a:srgbClr val="3D464D"/>
                </a:solidFill>
                <a:latin typeface="+mn-ea"/>
              </a:rPr>
              <a:t>haproxy</a:t>
            </a:r>
            <a:r>
              <a:rPr lang="zh-CN" altLang="en-US" sz="2400" dirty="0">
                <a:solidFill>
                  <a:srgbClr val="3D464D"/>
                </a:solidFill>
                <a:latin typeface="+mn-ea"/>
              </a:rPr>
              <a:t>负载均衡器；并且通过</a:t>
            </a:r>
            <a:r>
              <a:rPr lang="en-US" altLang="zh-CN" sz="2400" dirty="0" err="1">
                <a:solidFill>
                  <a:srgbClr val="3D464D"/>
                </a:solidFill>
                <a:latin typeface="+mn-ea"/>
              </a:rPr>
              <a:t>haproxy</a:t>
            </a:r>
            <a:r>
              <a:rPr lang="zh-CN" altLang="en-US" sz="2400" dirty="0">
                <a:solidFill>
                  <a:srgbClr val="3D464D"/>
                </a:solidFill>
                <a:latin typeface="+mn-ea"/>
              </a:rPr>
              <a:t>做负载均衡。</a:t>
            </a:r>
          </a:p>
        </p:txBody>
      </p:sp>
    </p:spTree>
    <p:extLst>
      <p:ext uri="{BB962C8B-B14F-4D97-AF65-F5344CB8AC3E}">
        <p14:creationId xmlns:p14="http://schemas.microsoft.com/office/powerpoint/2010/main" val="1191544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16D26F2-0E8C-457F-BDA7-8DB1A571AC10}"/>
              </a:ext>
            </a:extLst>
          </p:cNvPr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DE9D56C-3105-4679-85ED-960CECDB6F52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564382" y="377124"/>
            <a:ext cx="8386577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HAproxy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的概述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8A27507-0BAB-4BB6-86E7-ED14B86F688B}"/>
              </a:ext>
            </a:extLst>
          </p:cNvPr>
          <p:cNvSpPr/>
          <p:nvPr/>
        </p:nvSpPr>
        <p:spPr>
          <a:xfrm>
            <a:off x="762000" y="1732618"/>
            <a:ext cx="85529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D464D"/>
                </a:solidFill>
                <a:latin typeface="+mn-ea"/>
              </a:rPr>
              <a:t>      </a:t>
            </a:r>
            <a:r>
              <a:rPr lang="en-US" altLang="zh-CN" sz="2400" dirty="0" err="1">
                <a:solidFill>
                  <a:srgbClr val="3D464D"/>
                </a:solidFill>
                <a:latin typeface="+mn-ea"/>
              </a:rPr>
              <a:t>HAProxy</a:t>
            </a:r>
            <a:r>
              <a:rPr lang="zh-CN" altLang="en-US" sz="2400" dirty="0">
                <a:solidFill>
                  <a:srgbClr val="3D464D"/>
                </a:solidFill>
                <a:latin typeface="+mn-ea"/>
              </a:rPr>
              <a:t>提供</a:t>
            </a:r>
            <a:r>
              <a:rPr lang="zh-CN" altLang="en-US" sz="2400" b="1" dirty="0">
                <a:solidFill>
                  <a:srgbClr val="3D464D"/>
                </a:solidFill>
                <a:latin typeface="+mn-ea"/>
              </a:rPr>
              <a:t>高可用性</a:t>
            </a:r>
            <a:r>
              <a:rPr lang="zh-CN" altLang="en-US" sz="2400" dirty="0">
                <a:solidFill>
                  <a:srgbClr val="3D464D"/>
                </a:solidFill>
                <a:latin typeface="+mn-ea"/>
              </a:rPr>
              <a:t>、</a:t>
            </a:r>
            <a:r>
              <a:rPr lang="zh-CN" altLang="en-US" sz="2400" b="1" dirty="0">
                <a:solidFill>
                  <a:srgbClr val="3D464D"/>
                </a:solidFill>
                <a:latin typeface="+mn-ea"/>
              </a:rPr>
              <a:t>负载均衡</a:t>
            </a:r>
            <a:r>
              <a:rPr lang="zh-CN" altLang="en-US" sz="2400" dirty="0">
                <a:solidFill>
                  <a:srgbClr val="3D464D"/>
                </a:solidFill>
                <a:latin typeface="+mn-ea"/>
              </a:rPr>
              <a:t>以及基于</a:t>
            </a:r>
            <a:r>
              <a:rPr lang="en-US" altLang="zh-CN" sz="2400" dirty="0">
                <a:solidFill>
                  <a:srgbClr val="3D464D"/>
                </a:solidFill>
                <a:latin typeface="+mn-ea"/>
              </a:rPr>
              <a:t>TCP</a:t>
            </a:r>
            <a:r>
              <a:rPr lang="zh-CN" altLang="en-US" sz="2400" dirty="0">
                <a:solidFill>
                  <a:srgbClr val="3D464D"/>
                </a:solidFill>
                <a:latin typeface="+mn-ea"/>
              </a:rPr>
              <a:t>和</a:t>
            </a:r>
            <a:r>
              <a:rPr lang="en-US" altLang="zh-CN" sz="2400" dirty="0">
                <a:solidFill>
                  <a:srgbClr val="3D464D"/>
                </a:solidFill>
                <a:latin typeface="+mn-ea"/>
              </a:rPr>
              <a:t>HTTP</a:t>
            </a:r>
            <a:r>
              <a:rPr lang="zh-CN" altLang="en-US" sz="2400" dirty="0">
                <a:solidFill>
                  <a:srgbClr val="3D464D"/>
                </a:solidFill>
                <a:latin typeface="+mn-ea"/>
              </a:rPr>
              <a:t>应用的代理，</a:t>
            </a:r>
            <a:r>
              <a:rPr lang="zh-CN" altLang="en-US" sz="2400" b="1" dirty="0">
                <a:solidFill>
                  <a:srgbClr val="3D464D"/>
                </a:solidFill>
                <a:latin typeface="+mn-ea"/>
              </a:rPr>
              <a:t>支持虚拟主机</a:t>
            </a:r>
            <a:r>
              <a:rPr lang="zh-CN" altLang="en-US" sz="2400" dirty="0">
                <a:solidFill>
                  <a:srgbClr val="3D464D"/>
                </a:solidFill>
                <a:latin typeface="+mn-ea"/>
              </a:rPr>
              <a:t>，它是免费、快速并且可靠的一种解决方案。</a:t>
            </a:r>
            <a:r>
              <a:rPr lang="en-US" altLang="zh-CN" sz="2400" dirty="0" err="1">
                <a:solidFill>
                  <a:srgbClr val="3D464D"/>
                </a:solidFill>
                <a:latin typeface="+mn-ea"/>
              </a:rPr>
              <a:t>HAProxy</a:t>
            </a:r>
            <a:r>
              <a:rPr lang="zh-CN" altLang="en-US" sz="2400" dirty="0">
                <a:solidFill>
                  <a:srgbClr val="3D464D"/>
                </a:solidFill>
                <a:latin typeface="+mn-ea"/>
              </a:rPr>
              <a:t>特别适用于那些负载特大的</a:t>
            </a:r>
            <a:r>
              <a:rPr lang="en-US" altLang="zh-CN" sz="2400" dirty="0">
                <a:solidFill>
                  <a:srgbClr val="3D464D"/>
                </a:solidFill>
                <a:latin typeface="+mn-ea"/>
              </a:rPr>
              <a:t>web</a:t>
            </a:r>
            <a:r>
              <a:rPr lang="zh-CN" altLang="en-US" sz="2400" dirty="0">
                <a:solidFill>
                  <a:srgbClr val="3D464D"/>
                </a:solidFill>
                <a:latin typeface="+mn-ea"/>
              </a:rPr>
              <a:t>站点， 这些站点通常又需要会话保持或七层处理。</a:t>
            </a:r>
            <a:r>
              <a:rPr lang="en-US" altLang="zh-CN" sz="2400" dirty="0" err="1">
                <a:solidFill>
                  <a:srgbClr val="3D464D"/>
                </a:solidFill>
                <a:latin typeface="+mn-ea"/>
              </a:rPr>
              <a:t>HAProxy</a:t>
            </a:r>
            <a:r>
              <a:rPr lang="zh-CN" altLang="en-US" sz="2400" dirty="0">
                <a:solidFill>
                  <a:srgbClr val="3D464D"/>
                </a:solidFill>
                <a:latin typeface="+mn-ea"/>
              </a:rPr>
              <a:t>运行在当前的硬件上，完全可以支持数以万计的并发连接。并且它的运行模式使得它可以很简单安全的整合进您当前的架构中， 同时可以保护你的</a:t>
            </a:r>
            <a:r>
              <a:rPr lang="en-US" altLang="zh-CN" sz="2400" dirty="0">
                <a:solidFill>
                  <a:srgbClr val="3D464D"/>
                </a:solidFill>
                <a:latin typeface="+mn-ea"/>
              </a:rPr>
              <a:t>web</a:t>
            </a:r>
            <a:r>
              <a:rPr lang="zh-CN" altLang="en-US" sz="2400" dirty="0">
                <a:solidFill>
                  <a:srgbClr val="3D464D"/>
                </a:solidFill>
                <a:latin typeface="+mn-ea"/>
              </a:rPr>
              <a:t>服务器不被暴露到网络上</a:t>
            </a:r>
            <a:r>
              <a:rPr lang="zh-CN" altLang="en-US" dirty="0">
                <a:solidFill>
                  <a:srgbClr val="3D464D"/>
                </a:solidFill>
                <a:latin typeface="Pingfang SC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6480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daf7fd9b-b5a0-4779-83e3-3a4cc91f1c1e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635</Words>
  <Application>Microsoft Office PowerPoint</Application>
  <PresentationFormat>宽屏</PresentationFormat>
  <Paragraphs>59</Paragraphs>
  <Slides>20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-apple-system</vt:lpstr>
      <vt:lpstr>Pingfang SC</vt:lpstr>
      <vt:lpstr>华文新魏</vt:lpstr>
      <vt:lpstr>Microsoft YaHei</vt:lpstr>
      <vt:lpstr>Microsoft YaHei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致 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???</dc:creator>
  <cp:lastModifiedBy>王 少博</cp:lastModifiedBy>
  <cp:revision>860</cp:revision>
  <dcterms:created xsi:type="dcterms:W3CDTF">2017-01-11T01:22:00Z</dcterms:created>
  <dcterms:modified xsi:type="dcterms:W3CDTF">2019-05-15T08:46:13Z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