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
  </p:handoutMasterIdLst>
  <p:sldIdLst>
    <p:sldId id="256" r:id="rId3"/>
    <p:sldId id="262" r:id="rId5"/>
    <p:sldId id="430" r:id="rId6"/>
    <p:sldId id="435" r:id="rId7"/>
    <p:sldId id="447" r:id="rId8"/>
    <p:sldId id="531" r:id="rId9"/>
    <p:sldId id="532" r:id="rId10"/>
    <p:sldId id="533" r:id="rId11"/>
    <p:sldId id="534" r:id="rId12"/>
    <p:sldId id="48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A80000"/>
    <a:srgbClr val="0000FF"/>
    <a:srgbClr val="FF3333"/>
    <a:srgbClr val="DA0000"/>
    <a:srgbClr val="53D6DD"/>
    <a:srgbClr val="00A9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59" autoAdjust="0"/>
    <p:restoredTop sz="96488" autoAdjust="0"/>
  </p:normalViewPr>
  <p:slideViewPr>
    <p:cSldViewPr snapToGrid="0">
      <p:cViewPr>
        <p:scale>
          <a:sx n="90" d="100"/>
          <a:sy n="90" d="100"/>
        </p:scale>
        <p:origin x="-6" y="-72"/>
      </p:cViewPr>
      <p:guideLst>
        <p:guide orient="horz" pos="2331"/>
        <p:guide pos="3856"/>
      </p:guideLst>
    </p:cSldViewPr>
  </p:slideViewPr>
  <p:outlineViewPr>
    <p:cViewPr>
      <p:scale>
        <a:sx n="33" d="100"/>
        <a:sy n="33" d="100"/>
      </p:scale>
      <p:origin x="0" y="0"/>
    </p:cViewPr>
  </p:outlineViewPr>
  <p:notesTextViewPr>
    <p:cViewPr>
      <p:scale>
        <a:sx n="1" d="1"/>
        <a:sy n="1" d="1"/>
      </p:scale>
      <p:origin x="0" y="0"/>
    </p:cViewPr>
  </p:notesTextViewPr>
  <p:sorterViewPr>
    <p:cViewPr>
      <p:scale>
        <a:sx n="170" d="100"/>
        <a:sy n="170" d="100"/>
      </p:scale>
      <p:origin x="0" y="294"/>
    </p:cViewPr>
  </p:sorterViewPr>
  <p:notesViewPr>
    <p:cSldViewPr snapToGrid="0">
      <p:cViewPr varScale="1">
        <p:scale>
          <a:sx n="67" d="100"/>
          <a:sy n="67" d="100"/>
        </p:scale>
        <p:origin x="3072" y="84"/>
      </p:cViewPr>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F6DC01-41A1-4776-B5BC-99E03FAD5C62}"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089940-700E-4713-A716-E06705FEBEA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620D0C-2489-4D0C-B8E8-1E85D6869D9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E356C4-8DB7-49BD-A306-FA01DB01BC8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E356C4-8DB7-49BD-A306-FA01DB01BC8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E356C4-8DB7-49BD-A306-FA01DB01BC8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例如：</a:t>
            </a:r>
            <a:r>
              <a:rPr lang="en-US" altLang="zh-CN"/>
              <a:t>mkdir /tt/demo</a:t>
            </a:r>
            <a:endParaRPr lang="en-US" altLang="zh-CN"/>
          </a:p>
          <a:p>
            <a:r>
              <a:rPr lang="en-US" altLang="zh-CN"/>
              <a:t>          cp -R  /tt   /aa/bb</a:t>
            </a:r>
            <a:endParaRPr lang="en-US" altLang="zh-CN"/>
          </a:p>
          <a:p>
            <a:r>
              <a:rPr lang="en-US" altLang="zh-CN"/>
              <a:t>      </a:t>
            </a:r>
            <a:r>
              <a:rPr lang="zh-CN" altLang="en-US"/>
              <a:t>查看： </a:t>
            </a:r>
            <a:r>
              <a:rPr lang="en-US" altLang="zh-CN"/>
              <a:t>cd  /aa/bb  </a:t>
            </a:r>
            <a:r>
              <a:rPr lang="zh-CN" altLang="en-US"/>
              <a:t>即可看到原来</a:t>
            </a:r>
            <a:r>
              <a:rPr lang="en-US" altLang="zh-CN"/>
              <a:t>tt</a:t>
            </a:r>
            <a:r>
              <a:rPr lang="zh-CN" altLang="en-US"/>
              <a:t>中的内容</a:t>
            </a:r>
            <a:r>
              <a:rPr lang="en-US" altLang="zh-CN"/>
              <a:t>demo</a:t>
            </a:r>
            <a:endParaRPr lang="en-US" altLang="zh-CN"/>
          </a:p>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例如：</a:t>
            </a:r>
            <a:r>
              <a:rPr lang="en-US" altLang="zh-CN"/>
              <a:t>mkdir /tt/demo</a:t>
            </a:r>
            <a:endParaRPr lang="en-US" altLang="zh-CN"/>
          </a:p>
          <a:p>
            <a:r>
              <a:rPr lang="en-US" altLang="zh-CN"/>
              <a:t>          cp -R  /tt   /aa/bb</a:t>
            </a:r>
            <a:endParaRPr lang="en-US" altLang="zh-CN"/>
          </a:p>
          <a:p>
            <a:r>
              <a:rPr lang="en-US" altLang="zh-CN"/>
              <a:t>      </a:t>
            </a:r>
            <a:r>
              <a:rPr lang="zh-CN" altLang="en-US"/>
              <a:t>查看： </a:t>
            </a:r>
            <a:r>
              <a:rPr lang="en-US" altLang="zh-CN"/>
              <a:t>cd  /aa/bb  </a:t>
            </a:r>
            <a:r>
              <a:rPr lang="zh-CN" altLang="en-US"/>
              <a:t>即可看到原来</a:t>
            </a:r>
            <a:r>
              <a:rPr lang="en-US" altLang="zh-CN"/>
              <a:t>tt</a:t>
            </a:r>
            <a:r>
              <a:rPr lang="zh-CN" altLang="en-US"/>
              <a:t>中的内容</a:t>
            </a:r>
            <a:r>
              <a:rPr lang="en-US" altLang="zh-CN"/>
              <a:t>demo</a:t>
            </a:r>
            <a:endParaRPr lang="en-US" altLang="zh-CN"/>
          </a:p>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示例</a:t>
            </a:r>
            <a:r>
              <a:rPr lang="en-US" altLang="zh-CN"/>
              <a:t>1</a:t>
            </a:r>
            <a:r>
              <a:rPr lang="zh-CN" altLang="en-US"/>
              <a:t>：发布个性化</a:t>
            </a:r>
            <a:r>
              <a:rPr lang="en-US" altLang="zh-CN"/>
              <a:t>web</a:t>
            </a:r>
            <a:r>
              <a:rPr lang="zh-CN" altLang="en-US"/>
              <a:t>站点</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dirty="0">
                <a:cs typeface="Arial" panose="020B0604020202020204" pitchFamily="34" charset="0"/>
                <a:sym typeface="+mn-ea"/>
              </a:rPr>
              <a:t>1</a:t>
            </a:r>
            <a:r>
              <a:rPr lang="zh-CN" altLang="en-US" dirty="0">
                <a:cs typeface="Arial" panose="020B0604020202020204" pitchFamily="34" charset="0"/>
                <a:sym typeface="+mn-ea"/>
              </a:rPr>
              <a:t>、</a:t>
            </a:r>
            <a:r>
              <a:rPr dirty="0">
                <a:cs typeface="Arial" panose="020B0604020202020204" pitchFamily="34" charset="0"/>
                <a:sym typeface="+mn-ea"/>
              </a:rPr>
              <a:t>Linux系统拥有非常灵活和强大的日志功能，可以保存几乎所有的操作记录，并可以从中检索出我们需要的信息。</a:t>
            </a:r>
            <a:r>
              <a:rPr lang="en-US" altLang="zh-CN" dirty="0">
                <a:cs typeface="Arial" panose="020B0604020202020204" pitchFamily="34" charset="0"/>
                <a:sym typeface="+mn-ea"/>
              </a:rPr>
              <a:t> </a:t>
            </a:r>
            <a:endParaRPr lang="en-US" altLang="zh-CN" dirty="0">
              <a:cs typeface="Arial" panose="020B0604020202020204" pitchFamily="34" charset="0"/>
              <a:sym typeface="+mn-ea"/>
            </a:endParaRPr>
          </a:p>
          <a:p>
            <a:r>
              <a:rPr lang="en-US" altLang="zh-CN" dirty="0">
                <a:cs typeface="Arial" panose="020B0604020202020204" pitchFamily="34" charset="0"/>
                <a:sym typeface="+mn-ea"/>
              </a:rPr>
              <a:t>2</a:t>
            </a:r>
            <a:r>
              <a:rPr lang="zh-CN" altLang="en-US" dirty="0">
                <a:cs typeface="Arial" panose="020B0604020202020204" pitchFamily="34" charset="0"/>
                <a:sym typeface="+mn-ea"/>
              </a:rPr>
              <a:t>、Linux系统内核和许多程序会产生各种错误信息、警告信息和其他的提示信息，这些信息对管理员了解系统的运行状态是非常有用的，所以应该把它们写到日志文件中去。</a:t>
            </a:r>
            <a:r>
              <a:rPr lang="en-US" altLang="zh-CN">
                <a:sym typeface="+mn-ea"/>
              </a:rPr>
              <a:t>任何希望生成日志的程序都可以向 syslog 发送信息。 </a:t>
            </a:r>
            <a:endParaRPr lang="en-US" altLang="zh-CN">
              <a:sym typeface="+mn-ea"/>
            </a:endParaRPr>
          </a:p>
          <a:p>
            <a:r>
              <a:rPr lang="en-US" altLang="zh-CN">
                <a:sym typeface="+mn-ea"/>
              </a:rPr>
              <a:t>3</a:t>
            </a:r>
            <a:r>
              <a:rPr lang="zh-CN" altLang="en-US">
                <a:sym typeface="+mn-ea"/>
              </a:rPr>
              <a:t>、</a:t>
            </a:r>
            <a:r>
              <a:rPr lang="en-US" altLang="zh-CN">
                <a:sym typeface="+mn-ea"/>
              </a:rPr>
              <a:t>syslog可以根据日志的类别和优先级将日志保存到不同的文件中。为了方便查阅，可以把内核信息与其他信息分开，单独保存到一个独立的日志文件中。默认配置下，日志文件通常都保存在“/var/log”目录下</a:t>
            </a:r>
            <a:r>
              <a:rPr lang="zh-CN" altLang="en-US">
                <a:sym typeface="+mn-ea"/>
              </a:rPr>
              <a:t>。所有的系统应用都会在/var/log 目录下创建日志文件，或创建子目录再创建日志文件</a:t>
            </a:r>
            <a:endParaRPr lang="zh-CN" altLang="en-US"/>
          </a:p>
          <a:p>
            <a:r>
              <a:rPr lang="en-US" altLang="zh-CN">
                <a:sym typeface="+mn-ea"/>
              </a:rPr>
              <a:t>4</a:t>
            </a:r>
            <a:r>
              <a:rPr lang="zh-CN" altLang="en-US">
                <a:sym typeface="+mn-ea"/>
              </a:rPr>
              <a:t>、使用 /etc/syslog.conf，可以根据优先级和设备过滤消息。可以将消息定向到：（</a:t>
            </a:r>
            <a:r>
              <a:rPr lang="en-US" altLang="zh-CN">
                <a:sym typeface="+mn-ea"/>
              </a:rPr>
              <a:t>1</a:t>
            </a:r>
            <a:r>
              <a:rPr lang="zh-CN" altLang="en-US">
                <a:sym typeface="+mn-ea"/>
              </a:rPr>
              <a:t>）特定日志文件（</a:t>
            </a:r>
            <a:r>
              <a:rPr lang="en-US" altLang="zh-CN">
                <a:sym typeface="+mn-ea"/>
              </a:rPr>
              <a:t>2</a:t>
            </a:r>
            <a:r>
              <a:rPr lang="zh-CN" altLang="en-US">
                <a:sym typeface="+mn-ea"/>
              </a:rPr>
              <a:t>）控制台（</a:t>
            </a:r>
            <a:r>
              <a:rPr lang="en-US" altLang="zh-CN">
                <a:sym typeface="+mn-ea"/>
              </a:rPr>
              <a:t>3</a:t>
            </a:r>
            <a:r>
              <a:rPr lang="zh-CN" altLang="en-US">
                <a:sym typeface="+mn-ea"/>
              </a:rPr>
              <a:t>）指定用户。如果该用户已登录，消息将被发送到其终端。（</a:t>
            </a:r>
            <a:r>
              <a:rPr lang="en-US" altLang="zh-CN">
                <a:sym typeface="+mn-ea"/>
              </a:rPr>
              <a:t>4</a:t>
            </a:r>
            <a:r>
              <a:rPr lang="zh-CN" altLang="en-US">
                <a:sym typeface="+mn-ea"/>
              </a:rPr>
              <a:t>）所有登录用户（</a:t>
            </a:r>
            <a:r>
              <a:rPr lang="en-US" altLang="zh-CN">
                <a:sym typeface="+mn-ea"/>
              </a:rPr>
              <a:t>5</a:t>
            </a:r>
            <a:r>
              <a:rPr lang="zh-CN" altLang="en-US">
                <a:sym typeface="+mn-ea"/>
              </a:rPr>
              <a:t>）转发到远程系统。</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119CE9C-6BA1-48BD-851F-C52AFF06B19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246288-924A-4F16-AE9D-2483AB6646C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D119CE9C-6BA1-48BD-851F-C52AFF06B19A}"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246288-924A-4F16-AE9D-2483AB6646CB}"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png"/><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199" y="365125"/>
            <a:ext cx="717875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grpSp>
        <p:nvGrpSpPr>
          <p:cNvPr id="7" name="组合 6"/>
          <p:cNvGrpSpPr/>
          <p:nvPr/>
        </p:nvGrpSpPr>
        <p:grpSpPr>
          <a:xfrm>
            <a:off x="0" y="6422065"/>
            <a:ext cx="12195548" cy="450113"/>
            <a:chOff x="0" y="6422065"/>
            <a:chExt cx="12195548" cy="450113"/>
          </a:xfrm>
        </p:grpSpPr>
        <p:sp>
          <p:nvSpPr>
            <p:cNvPr id="8" name="矩形 7"/>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                                                                                                                                                                                                                                            为了无法计算的价值   </a:t>
              </a:r>
              <a:endParaRPr lang="zh-CN" altLang="en-US" sz="1400" b="1" dirty="0"/>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45435" y="6422065"/>
              <a:ext cx="450113" cy="450113"/>
            </a:xfrm>
            <a:prstGeom prst="rect">
              <a:avLst/>
            </a:prstGeom>
          </p:spPr>
        </p:pic>
      </p:grpSp>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6214" y="116632"/>
            <a:ext cx="27241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0" Type="http://schemas.openxmlformats.org/officeDocument/2006/relationships/notesSlide" Target="../notesSlides/notesSlide2.xml"/><Relationship Id="rId2" Type="http://schemas.openxmlformats.org/officeDocument/2006/relationships/tags" Target="../tags/tag3.xml"/><Relationship Id="rId19" Type="http://schemas.openxmlformats.org/officeDocument/2006/relationships/slideLayout" Target="../slideLayouts/slideLayout2.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image" Target="../media/image1.jpeg"/><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tags" Target="../tags/tag21.xml"/><Relationship Id="rId3" Type="http://schemas.openxmlformats.org/officeDocument/2006/relationships/image" Target="../media/image4.GIF"/><Relationship Id="rId2" Type="http://schemas.openxmlformats.org/officeDocument/2006/relationships/tags" Target="../tags/tag20.xml"/><Relationship Id="rId1" Type="http://schemas.openxmlformats.org/officeDocument/2006/relationships/tags" Target="../tags/tag19.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image" Target="../media/image5.GIF"/><Relationship Id="rId4" Type="http://schemas.openxmlformats.org/officeDocument/2006/relationships/tags" Target="../tags/tag24.xml"/><Relationship Id="rId3" Type="http://schemas.openxmlformats.org/officeDocument/2006/relationships/image" Target="../media/image4.GIF"/><Relationship Id="rId2" Type="http://schemas.openxmlformats.org/officeDocument/2006/relationships/tags" Target="../tags/tag23.xml"/><Relationship Id="rId10" Type="http://schemas.openxmlformats.org/officeDocument/2006/relationships/notesSlide" Target="../notesSlides/notesSlide4.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openxmlformats.org/officeDocument/2006/relationships/tags" Target="../tags/tag31.xml"/><Relationship Id="rId5" Type="http://schemas.openxmlformats.org/officeDocument/2006/relationships/image" Target="../media/image5.GIF"/><Relationship Id="rId4" Type="http://schemas.openxmlformats.org/officeDocument/2006/relationships/tags" Target="../tags/tag30.xml"/><Relationship Id="rId3" Type="http://schemas.openxmlformats.org/officeDocument/2006/relationships/image" Target="../media/image4.GIF"/><Relationship Id="rId2" Type="http://schemas.openxmlformats.org/officeDocument/2006/relationships/tags" Target="../tags/tag29.xml"/><Relationship Id="rId1" Type="http://schemas.openxmlformats.org/officeDocument/2006/relationships/tags" Target="../tags/tag28.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tags" Target="../tags/tag35.xml"/><Relationship Id="rId5" Type="http://schemas.openxmlformats.org/officeDocument/2006/relationships/image" Target="../media/image5.GIF"/><Relationship Id="rId4" Type="http://schemas.openxmlformats.org/officeDocument/2006/relationships/tags" Target="../tags/tag34.xml"/><Relationship Id="rId3" Type="http://schemas.openxmlformats.org/officeDocument/2006/relationships/image" Target="../media/image4.GIF"/><Relationship Id="rId2" Type="http://schemas.openxmlformats.org/officeDocument/2006/relationships/tags" Target="../tags/tag33.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4.GIF"/><Relationship Id="rId2" Type="http://schemas.openxmlformats.org/officeDocument/2006/relationships/tags" Target="../tags/tag37.xml"/><Relationship Id="rId1" Type="http://schemas.openxmlformats.org/officeDocument/2006/relationships/tags" Target="../tags/tag36.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2.xml"/><Relationship Id="rId7" Type="http://schemas.openxmlformats.org/officeDocument/2006/relationships/image" Target="../media/image7.GIF"/><Relationship Id="rId6" Type="http://schemas.openxmlformats.org/officeDocument/2006/relationships/tags" Target="../tags/tag41.xml"/><Relationship Id="rId5" Type="http://schemas.openxmlformats.org/officeDocument/2006/relationships/image" Target="../media/image5.GIF"/><Relationship Id="rId4" Type="http://schemas.openxmlformats.org/officeDocument/2006/relationships/tags" Target="../tags/tag40.xml"/><Relationship Id="rId3" Type="http://schemas.openxmlformats.org/officeDocument/2006/relationships/image" Target="../media/image4.GIF"/><Relationship Id="rId2" Type="http://schemas.openxmlformats.org/officeDocument/2006/relationships/tags" Target="../tags/tag39.xml"/><Relationship Id="rId1" Type="http://schemas.openxmlformats.org/officeDocument/2006/relationships/tags" Target="../tags/tag38.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4.GIF"/><Relationship Id="rId2" Type="http://schemas.openxmlformats.org/officeDocument/2006/relationships/tags" Target="../tags/tag43.xml"/><Relationship Id="rId1" Type="http://schemas.openxmlformats.org/officeDocument/2006/relationships/tags" Target="../tags/tag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381954"/>
            <a:ext cx="12192000" cy="1116719"/>
          </a:xfrm>
        </p:spPr>
        <p:txBody>
          <a:bodyPr/>
          <a:lstStyle/>
          <a:p>
            <a:r>
              <a:rPr lang="en-US" sz="5400" b="1" dirty="0" smtClean="0">
                <a:solidFill>
                  <a:schemeClr val="tx1">
                    <a:lumMod val="85000"/>
                    <a:lumOff val="15000"/>
                  </a:schemeClr>
                </a:solidFill>
              </a:rPr>
              <a:t>FTP</a:t>
            </a:r>
            <a:endParaRPr lang="en-US" sz="5400" b="1" dirty="0" smtClean="0">
              <a:solidFill>
                <a:schemeClr val="tx1">
                  <a:lumMod val="85000"/>
                  <a:lumOff val="15000"/>
                </a:schemeClr>
              </a:solidFill>
            </a:endParaRPr>
          </a:p>
        </p:txBody>
      </p:sp>
      <p:cxnSp>
        <p:nvCxnSpPr>
          <p:cNvPr id="7" name="直接连接符 6"/>
          <p:cNvCxnSpPr/>
          <p:nvPr/>
        </p:nvCxnSpPr>
        <p:spPr bwMode="auto">
          <a:xfrm>
            <a:off x="1754372" y="353683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84762" y="4008475"/>
            <a:ext cx="1166036" cy="1166036"/>
          </a:xfrm>
          <a:prstGeom prst="rect">
            <a:avLst/>
          </a:prstGeom>
        </p:spPr>
      </p:pic>
      <p:sp>
        <p:nvSpPr>
          <p:cNvPr id="9" name="矩形 8"/>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0" y="2773840"/>
            <a:ext cx="12192000" cy="111671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zh-CN" altLang="en-US" sz="5400" b="1" dirty="0">
              <a:solidFill>
                <a:schemeClr val="bg1">
                  <a:lumMod val="50000"/>
                </a:schemeClr>
              </a:solidFill>
            </a:endParaRPr>
          </a:p>
        </p:txBody>
      </p:sp>
      <p:cxnSp>
        <p:nvCxnSpPr>
          <p:cNvPr id="3" name="直接连接符 2"/>
          <p:cNvCxnSpPr/>
          <p:nvPr/>
        </p:nvCxnSpPr>
        <p:spPr bwMode="auto">
          <a:xfrm>
            <a:off x="4882814" y="3533421"/>
            <a:ext cx="2448000"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4" name="组合 3"/>
          <p:cNvGrpSpPr/>
          <p:nvPr/>
        </p:nvGrpSpPr>
        <p:grpSpPr>
          <a:xfrm>
            <a:off x="0" y="6422065"/>
            <a:ext cx="12195548" cy="450113"/>
            <a:chOff x="0" y="6422065"/>
            <a:chExt cx="12195548" cy="450113"/>
          </a:xfrm>
        </p:grpSpPr>
        <p:sp>
          <p:nvSpPr>
            <p:cNvPr id="5" name="矩形 4"/>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                                                                                                                                                                                                                                            为了无法计算的价值   </a:t>
              </a:r>
              <a:endParaRPr lang="zh-CN" altLang="en-US" sz="1400" b="1" dirty="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745435" y="6422065"/>
              <a:ext cx="450113" cy="450113"/>
            </a:xfrm>
            <a:prstGeom prst="rect">
              <a:avLst/>
            </a:prstGeom>
          </p:spPr>
        </p:pic>
      </p:grpSp>
      <p:sp>
        <p:nvSpPr>
          <p:cNvPr id="7" name="标题 6"/>
          <p:cNvSpPr>
            <a:spLocks noGrp="1"/>
          </p:cNvSpPr>
          <p:nvPr>
            <p:ph type="title" idx="4294967295"/>
          </p:nvPr>
        </p:nvSpPr>
        <p:spPr>
          <a:xfrm>
            <a:off x="4904819" y="2207858"/>
            <a:ext cx="2425995" cy="1325563"/>
          </a:xfrm>
        </p:spPr>
        <p:txBody>
          <a:bodyPr/>
          <a:lstStyle/>
          <a:p>
            <a:pPr algn="ctr"/>
            <a:r>
              <a:rPr lang="zh-CN" altLang="en-US" dirty="0" smtClean="0"/>
              <a:t>致谢</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2"/>
          <p:cNvSpPr>
            <a:spLocks noChangeArrowheads="1"/>
          </p:cNvSpPr>
          <p:nvPr>
            <p:custDataLst>
              <p:tags r:id="rId1"/>
            </p:custDataLst>
          </p:nvPr>
        </p:nvSpPr>
        <p:spPr bwMode="auto">
          <a:xfrm>
            <a:off x="682749" y="848873"/>
            <a:ext cx="334486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3600" b="1" dirty="0" smtClean="0">
                <a:solidFill>
                  <a:schemeClr val="bg2">
                    <a:lumMod val="75000"/>
                  </a:schemeClr>
                </a:solidFill>
                <a:latin typeface="微软雅黑" panose="020B0503020204020204" pitchFamily="34" charset="-122"/>
                <a:ea typeface="微软雅黑" panose="020B0503020204020204" pitchFamily="34" charset="-122"/>
              </a:rPr>
              <a:t>MENUS</a:t>
            </a:r>
            <a:endParaRPr lang="en-US" altLang="zh-CN" sz="36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21" name="文本框 7"/>
          <p:cNvSpPr txBox="1">
            <a:spLocks noChangeArrowheads="1"/>
          </p:cNvSpPr>
          <p:nvPr>
            <p:custDataLst>
              <p:tags r:id="rId2"/>
            </p:custDataLst>
          </p:nvPr>
        </p:nvSpPr>
        <p:spPr bwMode="auto">
          <a:xfrm>
            <a:off x="4102672" y="1748315"/>
            <a:ext cx="76993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400" b="1" dirty="0">
                <a:solidFill>
                  <a:srgbClr val="00A99F"/>
                </a:solidFill>
                <a:latin typeface="微软雅黑" panose="020B0503020204020204" pitchFamily="34" charset="-122"/>
                <a:ea typeface="微软雅黑" panose="020B0503020204020204" pitchFamily="34" charset="-122"/>
              </a:rPr>
              <a:t>01</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22" name="直接连接符 21"/>
          <p:cNvCxnSpPr/>
          <p:nvPr>
            <p:custDataLst>
              <p:tags r:id="rId3"/>
            </p:custDataLst>
          </p:nvPr>
        </p:nvCxnSpPr>
        <p:spPr bwMode="auto">
          <a:xfrm>
            <a:off x="4924996" y="1967390"/>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custDataLst>
              <p:tags r:id="rId4"/>
            </p:custDataLst>
          </p:nvPr>
        </p:nvSpPr>
        <p:spPr bwMode="auto">
          <a:xfrm>
            <a:off x="5044545" y="2461829"/>
            <a:ext cx="4008438" cy="723900"/>
          </a:xfrm>
          <a:prstGeom prst="rect">
            <a:avLst/>
          </a:prstGeom>
          <a:noFill/>
        </p:spPr>
        <p:txBody>
          <a:bodyPr anchor="ctr">
            <a:normAutofit/>
          </a:bodyPr>
          <a:lstStyle/>
          <a:p>
            <a:pPr>
              <a:defRPr/>
            </a:pPr>
            <a:r>
              <a:rPr lang="en-US" altLang="zh-CN" sz="2400" b="1" dirty="0">
                <a:solidFill>
                  <a:schemeClr val="tx1">
                    <a:lumMod val="75000"/>
                    <a:lumOff val="25000"/>
                  </a:schemeClr>
                </a:solidFill>
                <a:cs typeface="Arial" panose="020B0604020202020204" pitchFamily="34" charset="0"/>
              </a:rPr>
              <a:t>FTP</a:t>
            </a:r>
            <a:r>
              <a:rPr lang="zh-CN" altLang="en-US" sz="2400" b="1" dirty="0">
                <a:solidFill>
                  <a:schemeClr val="tx1">
                    <a:lumMod val="75000"/>
                    <a:lumOff val="25000"/>
                  </a:schemeClr>
                </a:solidFill>
                <a:cs typeface="Arial" panose="020B0604020202020204" pitchFamily="34" charset="0"/>
              </a:rPr>
              <a:t>安装和配置</a:t>
            </a:r>
            <a:endParaRPr lang="zh-CN" altLang="en-US" sz="2400" b="1" dirty="0">
              <a:solidFill>
                <a:schemeClr val="tx1">
                  <a:lumMod val="75000"/>
                  <a:lumOff val="25000"/>
                </a:schemeClr>
              </a:solidFill>
              <a:cs typeface="Arial" panose="020B0604020202020204" pitchFamily="34" charset="0"/>
            </a:endParaRPr>
          </a:p>
        </p:txBody>
      </p:sp>
      <p:sp>
        <p:nvSpPr>
          <p:cNvPr id="24" name="燕尾形 23"/>
          <p:cNvSpPr/>
          <p:nvPr>
            <p:custDataLst>
              <p:tags r:id="rId5"/>
            </p:custDataLst>
          </p:nvPr>
        </p:nvSpPr>
        <p:spPr>
          <a:xfrm>
            <a:off x="3737546" y="1926115"/>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5" name="文本框 61"/>
          <p:cNvSpPr txBox="1">
            <a:spLocks noChangeArrowheads="1"/>
          </p:cNvSpPr>
          <p:nvPr>
            <p:custDataLst>
              <p:tags r:id="rId6"/>
            </p:custDataLst>
          </p:nvPr>
        </p:nvSpPr>
        <p:spPr bwMode="auto">
          <a:xfrm>
            <a:off x="4102672" y="2461830"/>
            <a:ext cx="76993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a:solidFill>
                  <a:srgbClr val="00A99F"/>
                </a:solidFill>
                <a:latin typeface="微软雅黑" panose="020B0503020204020204" pitchFamily="34" charset="-122"/>
                <a:ea typeface="微软雅黑" panose="020B0503020204020204" pitchFamily="34" charset="-122"/>
              </a:rPr>
              <a:t>02</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26" name="直接连接符 25"/>
          <p:cNvCxnSpPr/>
          <p:nvPr>
            <p:custDataLst>
              <p:tags r:id="rId7"/>
            </p:custDataLst>
          </p:nvPr>
        </p:nvCxnSpPr>
        <p:spPr bwMode="auto">
          <a:xfrm>
            <a:off x="4924996" y="2680904"/>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custDataLst>
              <p:tags r:id="rId8"/>
            </p:custDataLst>
          </p:nvPr>
        </p:nvSpPr>
        <p:spPr bwMode="auto">
          <a:xfrm>
            <a:off x="5044545" y="1736978"/>
            <a:ext cx="4008438" cy="725487"/>
          </a:xfrm>
          <a:prstGeom prst="rect">
            <a:avLst/>
          </a:prstGeom>
          <a:noFill/>
        </p:spPr>
        <p:txBody>
          <a:bodyPr anchor="ctr">
            <a:normAutofit/>
          </a:bodyPr>
          <a:lstStyle>
            <a:defPPr>
              <a:defRPr lang="zh-CN"/>
            </a:defPPr>
            <a:lvl1pPr>
              <a:defRPr sz="2400" b="1">
                <a:solidFill>
                  <a:schemeClr val="tx1">
                    <a:lumMod val="75000"/>
                    <a:lumOff val="25000"/>
                  </a:schemeClr>
                </a:solidFill>
                <a:cs typeface="Arial" panose="020B0604020202020204" pitchFamily="34" charset="0"/>
              </a:defRPr>
            </a:lvl1pPr>
          </a:lstStyle>
          <a:p>
            <a:r>
              <a:rPr lang="en-US" altLang="zh-CN" dirty="0"/>
              <a:t>FTP</a:t>
            </a:r>
            <a:r>
              <a:rPr lang="zh-CN" altLang="en-US" dirty="0"/>
              <a:t>简介</a:t>
            </a:r>
            <a:endParaRPr lang="zh-CN" altLang="en-US" dirty="0"/>
          </a:p>
        </p:txBody>
      </p:sp>
      <p:sp>
        <p:nvSpPr>
          <p:cNvPr id="28" name="燕尾形 27"/>
          <p:cNvSpPr/>
          <p:nvPr>
            <p:custDataLst>
              <p:tags r:id="rId9"/>
            </p:custDataLst>
          </p:nvPr>
        </p:nvSpPr>
        <p:spPr>
          <a:xfrm>
            <a:off x="3734371" y="2639629"/>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13" name="文本框 61"/>
          <p:cNvSpPr txBox="1">
            <a:spLocks noChangeArrowheads="1"/>
          </p:cNvSpPr>
          <p:nvPr>
            <p:custDataLst>
              <p:tags r:id="rId10"/>
            </p:custDataLst>
          </p:nvPr>
        </p:nvSpPr>
        <p:spPr bwMode="auto">
          <a:xfrm>
            <a:off x="4106210" y="3209678"/>
            <a:ext cx="76993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smtClean="0">
                <a:solidFill>
                  <a:srgbClr val="00A99F"/>
                </a:solidFill>
                <a:latin typeface="微软雅黑" panose="020B0503020204020204" pitchFamily="34" charset="-122"/>
                <a:ea typeface="微软雅黑" panose="020B0503020204020204" pitchFamily="34" charset="-122"/>
              </a:rPr>
              <a:t>03</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14" name="直接连接符 13"/>
          <p:cNvCxnSpPr/>
          <p:nvPr>
            <p:custDataLst>
              <p:tags r:id="rId11"/>
            </p:custDataLst>
          </p:nvPr>
        </p:nvCxnSpPr>
        <p:spPr bwMode="auto">
          <a:xfrm>
            <a:off x="4928534" y="3428752"/>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15" name="文本框 26"/>
          <p:cNvSpPr txBox="1"/>
          <p:nvPr>
            <p:custDataLst>
              <p:tags r:id="rId12"/>
            </p:custDataLst>
          </p:nvPr>
        </p:nvSpPr>
        <p:spPr bwMode="auto">
          <a:xfrm>
            <a:off x="5044545" y="3209678"/>
            <a:ext cx="4008438" cy="725487"/>
          </a:xfrm>
          <a:prstGeom prst="rect">
            <a:avLst/>
          </a:prstGeom>
          <a:noFill/>
        </p:spPr>
        <p:txBody>
          <a:bodyPr anchor="ctr">
            <a:normAutofit/>
          </a:bodyPr>
          <a:lstStyle>
            <a:defPPr>
              <a:defRPr lang="zh-CN"/>
            </a:defPPr>
            <a:lvl1pPr>
              <a:defRPr sz="2400" b="1">
                <a:solidFill>
                  <a:schemeClr val="tx1">
                    <a:lumMod val="75000"/>
                    <a:lumOff val="25000"/>
                  </a:schemeClr>
                </a:solidFill>
                <a:cs typeface="Arial" panose="020B0604020202020204" pitchFamily="34" charset="0"/>
              </a:defRPr>
            </a:lvl1pPr>
          </a:lstStyle>
          <a:p>
            <a:r>
              <a:rPr lang="en-US" altLang="zh-CN" dirty="0" smtClean="0"/>
              <a:t>FTP</a:t>
            </a:r>
            <a:r>
              <a:rPr lang="zh-CN" altLang="en-US" dirty="0" smtClean="0"/>
              <a:t>相关应用</a:t>
            </a:r>
            <a:endParaRPr lang="zh-CN" altLang="en-US" dirty="0" smtClean="0"/>
          </a:p>
        </p:txBody>
      </p:sp>
      <p:sp>
        <p:nvSpPr>
          <p:cNvPr id="16" name="燕尾形 15"/>
          <p:cNvSpPr/>
          <p:nvPr>
            <p:custDataLst>
              <p:tags r:id="rId13"/>
            </p:custDataLst>
          </p:nvPr>
        </p:nvSpPr>
        <p:spPr>
          <a:xfrm>
            <a:off x="3737909" y="3387477"/>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0" y="6422065"/>
            <a:ext cx="12195548" cy="450113"/>
            <a:chOff x="0" y="6422065"/>
            <a:chExt cx="12195548" cy="450113"/>
          </a:xfrm>
        </p:grpSpPr>
        <p:sp>
          <p:nvSpPr>
            <p:cNvPr id="18" name="矩形 17"/>
            <p:cNvSpPr/>
            <p:nvPr/>
          </p:nvSpPr>
          <p:spPr>
            <a:xfrm>
              <a:off x="0" y="6422065"/>
              <a:ext cx="12192000" cy="435935"/>
            </a:xfrm>
            <a:prstGeom prst="rect">
              <a:avLst/>
            </a:prstGeom>
            <a:solidFill>
              <a:schemeClr val="bg1">
                <a:lumMod val="6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t>                                                                                                                                                                                                                                            为了无法计算的价值   </a:t>
              </a:r>
              <a:endParaRPr lang="zh-CN" altLang="en-US" sz="1400" b="1" dirty="0"/>
            </a:p>
          </p:txBody>
        </p:sp>
        <p:pic>
          <p:nvPicPr>
            <p:cNvPr id="19" name="图片 1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745435" y="6422065"/>
              <a:ext cx="450113" cy="450113"/>
            </a:xfrm>
            <a:prstGeom prst="rect">
              <a:avLst/>
            </a:prstGeom>
          </p:spPr>
        </p:pic>
      </p:grpSp>
      <p:sp>
        <p:nvSpPr>
          <p:cNvPr id="29" name="文本框 61"/>
          <p:cNvSpPr txBox="1">
            <a:spLocks noChangeArrowheads="1"/>
          </p:cNvSpPr>
          <p:nvPr>
            <p:custDataLst>
              <p:tags r:id="rId15"/>
            </p:custDataLst>
          </p:nvPr>
        </p:nvSpPr>
        <p:spPr bwMode="auto">
          <a:xfrm>
            <a:off x="4102672" y="3956431"/>
            <a:ext cx="769937"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400" b="1" dirty="0" smtClean="0">
                <a:solidFill>
                  <a:srgbClr val="00A99F"/>
                </a:solidFill>
                <a:latin typeface="微软雅黑" panose="020B0503020204020204" pitchFamily="34" charset="-122"/>
                <a:ea typeface="微软雅黑" panose="020B0503020204020204" pitchFamily="34" charset="-122"/>
              </a:rPr>
              <a:t>04</a:t>
            </a:r>
            <a:endParaRPr lang="zh-CN" altLang="en-US" sz="2400" b="1" dirty="0">
              <a:solidFill>
                <a:srgbClr val="00A99F"/>
              </a:solidFill>
              <a:latin typeface="微软雅黑" panose="020B0503020204020204" pitchFamily="34" charset="-122"/>
              <a:ea typeface="微软雅黑" panose="020B0503020204020204" pitchFamily="34" charset="-122"/>
            </a:endParaRPr>
          </a:p>
        </p:txBody>
      </p:sp>
      <p:cxnSp>
        <p:nvCxnSpPr>
          <p:cNvPr id="30" name="直接连接符 29"/>
          <p:cNvCxnSpPr/>
          <p:nvPr>
            <p:custDataLst>
              <p:tags r:id="rId16"/>
            </p:custDataLst>
          </p:nvPr>
        </p:nvCxnSpPr>
        <p:spPr bwMode="auto">
          <a:xfrm>
            <a:off x="4924996" y="4175505"/>
            <a:ext cx="0" cy="285750"/>
          </a:xfrm>
          <a:prstGeom prst="line">
            <a:avLst/>
          </a:prstGeom>
          <a:ln>
            <a:solidFill>
              <a:srgbClr val="C0C0C0"/>
            </a:solidFill>
          </a:ln>
        </p:spPr>
        <p:style>
          <a:lnRef idx="1">
            <a:schemeClr val="accent1"/>
          </a:lnRef>
          <a:fillRef idx="0">
            <a:schemeClr val="accent1"/>
          </a:fillRef>
          <a:effectRef idx="0">
            <a:schemeClr val="accent1"/>
          </a:effectRef>
          <a:fontRef idx="minor">
            <a:schemeClr val="tx1"/>
          </a:fontRef>
        </p:style>
      </p:cxnSp>
      <p:sp>
        <p:nvSpPr>
          <p:cNvPr id="32" name="燕尾形 31"/>
          <p:cNvSpPr/>
          <p:nvPr>
            <p:custDataLst>
              <p:tags r:id="rId17"/>
            </p:custDataLst>
          </p:nvPr>
        </p:nvSpPr>
        <p:spPr>
          <a:xfrm>
            <a:off x="3734371" y="4134230"/>
            <a:ext cx="368300" cy="368300"/>
          </a:xfrm>
          <a:prstGeom prst="chevron">
            <a:avLst/>
          </a:prstGeom>
          <a:solidFill>
            <a:srgbClr val="00A9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0000"/>
          </a:bodyP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idx="4294967295"/>
          </p:nvPr>
        </p:nvSpPr>
        <p:spPr>
          <a:xfrm>
            <a:off x="1406190" y="1558900"/>
            <a:ext cx="1897980" cy="872040"/>
          </a:xfrm>
        </p:spPr>
        <p:txBody>
          <a:bodyPr/>
          <a:lstStyle/>
          <a:p>
            <a:pPr algn="ctr" rtl="0" eaLnBrk="1" latinLnBrk="0" hangingPunct="1"/>
            <a:r>
              <a:rPr lang="zh-CN" altLang="zh-CN" sz="2000" kern="1200" dirty="0" smtClean="0">
                <a:solidFill>
                  <a:srgbClr val="00A99F"/>
                </a:solidFill>
                <a:effectLst/>
                <a:latin typeface="微软雅黑" panose="020B0503020204020204" pitchFamily="34" charset="-122"/>
                <a:ea typeface="微软雅黑" panose="020B0503020204020204" pitchFamily="34" charset="-122"/>
                <a:cs typeface="+mn-cs"/>
              </a:rPr>
              <a:t>目 录</a:t>
            </a:r>
            <a:endParaRPr lang="zh-CN" altLang="zh-CN" dirty="0" smtClean="0">
              <a:effectLst/>
            </a:endParaRPr>
          </a:p>
        </p:txBody>
      </p:sp>
      <p:sp>
        <p:nvSpPr>
          <p:cNvPr id="3" name="文本框 26"/>
          <p:cNvSpPr txBox="1"/>
          <p:nvPr>
            <p:custDataLst>
              <p:tags r:id="rId18"/>
            </p:custDataLst>
          </p:nvPr>
        </p:nvSpPr>
        <p:spPr bwMode="auto">
          <a:xfrm>
            <a:off x="5054705" y="3920878"/>
            <a:ext cx="4008438" cy="725487"/>
          </a:xfrm>
          <a:prstGeom prst="rect">
            <a:avLst/>
          </a:prstGeom>
          <a:noFill/>
        </p:spPr>
        <p:txBody>
          <a:bodyPr anchor="ctr">
            <a:normAutofit/>
          </a:bodyPr>
          <a:lstStyle>
            <a:defPPr>
              <a:defRPr lang="zh-CN"/>
            </a:defPPr>
            <a:lvl1pPr>
              <a:defRPr sz="2400" b="1">
                <a:solidFill>
                  <a:schemeClr val="tx1">
                    <a:lumMod val="75000"/>
                    <a:lumOff val="25000"/>
                  </a:schemeClr>
                </a:solidFill>
                <a:cs typeface="Arial" panose="020B0604020202020204" pitchFamily="34" charset="0"/>
              </a:defRPr>
            </a:lvl1pPr>
          </a:lstStyle>
          <a:p>
            <a:r>
              <a:rPr lang="en-US" altLang="zh-CN" dirty="0" smtClean="0">
                <a:sym typeface="+mn-ea"/>
              </a:rPr>
              <a:t>FTP</a:t>
            </a:r>
            <a:r>
              <a:rPr lang="zh-CN" altLang="en-US" dirty="0" smtClean="0">
                <a:sym typeface="+mn-ea"/>
              </a:rPr>
              <a:t>日志文件</a:t>
            </a:r>
            <a:endParaRPr lang="zh-CN" altLang="en-US" dirty="0" smtClean="0">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60643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563814"/>
            <a:ext cx="4008438"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FTP</a:t>
            </a:r>
            <a:r>
              <a:rPr lang="zh-CN" altLang="en-US" sz="4000" b="1" dirty="0">
                <a:solidFill>
                  <a:schemeClr val="tx1">
                    <a:lumMod val="75000"/>
                    <a:lumOff val="25000"/>
                  </a:schemeClr>
                </a:solidFill>
                <a:cs typeface="Arial" panose="020B0604020202020204" pitchFamily="34" charset="0"/>
              </a:rPr>
              <a:t>简介</a:t>
            </a:r>
            <a:endParaRPr lang="zh-CN" altLang="en-US"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564620" y="1699829"/>
            <a:ext cx="4008438" cy="723900"/>
          </a:xfrm>
          <a:prstGeom prst="rect">
            <a:avLst/>
          </a:prstGeom>
          <a:noFill/>
        </p:spPr>
        <p:txBody>
          <a:bodyPr anchor="ctr">
            <a:noAutofit/>
          </a:bodyPr>
          <a:p>
            <a:pPr>
              <a:buBlip>
                <a:blip r:embed="rId3"/>
              </a:buBlip>
              <a:defRPr/>
            </a:pPr>
            <a:r>
              <a:rPr lang="en-US"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什么是</a:t>
            </a:r>
            <a:r>
              <a:rPr lang="en-US" altLang="zh-CN" sz="2800" b="1" dirty="0">
                <a:solidFill>
                  <a:srgbClr val="C00000"/>
                </a:solidFill>
                <a:cs typeface="Arial" panose="020B0604020202020204" pitchFamily="34" charset="0"/>
              </a:rPr>
              <a:t>FTP</a:t>
            </a:r>
            <a:r>
              <a:rPr lang="zh-CN" altLang="en-US" sz="2800" b="1" dirty="0">
                <a:solidFill>
                  <a:srgbClr val="C00000"/>
                </a:solidFill>
                <a:cs typeface="Arial" panose="020B0604020202020204" pitchFamily="34" charset="0"/>
              </a:rPr>
              <a:t>？</a:t>
            </a:r>
            <a:endParaRPr lang="zh-CN" altLang="en-US" sz="2800" b="1" dirty="0">
              <a:solidFill>
                <a:srgbClr val="C00000"/>
              </a:solidFill>
              <a:cs typeface="Arial" panose="020B0604020202020204" pitchFamily="34" charset="0"/>
            </a:endParaRPr>
          </a:p>
        </p:txBody>
      </p:sp>
      <p:sp>
        <p:nvSpPr>
          <p:cNvPr id="3" name="文本框 2"/>
          <p:cNvSpPr txBox="1"/>
          <p:nvPr>
            <p:custDataLst>
              <p:tags r:id="rId4"/>
            </p:custDataLst>
          </p:nvPr>
        </p:nvSpPr>
        <p:spPr bwMode="auto">
          <a:xfrm>
            <a:off x="874395" y="2423795"/>
            <a:ext cx="4542155" cy="3053715"/>
          </a:xfrm>
          <a:prstGeom prst="rect">
            <a:avLst/>
          </a:prstGeom>
          <a:noFill/>
        </p:spPr>
        <p:txBody>
          <a:bodyPr anchor="ctr">
            <a:noAutofit/>
          </a:bodyPr>
          <a:p>
            <a:pPr indent="0" fontAlgn="auto">
              <a:lnSpc>
                <a:spcPct val="150000"/>
              </a:lnSpc>
              <a:buBlip>
                <a:blip r:embed="rId5"/>
              </a:buBlip>
              <a:defRPr/>
            </a:pPr>
            <a:r>
              <a:rPr lang="en-US" altLang="zh-CN" sz="2400" dirty="0">
                <a:solidFill>
                  <a:schemeClr val="tx1"/>
                </a:solidFill>
                <a:cs typeface="Arial" panose="020B0604020202020204" pitchFamily="34" charset="0"/>
              </a:rPr>
              <a:t>  FTP</a:t>
            </a:r>
            <a:r>
              <a:rPr lang="zh-CN" altLang="en-US" sz="2400" dirty="0">
                <a:solidFill>
                  <a:schemeClr val="tx1"/>
                </a:solidFill>
                <a:cs typeface="Arial" panose="020B0604020202020204" pitchFamily="34" charset="0"/>
              </a:rPr>
              <a:t>（</a:t>
            </a:r>
            <a:r>
              <a:rPr lang="en-US" altLang="zh-CN" sz="2400" dirty="0">
                <a:solidFill>
                  <a:schemeClr val="tx1"/>
                </a:solidFill>
                <a:cs typeface="Arial" panose="020B0604020202020204" pitchFamily="34" charset="0"/>
              </a:rPr>
              <a:t>File  Transfer Protocol</a:t>
            </a:r>
            <a:r>
              <a:rPr lang="zh-CN" altLang="en-US" sz="2400" dirty="0">
                <a:solidFill>
                  <a:schemeClr val="tx1"/>
                </a:solidFill>
                <a:cs typeface="Arial" panose="020B0604020202020204" pitchFamily="34" charset="0"/>
              </a:rPr>
              <a:t>）文件传输协议，端口号</a:t>
            </a:r>
            <a:r>
              <a:rPr lang="en-US" altLang="zh-CN" sz="2400" dirty="0">
                <a:solidFill>
                  <a:schemeClr val="tx1"/>
                </a:solidFill>
                <a:cs typeface="Arial" panose="020B0604020202020204" pitchFamily="34" charset="0"/>
              </a:rPr>
              <a:t>21</a:t>
            </a:r>
            <a:r>
              <a:rPr lang="zh-CN" altLang="en-US" sz="2400" dirty="0">
                <a:solidFill>
                  <a:schemeClr val="tx1"/>
                </a:solidFill>
                <a:cs typeface="Arial" panose="020B0604020202020204" pitchFamily="34" charset="0"/>
              </a:rPr>
              <a:t>。</a:t>
            </a:r>
            <a:endParaRPr lang="zh-CN" altLang="en-US" sz="2400" dirty="0">
              <a:solidFill>
                <a:schemeClr val="tx1"/>
              </a:solidFill>
              <a:cs typeface="Arial" panose="020B0604020202020204" pitchFamily="34" charset="0"/>
            </a:endParaRPr>
          </a:p>
          <a:p>
            <a:pPr indent="0" fontAlgn="auto">
              <a:lnSpc>
                <a:spcPct val="150000"/>
              </a:lnSpc>
              <a:buBlip>
                <a:blip r:embed="rId5"/>
              </a:buBlip>
              <a:defRPr/>
            </a:pPr>
            <a:r>
              <a:rPr lang="zh-CN" altLang="en-US" sz="2400" dirty="0">
                <a:solidFill>
                  <a:schemeClr val="tx1"/>
                </a:solidFill>
                <a:cs typeface="Arial" panose="020B0604020202020204" pitchFamily="34" charset="0"/>
              </a:rPr>
              <a:t>  </a:t>
            </a:r>
            <a:r>
              <a:rPr lang="en-US" altLang="zh-CN" sz="2400" dirty="0">
                <a:solidFill>
                  <a:schemeClr val="tx1"/>
                </a:solidFill>
                <a:cs typeface="Arial" panose="020B0604020202020204" pitchFamily="34" charset="0"/>
              </a:rPr>
              <a:t>FTP</a:t>
            </a:r>
            <a:r>
              <a:rPr lang="zh-CN" altLang="en-US" sz="2400" dirty="0">
                <a:solidFill>
                  <a:schemeClr val="tx1"/>
                </a:solidFill>
                <a:cs typeface="Arial" panose="020B0604020202020204" pitchFamily="34" charset="0"/>
              </a:rPr>
              <a:t>提供交互式访问用来在远程主机和本地主机之间或两台远程主机之间传输文件。</a:t>
            </a:r>
            <a:endParaRPr lang="zh-CN" altLang="en-US" sz="2400" dirty="0">
              <a:solidFill>
                <a:schemeClr val="tx1"/>
              </a:solidFill>
              <a:cs typeface="Arial" panose="020B0604020202020204" pitchFamily="34" charset="0"/>
            </a:endParaRPr>
          </a:p>
        </p:txBody>
      </p:sp>
      <p:pic>
        <p:nvPicPr>
          <p:cNvPr id="5" name="图片 4"/>
          <p:cNvPicPr>
            <a:picLocks noChangeAspect="1"/>
          </p:cNvPicPr>
          <p:nvPr/>
        </p:nvPicPr>
        <p:blipFill>
          <a:blip r:embed="rId6"/>
          <a:stretch>
            <a:fillRect/>
          </a:stretch>
        </p:blipFill>
        <p:spPr>
          <a:xfrm>
            <a:off x="5415915" y="2108835"/>
            <a:ext cx="6362700" cy="37623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60643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563814"/>
            <a:ext cx="4008438"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FTP</a:t>
            </a:r>
            <a:r>
              <a:rPr lang="zh-CN" altLang="en-US" sz="4000" b="1" dirty="0">
                <a:solidFill>
                  <a:schemeClr val="tx1">
                    <a:lumMod val="75000"/>
                    <a:lumOff val="25000"/>
                  </a:schemeClr>
                </a:solidFill>
                <a:cs typeface="Arial" panose="020B0604020202020204" pitchFamily="34" charset="0"/>
              </a:rPr>
              <a:t>简介</a:t>
            </a:r>
            <a:endParaRPr lang="zh-CN" altLang="en-US" sz="4000" b="1" dirty="0">
              <a:solidFill>
                <a:schemeClr val="tx1">
                  <a:lumMod val="75000"/>
                  <a:lumOff val="25000"/>
                </a:schemeClr>
              </a:solidFill>
              <a:cs typeface="Arial" panose="020B0604020202020204" pitchFamily="34" charset="0"/>
            </a:endParaRPr>
          </a:p>
        </p:txBody>
      </p:sp>
      <p:sp>
        <p:nvSpPr>
          <p:cNvPr id="2" name="文本框 1"/>
          <p:cNvSpPr txBox="1"/>
          <p:nvPr>
            <p:custDataLst>
              <p:tags r:id="rId2"/>
            </p:custDataLst>
          </p:nvPr>
        </p:nvSpPr>
        <p:spPr bwMode="auto">
          <a:xfrm>
            <a:off x="824865" y="1699895"/>
            <a:ext cx="5118735"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普通</a:t>
            </a:r>
            <a:r>
              <a:rPr lang="en-US" altLang="zh-CN" sz="2800" b="1" dirty="0">
                <a:solidFill>
                  <a:srgbClr val="C00000"/>
                </a:solidFill>
                <a:cs typeface="Arial" panose="020B0604020202020204" pitchFamily="34" charset="0"/>
              </a:rPr>
              <a:t>FTP</a:t>
            </a:r>
            <a:r>
              <a:rPr lang="zh-CN" altLang="en-US" sz="2800" b="1" dirty="0">
                <a:solidFill>
                  <a:srgbClr val="C00000"/>
                </a:solidFill>
                <a:cs typeface="Arial" panose="020B0604020202020204" pitchFamily="34" charset="0"/>
              </a:rPr>
              <a:t>服务器</a:t>
            </a:r>
            <a:endParaRPr lang="zh-CN" altLang="en-US" sz="2800" b="1" dirty="0">
              <a:solidFill>
                <a:srgbClr val="C00000"/>
              </a:solidFill>
              <a:cs typeface="Arial" panose="020B0604020202020204" pitchFamily="34" charset="0"/>
            </a:endParaRPr>
          </a:p>
        </p:txBody>
      </p:sp>
      <p:sp>
        <p:nvSpPr>
          <p:cNvPr id="3" name="文本框 2"/>
          <p:cNvSpPr txBox="1"/>
          <p:nvPr>
            <p:custDataLst>
              <p:tags r:id="rId4"/>
            </p:custDataLst>
          </p:nvPr>
        </p:nvSpPr>
        <p:spPr bwMode="auto">
          <a:xfrm>
            <a:off x="1198245" y="2423795"/>
            <a:ext cx="9573260" cy="723900"/>
          </a:xfrm>
          <a:prstGeom prst="rect">
            <a:avLst/>
          </a:prstGeom>
          <a:noFill/>
        </p:spPr>
        <p:txBody>
          <a:bodyPr anchor="ctr">
            <a:noAutofit/>
          </a:bodyPr>
          <a:p>
            <a:pPr indent="0">
              <a:buBlip>
                <a:blip r:embed="rId5"/>
              </a:buBlip>
              <a:defRPr/>
            </a:pPr>
            <a:r>
              <a:rPr lang="en-US" altLang="zh-CN" sz="2400" dirty="0">
                <a:solidFill>
                  <a:schemeClr val="tx1"/>
                </a:solidFill>
                <a:cs typeface="Arial" panose="020B0604020202020204" pitchFamily="34" charset="0"/>
              </a:rPr>
              <a:t> </a:t>
            </a:r>
            <a:r>
              <a:rPr lang="zh-CN" altLang="en-US" sz="2400" dirty="0">
                <a:solidFill>
                  <a:schemeClr val="tx1"/>
                </a:solidFill>
                <a:cs typeface="Arial" panose="020B0604020202020204" pitchFamily="34" charset="0"/>
              </a:rPr>
              <a:t>通过合法的用户名和密码进行登录</a:t>
            </a:r>
            <a:endParaRPr lang="zh-CN" altLang="en-US" sz="2400" dirty="0">
              <a:solidFill>
                <a:schemeClr val="tx1"/>
              </a:solidFill>
              <a:cs typeface="Arial" panose="020B0604020202020204" pitchFamily="34" charset="0"/>
            </a:endParaRPr>
          </a:p>
        </p:txBody>
      </p:sp>
      <p:sp>
        <p:nvSpPr>
          <p:cNvPr id="12" name="文本框 11"/>
          <p:cNvSpPr txBox="1"/>
          <p:nvPr>
            <p:custDataLst>
              <p:tags r:id="rId6"/>
            </p:custDataLst>
          </p:nvPr>
        </p:nvSpPr>
        <p:spPr bwMode="auto">
          <a:xfrm>
            <a:off x="822960" y="3365500"/>
            <a:ext cx="5118735" cy="723900"/>
          </a:xfrm>
          <a:prstGeom prst="rect">
            <a:avLst/>
          </a:prstGeom>
          <a:noFill/>
        </p:spPr>
        <p:txBody>
          <a:bodyPr anchor="ctr">
            <a:noAutofit/>
          </a:bodyPr>
          <a:p>
            <a:pPr>
              <a:buBlip>
                <a:blip r:embed="rId3"/>
              </a:buBlip>
              <a:defRPr/>
            </a:pPr>
            <a:r>
              <a:rPr lang="en-US" sz="2800" b="1" dirty="0">
                <a:solidFill>
                  <a:srgbClr val="C00000"/>
                </a:solidFill>
                <a:cs typeface="Arial" panose="020B0604020202020204" pitchFamily="34" charset="0"/>
              </a:rPr>
              <a:t>  </a:t>
            </a:r>
            <a:r>
              <a:rPr lang="zh-CN" altLang="en-US" sz="2800" b="1" dirty="0">
                <a:solidFill>
                  <a:srgbClr val="C00000"/>
                </a:solidFill>
                <a:cs typeface="Arial" panose="020B0604020202020204" pitchFamily="34" charset="0"/>
              </a:rPr>
              <a:t>匿名</a:t>
            </a:r>
            <a:r>
              <a:rPr lang="en-US" altLang="zh-CN" sz="2800" b="1" dirty="0">
                <a:solidFill>
                  <a:srgbClr val="C00000"/>
                </a:solidFill>
                <a:cs typeface="Arial" panose="020B0604020202020204" pitchFamily="34" charset="0"/>
              </a:rPr>
              <a:t>FTP</a:t>
            </a:r>
            <a:r>
              <a:rPr lang="zh-CN" altLang="en-US" sz="2800" b="1" dirty="0">
                <a:solidFill>
                  <a:srgbClr val="C00000"/>
                </a:solidFill>
                <a:cs typeface="Arial" panose="020B0604020202020204" pitchFamily="34" charset="0"/>
              </a:rPr>
              <a:t>服务器</a:t>
            </a:r>
            <a:endParaRPr lang="zh-CN" altLang="en-US" sz="2800" b="1" dirty="0">
              <a:solidFill>
                <a:srgbClr val="C00000"/>
              </a:solidFill>
              <a:cs typeface="Arial" panose="020B0604020202020204" pitchFamily="34" charset="0"/>
            </a:endParaRPr>
          </a:p>
        </p:txBody>
      </p:sp>
      <p:sp>
        <p:nvSpPr>
          <p:cNvPr id="13" name="文本框 12"/>
          <p:cNvSpPr txBox="1"/>
          <p:nvPr>
            <p:custDataLst>
              <p:tags r:id="rId7"/>
            </p:custDataLst>
          </p:nvPr>
        </p:nvSpPr>
        <p:spPr bwMode="auto">
          <a:xfrm>
            <a:off x="1196340" y="4089400"/>
            <a:ext cx="9573260" cy="723900"/>
          </a:xfrm>
          <a:prstGeom prst="rect">
            <a:avLst/>
          </a:prstGeom>
          <a:noFill/>
        </p:spPr>
        <p:txBody>
          <a:bodyPr anchor="ctr">
            <a:noAutofit/>
          </a:bodyPr>
          <a:p>
            <a:pPr indent="0">
              <a:buBlip>
                <a:blip r:embed="rId5"/>
              </a:buBlip>
              <a:defRPr/>
            </a:pPr>
            <a:r>
              <a:rPr lang="en-US" altLang="zh-CN" sz="2400" dirty="0">
                <a:solidFill>
                  <a:schemeClr val="tx1"/>
                </a:solidFill>
                <a:cs typeface="Arial" panose="020B0604020202020204" pitchFamily="34" charset="0"/>
              </a:rPr>
              <a:t> </a:t>
            </a:r>
            <a:r>
              <a:rPr lang="zh-CN" altLang="en-US" sz="2400" dirty="0">
                <a:solidFill>
                  <a:schemeClr val="tx1"/>
                </a:solidFill>
                <a:cs typeface="Arial" panose="020B0604020202020204" pitchFamily="34" charset="0"/>
              </a:rPr>
              <a:t>访问远程服务器时，不需要用户名和密码就能直接访问</a:t>
            </a:r>
            <a:endParaRPr lang="zh-CN" altLang="en-US" sz="2400" dirty="0">
              <a:solidFill>
                <a:schemeClr val="tx1"/>
              </a:solidFill>
              <a:cs typeface="Arial" panose="020B0604020202020204" pitchFamily="34" charset="0"/>
            </a:endParaRPr>
          </a:p>
        </p:txBody>
      </p:sp>
      <p:sp>
        <p:nvSpPr>
          <p:cNvPr id="14" name="文本框 13"/>
          <p:cNvSpPr txBox="1"/>
          <p:nvPr>
            <p:custDataLst>
              <p:tags r:id="rId8"/>
            </p:custDataLst>
          </p:nvPr>
        </p:nvSpPr>
        <p:spPr bwMode="auto">
          <a:xfrm>
            <a:off x="1201420" y="4643120"/>
            <a:ext cx="9573260" cy="723900"/>
          </a:xfrm>
          <a:prstGeom prst="rect">
            <a:avLst/>
          </a:prstGeom>
          <a:noFill/>
        </p:spPr>
        <p:txBody>
          <a:bodyPr anchor="ctr">
            <a:noAutofit/>
          </a:bodyPr>
          <a:p>
            <a:pPr indent="0">
              <a:buBlip>
                <a:blip r:embed="rId5"/>
              </a:buBlip>
              <a:defRPr/>
            </a:pPr>
            <a:r>
              <a:rPr lang="en-US" sz="2400" dirty="0">
                <a:solidFill>
                  <a:schemeClr val="tx1"/>
                </a:solidFill>
                <a:cs typeface="Arial" panose="020B0604020202020204" pitchFamily="34" charset="0"/>
              </a:rPr>
              <a:t> </a:t>
            </a:r>
            <a:r>
              <a:rPr lang="zh-CN" altLang="en-US" sz="2400" dirty="0">
                <a:solidFill>
                  <a:schemeClr val="tx1"/>
                </a:solidFill>
                <a:cs typeface="Arial" panose="020B0604020202020204" pitchFamily="34" charset="0"/>
              </a:rPr>
              <a:t>用户不需要注册，就可以连接服务器在公共目录上</a:t>
            </a:r>
            <a:r>
              <a:rPr lang="zh-CN" altLang="en-US" sz="2400" dirty="0">
                <a:solidFill>
                  <a:schemeClr val="tx1"/>
                </a:solidFill>
                <a:cs typeface="Arial" panose="020B0604020202020204" pitchFamily="34" charset="0"/>
              </a:rPr>
              <a:t>上传和下载</a:t>
            </a:r>
            <a:endParaRPr lang="zh-CN" altLang="en-US" sz="2400" dirty="0">
              <a:solidFill>
                <a:schemeClr val="tx1"/>
              </a:solidFill>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182890"/>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98079"/>
            <a:ext cx="4008438"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FTP</a:t>
            </a:r>
            <a:r>
              <a:rPr lang="zh-CN" altLang="en-US" sz="4000" b="1" dirty="0">
                <a:solidFill>
                  <a:schemeClr val="tx1">
                    <a:lumMod val="75000"/>
                    <a:lumOff val="25000"/>
                  </a:schemeClr>
                </a:solidFill>
                <a:cs typeface="Arial" panose="020B0604020202020204" pitchFamily="34" charset="0"/>
              </a:rPr>
              <a:t>安装和配置</a:t>
            </a:r>
            <a:endParaRPr lang="zh-CN" altLang="en-US" sz="4000" b="1" dirty="0">
              <a:solidFill>
                <a:schemeClr val="tx1">
                  <a:lumMod val="75000"/>
                  <a:lumOff val="25000"/>
                </a:schemeClr>
              </a:solidFill>
              <a:cs typeface="Arial" panose="020B0604020202020204" pitchFamily="34" charset="0"/>
            </a:endParaRPr>
          </a:p>
        </p:txBody>
      </p:sp>
      <p:sp>
        <p:nvSpPr>
          <p:cNvPr id="4" name="文本框 3"/>
          <p:cNvSpPr txBox="1"/>
          <p:nvPr>
            <p:custDataLst>
              <p:tags r:id="rId2"/>
            </p:custDataLst>
          </p:nvPr>
        </p:nvSpPr>
        <p:spPr bwMode="auto">
          <a:xfrm>
            <a:off x="824865" y="1337310"/>
            <a:ext cx="5297805"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FTP</a:t>
            </a:r>
            <a:r>
              <a:rPr lang="zh-CN" altLang="en-US" sz="2800" b="1" dirty="0">
                <a:solidFill>
                  <a:srgbClr val="C00000"/>
                </a:solidFill>
                <a:cs typeface="Arial" panose="020B0604020202020204" pitchFamily="34" charset="0"/>
              </a:rPr>
              <a:t>安装</a:t>
            </a:r>
            <a:endParaRPr lang="zh-CN" altLang="en-US" sz="2800" b="1" dirty="0">
              <a:solidFill>
                <a:srgbClr val="C00000"/>
              </a:solidFill>
              <a:cs typeface="Arial" panose="020B0604020202020204" pitchFamily="34" charset="0"/>
            </a:endParaRPr>
          </a:p>
        </p:txBody>
      </p:sp>
      <p:sp>
        <p:nvSpPr>
          <p:cNvPr id="8" name="文本框 7"/>
          <p:cNvSpPr txBox="1"/>
          <p:nvPr>
            <p:custDataLst>
              <p:tags r:id="rId4"/>
            </p:custDataLst>
          </p:nvPr>
        </p:nvSpPr>
        <p:spPr bwMode="auto">
          <a:xfrm>
            <a:off x="1198245" y="1894840"/>
            <a:ext cx="9573260" cy="723900"/>
          </a:xfrm>
          <a:prstGeom prst="rect">
            <a:avLst/>
          </a:prstGeom>
          <a:noFill/>
        </p:spPr>
        <p:txBody>
          <a:bodyPr anchor="ctr">
            <a:noAutofit/>
          </a:bodyPr>
          <a:p>
            <a:pPr indent="0">
              <a:buBlip>
                <a:blip r:embed="rId5"/>
              </a:buBlip>
              <a:defRPr/>
            </a:pPr>
            <a:endParaRPr lang="zh-CN" altLang="en-US" sz="2400" dirty="0">
              <a:solidFill>
                <a:schemeClr val="tx1"/>
              </a:solidFill>
              <a:cs typeface="Arial" panose="020B0604020202020204" pitchFamily="34" charset="0"/>
            </a:endParaRPr>
          </a:p>
        </p:txBody>
      </p:sp>
      <p:sp>
        <p:nvSpPr>
          <p:cNvPr id="11" name="文本框 10"/>
          <p:cNvSpPr txBox="1"/>
          <p:nvPr>
            <p:custDataLst>
              <p:tags r:id="rId6"/>
            </p:custDataLst>
          </p:nvPr>
        </p:nvSpPr>
        <p:spPr bwMode="auto">
          <a:xfrm>
            <a:off x="1203325" y="2192020"/>
            <a:ext cx="9573260" cy="2876550"/>
          </a:xfrm>
          <a:prstGeom prst="rect">
            <a:avLst/>
          </a:prstGeom>
          <a:noFill/>
        </p:spPr>
        <p:txBody>
          <a:bodyPr anchor="ctr">
            <a:noAutofit/>
          </a:bodyPr>
          <a:p>
            <a:pPr indent="0">
              <a:lnSpc>
                <a:spcPct val="140000"/>
              </a:lnSpc>
              <a:buNone/>
              <a:defRPr/>
            </a:pPr>
            <a:r>
              <a:rPr lang="zh-CN" altLang="en-US" sz="2400" dirty="0">
                <a:cs typeface="Arial" panose="020B0604020202020204" pitchFamily="34" charset="0"/>
                <a:sym typeface="+mn-ea"/>
              </a:rPr>
              <a:t>将源目录拷贝到目标目录下，允许拷贝的同时改名</a:t>
            </a:r>
            <a:endParaRPr lang="zh-CN" altLang="en-US" sz="2400" dirty="0">
              <a:cs typeface="Arial" panose="020B0604020202020204" pitchFamily="34" charset="0"/>
              <a:sym typeface="+mn-ea"/>
            </a:endParaRPr>
          </a:p>
          <a:p>
            <a:pPr indent="0">
              <a:lnSpc>
                <a:spcPct val="140000"/>
              </a:lnSpc>
              <a:buNone/>
              <a:defRPr/>
            </a:pPr>
            <a:endParaRPr lang="zh-CN" altLang="en-US" sz="2400" dirty="0">
              <a:solidFill>
                <a:schemeClr val="tx1"/>
              </a:solidFill>
              <a:cs typeface="Arial" panose="020B0604020202020204" pitchFamily="34" charset="0"/>
            </a:endParaRPr>
          </a:p>
          <a:p>
            <a:pPr indent="0">
              <a:lnSpc>
                <a:spcPct val="140000"/>
              </a:lnSpc>
              <a:buBlip>
                <a:blip r:embed="rId5"/>
              </a:buBlip>
              <a:defRPr/>
            </a:pPr>
            <a:r>
              <a:rPr lang="en-US" altLang="zh-CN" sz="2400" dirty="0">
                <a:solidFill>
                  <a:schemeClr val="tx1"/>
                </a:solidFill>
                <a:cs typeface="Arial" panose="020B0604020202020204" pitchFamily="34" charset="0"/>
              </a:rPr>
              <a:t>“-R”----</a:t>
            </a:r>
            <a:r>
              <a:rPr lang="zh-CN" altLang="en-US" sz="2400" dirty="0">
                <a:solidFill>
                  <a:schemeClr val="tx1"/>
                </a:solidFill>
                <a:cs typeface="Arial" panose="020B0604020202020204" pitchFamily="34" charset="0"/>
              </a:rPr>
              <a:t>递归复制目录</a:t>
            </a:r>
            <a:endParaRPr lang="zh-CN" altLang="en-US" sz="2400" dirty="0">
              <a:solidFill>
                <a:schemeClr val="tx1"/>
              </a:solidFill>
              <a:cs typeface="Arial" panose="020B0604020202020204" pitchFamily="34" charset="0"/>
            </a:endParaRPr>
          </a:p>
          <a:p>
            <a:pPr indent="0">
              <a:lnSpc>
                <a:spcPct val="140000"/>
              </a:lnSpc>
              <a:buBlip>
                <a:blip r:embed="rId5"/>
              </a:buBlip>
              <a:defRPr/>
            </a:pPr>
            <a:r>
              <a:rPr lang="en-US" altLang="zh-CN" sz="2400" dirty="0">
                <a:solidFill>
                  <a:schemeClr val="tx1"/>
                </a:solidFill>
                <a:cs typeface="Arial" panose="020B0604020202020204" pitchFamily="34" charset="0"/>
              </a:rPr>
              <a:t>“-f“-----</a:t>
            </a:r>
            <a:r>
              <a:rPr lang="zh-CN" altLang="en-US" sz="2400" dirty="0">
                <a:solidFill>
                  <a:schemeClr val="tx1"/>
                </a:solidFill>
                <a:cs typeface="Arial" panose="020B0604020202020204" pitchFamily="34" charset="0"/>
              </a:rPr>
              <a:t>强制拷贝，如果目标文件或者目录存在，先删除它们再拷贝，不提示用户</a:t>
            </a:r>
            <a:endParaRPr lang="zh-CN" altLang="en-US" sz="2400" dirty="0">
              <a:solidFill>
                <a:schemeClr val="tx1"/>
              </a:solidFill>
              <a:cs typeface="Arial" panose="020B0604020202020204" pitchFamily="34" charset="0"/>
            </a:endParaRPr>
          </a:p>
          <a:p>
            <a:pPr indent="0">
              <a:lnSpc>
                <a:spcPct val="140000"/>
              </a:lnSpc>
              <a:buBlip>
                <a:blip r:embed="rId5"/>
              </a:buBlip>
              <a:defRPr/>
            </a:pPr>
            <a:r>
              <a:rPr lang="en-US" altLang="zh-CN" sz="2400" dirty="0">
                <a:solidFill>
                  <a:schemeClr val="tx1"/>
                </a:solidFill>
                <a:cs typeface="Arial" panose="020B0604020202020204" pitchFamily="34" charset="0"/>
              </a:rPr>
              <a:t>“-i”----</a:t>
            </a:r>
            <a:r>
              <a:rPr lang="zh-CN" altLang="en-US" sz="2400" dirty="0">
                <a:cs typeface="Arial" panose="020B0604020202020204" pitchFamily="34" charset="0"/>
                <a:sym typeface="+mn-ea"/>
              </a:rPr>
              <a:t>如果目标文件或者目录存在，提示用户是否覆盖已有文件。</a:t>
            </a:r>
            <a:endParaRPr lang="zh-CN" altLang="en-US" sz="2400" dirty="0">
              <a:cs typeface="Arial" panose="020B0604020202020204" pitchFamily="3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182890"/>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98079"/>
            <a:ext cx="4008438"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FTP</a:t>
            </a:r>
            <a:r>
              <a:rPr lang="zh-CN" altLang="en-US" sz="4000" b="1" dirty="0">
                <a:solidFill>
                  <a:schemeClr val="tx1">
                    <a:lumMod val="75000"/>
                    <a:lumOff val="25000"/>
                  </a:schemeClr>
                </a:solidFill>
                <a:cs typeface="Arial" panose="020B0604020202020204" pitchFamily="34" charset="0"/>
              </a:rPr>
              <a:t>安装和配置</a:t>
            </a:r>
            <a:endParaRPr lang="zh-CN" altLang="en-US" sz="4000" b="1" dirty="0">
              <a:solidFill>
                <a:schemeClr val="tx1">
                  <a:lumMod val="75000"/>
                  <a:lumOff val="25000"/>
                </a:schemeClr>
              </a:solidFill>
              <a:cs typeface="Arial" panose="020B0604020202020204" pitchFamily="34" charset="0"/>
            </a:endParaRPr>
          </a:p>
        </p:txBody>
      </p:sp>
      <p:sp>
        <p:nvSpPr>
          <p:cNvPr id="4" name="文本框 3"/>
          <p:cNvSpPr txBox="1"/>
          <p:nvPr>
            <p:custDataLst>
              <p:tags r:id="rId2"/>
            </p:custDataLst>
          </p:nvPr>
        </p:nvSpPr>
        <p:spPr bwMode="auto">
          <a:xfrm>
            <a:off x="824865" y="1337310"/>
            <a:ext cx="5297805"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FTP</a:t>
            </a:r>
            <a:r>
              <a:rPr lang="zh-CN" altLang="en-US" sz="2800" b="1" dirty="0">
                <a:solidFill>
                  <a:srgbClr val="C00000"/>
                </a:solidFill>
                <a:cs typeface="Arial" panose="020B0604020202020204" pitchFamily="34" charset="0"/>
              </a:rPr>
              <a:t>配置</a:t>
            </a:r>
            <a:endParaRPr lang="zh-CN" altLang="en-US" sz="2800" b="1" dirty="0">
              <a:solidFill>
                <a:srgbClr val="C00000"/>
              </a:solidFill>
              <a:cs typeface="Arial" panose="020B0604020202020204" pitchFamily="34" charset="0"/>
            </a:endParaRPr>
          </a:p>
        </p:txBody>
      </p:sp>
      <p:sp>
        <p:nvSpPr>
          <p:cNvPr id="8" name="文本框 7"/>
          <p:cNvSpPr txBox="1"/>
          <p:nvPr>
            <p:custDataLst>
              <p:tags r:id="rId4"/>
            </p:custDataLst>
          </p:nvPr>
        </p:nvSpPr>
        <p:spPr bwMode="auto">
          <a:xfrm>
            <a:off x="1198245" y="1894840"/>
            <a:ext cx="9573260" cy="723900"/>
          </a:xfrm>
          <a:prstGeom prst="rect">
            <a:avLst/>
          </a:prstGeom>
          <a:noFill/>
        </p:spPr>
        <p:txBody>
          <a:bodyPr anchor="ctr">
            <a:noAutofit/>
          </a:bodyPr>
          <a:p>
            <a:pPr indent="0">
              <a:buBlip>
                <a:blip r:embed="rId5"/>
              </a:buBlip>
              <a:defRPr/>
            </a:pPr>
            <a:endParaRPr lang="zh-CN" altLang="en-US" sz="2400" dirty="0">
              <a:solidFill>
                <a:schemeClr val="tx1"/>
              </a:solidFill>
              <a:cs typeface="Arial" panose="020B0604020202020204" pitchFamily="34" charset="0"/>
            </a:endParaRPr>
          </a:p>
        </p:txBody>
      </p:sp>
      <p:sp>
        <p:nvSpPr>
          <p:cNvPr id="11" name="文本框 10"/>
          <p:cNvSpPr txBox="1"/>
          <p:nvPr>
            <p:custDataLst>
              <p:tags r:id="rId6"/>
            </p:custDataLst>
          </p:nvPr>
        </p:nvSpPr>
        <p:spPr bwMode="auto">
          <a:xfrm>
            <a:off x="1203325" y="2192020"/>
            <a:ext cx="9573260" cy="2876550"/>
          </a:xfrm>
          <a:prstGeom prst="rect">
            <a:avLst/>
          </a:prstGeom>
          <a:noFill/>
        </p:spPr>
        <p:txBody>
          <a:bodyPr anchor="ctr">
            <a:noAutofit/>
          </a:bodyPr>
          <a:p>
            <a:pPr indent="0">
              <a:lnSpc>
                <a:spcPct val="140000"/>
              </a:lnSpc>
              <a:buNone/>
              <a:defRPr/>
            </a:pPr>
            <a:r>
              <a:rPr lang="zh-CN" altLang="en-US" sz="2400" dirty="0">
                <a:cs typeface="Arial" panose="020B0604020202020204" pitchFamily="34" charset="0"/>
                <a:sym typeface="+mn-ea"/>
              </a:rPr>
              <a:t>将源目录拷贝到目标目录下，允许拷贝的同时改名</a:t>
            </a:r>
            <a:endParaRPr lang="zh-CN" altLang="en-US" sz="2400" dirty="0">
              <a:cs typeface="Arial" panose="020B0604020202020204" pitchFamily="34" charset="0"/>
              <a:sym typeface="+mn-ea"/>
            </a:endParaRPr>
          </a:p>
          <a:p>
            <a:pPr indent="0">
              <a:lnSpc>
                <a:spcPct val="140000"/>
              </a:lnSpc>
              <a:buNone/>
              <a:defRPr/>
            </a:pPr>
            <a:endParaRPr lang="zh-CN" altLang="en-US" sz="2400" dirty="0">
              <a:solidFill>
                <a:schemeClr val="tx1"/>
              </a:solidFill>
              <a:cs typeface="Arial" panose="020B0604020202020204" pitchFamily="34" charset="0"/>
            </a:endParaRPr>
          </a:p>
          <a:p>
            <a:pPr indent="0">
              <a:lnSpc>
                <a:spcPct val="140000"/>
              </a:lnSpc>
              <a:buBlip>
                <a:blip r:embed="rId5"/>
              </a:buBlip>
              <a:defRPr/>
            </a:pPr>
            <a:r>
              <a:rPr lang="en-US" altLang="zh-CN" sz="2400" dirty="0">
                <a:solidFill>
                  <a:schemeClr val="tx1"/>
                </a:solidFill>
                <a:cs typeface="Arial" panose="020B0604020202020204" pitchFamily="34" charset="0"/>
              </a:rPr>
              <a:t>“-R”----</a:t>
            </a:r>
            <a:r>
              <a:rPr lang="zh-CN" altLang="en-US" sz="2400" dirty="0">
                <a:solidFill>
                  <a:schemeClr val="tx1"/>
                </a:solidFill>
                <a:cs typeface="Arial" panose="020B0604020202020204" pitchFamily="34" charset="0"/>
              </a:rPr>
              <a:t>递归复制目录</a:t>
            </a:r>
            <a:endParaRPr lang="zh-CN" altLang="en-US" sz="2400" dirty="0">
              <a:solidFill>
                <a:schemeClr val="tx1"/>
              </a:solidFill>
              <a:cs typeface="Arial" panose="020B0604020202020204" pitchFamily="34" charset="0"/>
            </a:endParaRPr>
          </a:p>
          <a:p>
            <a:pPr indent="0">
              <a:lnSpc>
                <a:spcPct val="140000"/>
              </a:lnSpc>
              <a:buBlip>
                <a:blip r:embed="rId5"/>
              </a:buBlip>
              <a:defRPr/>
            </a:pPr>
            <a:r>
              <a:rPr lang="en-US" altLang="zh-CN" sz="2400" dirty="0">
                <a:solidFill>
                  <a:schemeClr val="tx1"/>
                </a:solidFill>
                <a:cs typeface="Arial" panose="020B0604020202020204" pitchFamily="34" charset="0"/>
              </a:rPr>
              <a:t>“-f“-----</a:t>
            </a:r>
            <a:r>
              <a:rPr lang="zh-CN" altLang="en-US" sz="2400" dirty="0">
                <a:solidFill>
                  <a:schemeClr val="tx1"/>
                </a:solidFill>
                <a:cs typeface="Arial" panose="020B0604020202020204" pitchFamily="34" charset="0"/>
              </a:rPr>
              <a:t>强制拷贝，如果目标文件或者目录存在，先删除它们再拷贝，不提示用户</a:t>
            </a:r>
            <a:endParaRPr lang="zh-CN" altLang="en-US" sz="2400" dirty="0">
              <a:solidFill>
                <a:schemeClr val="tx1"/>
              </a:solidFill>
              <a:cs typeface="Arial" panose="020B0604020202020204" pitchFamily="34" charset="0"/>
            </a:endParaRPr>
          </a:p>
          <a:p>
            <a:pPr indent="0">
              <a:lnSpc>
                <a:spcPct val="140000"/>
              </a:lnSpc>
              <a:buBlip>
                <a:blip r:embed="rId5"/>
              </a:buBlip>
              <a:defRPr/>
            </a:pPr>
            <a:r>
              <a:rPr lang="en-US" altLang="zh-CN" sz="2400" dirty="0">
                <a:solidFill>
                  <a:schemeClr val="tx1"/>
                </a:solidFill>
                <a:cs typeface="Arial" panose="020B0604020202020204" pitchFamily="34" charset="0"/>
              </a:rPr>
              <a:t>“-i”----</a:t>
            </a:r>
            <a:r>
              <a:rPr lang="zh-CN" altLang="en-US" sz="2400" dirty="0">
                <a:cs typeface="Arial" panose="020B0604020202020204" pitchFamily="34" charset="0"/>
                <a:sym typeface="+mn-ea"/>
              </a:rPr>
              <a:t>如果目标文件或者目录存在，提示用户是否覆盖已有文件。</a:t>
            </a:r>
            <a:endParaRPr lang="zh-CN" altLang="en-US" sz="2400" dirty="0">
              <a:cs typeface="Arial" panose="020B0604020202020204" pitchFamily="3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5017" y="148324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563880"/>
            <a:ext cx="5052060" cy="723900"/>
          </a:xfrm>
          <a:prstGeom prst="rect">
            <a:avLst/>
          </a:prstGeom>
          <a:noFill/>
        </p:spPr>
        <p:txBody>
          <a:bodyPr anchor="ctr">
            <a:noAutofit/>
          </a:bodyPr>
          <a:p>
            <a:pPr>
              <a:defRPr/>
            </a:pPr>
            <a:r>
              <a:rPr lang="en-US" altLang="zh-CN" sz="4000" b="1" dirty="0">
                <a:sym typeface="+mn-ea"/>
              </a:rPr>
              <a:t>FTP</a:t>
            </a:r>
            <a:r>
              <a:rPr lang="zh-CN" altLang="en-US" sz="4000" b="1" dirty="0">
                <a:sym typeface="+mn-ea"/>
              </a:rPr>
              <a:t>的安装和配置</a:t>
            </a:r>
            <a:endParaRPr lang="zh-CN" altLang="en-US" sz="4000" b="1" dirty="0">
              <a:sym typeface="+mn-ea"/>
            </a:endParaRPr>
          </a:p>
        </p:txBody>
      </p:sp>
      <p:sp>
        <p:nvSpPr>
          <p:cNvPr id="3" name="文本框 2"/>
          <p:cNvSpPr txBox="1"/>
          <p:nvPr>
            <p:custDataLst>
              <p:tags r:id="rId2"/>
            </p:custDataLst>
          </p:nvPr>
        </p:nvSpPr>
        <p:spPr bwMode="auto">
          <a:xfrm>
            <a:off x="1450975" y="1753870"/>
            <a:ext cx="4693920" cy="723900"/>
          </a:xfrm>
          <a:prstGeom prst="rect">
            <a:avLst/>
          </a:prstGeom>
          <a:noFill/>
        </p:spPr>
        <p:txBody>
          <a:bodyPr anchor="ctr">
            <a:noAutofit/>
          </a:bodyPr>
          <a:p>
            <a:pPr>
              <a:buBlip>
                <a:blip r:embed="rId3"/>
              </a:buBlip>
              <a:defRPr/>
            </a:pPr>
            <a:endParaRPr lang="zh-CN" altLang="en-US" sz="2800" b="1" dirty="0">
              <a:solidFill>
                <a:srgbClr val="C00000"/>
              </a:solidFill>
              <a:cs typeface="Arial" panose="020B0604020202020204" pitchFamily="34" charset="0"/>
            </a:endParaRPr>
          </a:p>
        </p:txBody>
      </p:sp>
      <p:sp>
        <p:nvSpPr>
          <p:cNvPr id="5" name="矩形 4"/>
          <p:cNvSpPr/>
          <p:nvPr/>
        </p:nvSpPr>
        <p:spPr>
          <a:xfrm>
            <a:off x="4175760" y="2829560"/>
            <a:ext cx="3840480" cy="1198880"/>
          </a:xfrm>
          <a:prstGeom prst="rect">
            <a:avLst/>
          </a:prstGeom>
          <a:noFill/>
          <a:ln>
            <a:noFill/>
          </a:ln>
        </p:spPr>
        <p:txBody>
          <a:bodyPr wrap="none" rtlCol="0" anchor="t">
            <a:spAutoFit/>
          </a:bodyPr>
          <a:p>
            <a:pPr algn="ctr"/>
            <a:r>
              <a:rPr lang="zh-CN" altLang="en-US" sz="7200" b="1">
                <a:ln w="50800" cmpd="dbl">
                  <a:gradFill>
                    <a:gsLst>
                      <a:gs pos="0">
                        <a:srgbClr val="BDD7EE"/>
                      </a:gs>
                      <a:gs pos="14000">
                        <a:srgbClr val="3F7099"/>
                      </a:gs>
                      <a:gs pos="43000">
                        <a:srgbClr val="A0C5E6"/>
                      </a:gs>
                      <a:gs pos="81000">
                        <a:srgbClr val="3E3B37">
                          <a:alpha val="56000"/>
                        </a:srgbClr>
                      </a:gs>
                      <a:gs pos="27000">
                        <a:srgbClr val="7C9EBE"/>
                      </a:gs>
                      <a:gs pos="68000">
                        <a:srgbClr val="2E75B6"/>
                      </a:gs>
                      <a:gs pos="55000">
                        <a:srgbClr val="354254">
                          <a:alpha val="60000"/>
                        </a:srgbClr>
                      </a:gs>
                    </a:gsLst>
                    <a:lin ang="5400000"/>
                  </a:gradFill>
                  <a:prstDash val="solid"/>
                </a:ln>
                <a:gradFill>
                  <a:gsLst>
                    <a:gs pos="45000">
                      <a:srgbClr val="44546A">
                        <a:lumMod val="75000"/>
                      </a:srgbClr>
                    </a:gs>
                    <a:gs pos="83000">
                      <a:srgbClr val="44546A">
                        <a:lumMod val="50000"/>
                      </a:srgbClr>
                    </a:gs>
                    <a:gs pos="67000">
                      <a:srgbClr val="5B9BD5">
                        <a:lumMod val="40000"/>
                        <a:lumOff val="60000"/>
                      </a:srgbClr>
                    </a:gs>
                    <a:gs pos="64000">
                      <a:srgbClr val="F7F7F7"/>
                    </a:gs>
                    <a:gs pos="58000">
                      <a:srgbClr val="5B9BD5">
                        <a:lumMod val="60000"/>
                        <a:lumOff val="40000"/>
                      </a:srgbClr>
                    </a:gs>
                    <a:gs pos="33000">
                      <a:srgbClr val="256195"/>
                    </a:gs>
                    <a:gs pos="21000">
                      <a:srgbClr val="44546A">
                        <a:lumMod val="50000"/>
                      </a:srgbClr>
                    </a:gs>
                    <a:gs pos="9000">
                      <a:srgbClr val="5B9BD5">
                        <a:lumMod val="50000"/>
                      </a:srgbClr>
                    </a:gs>
                    <a:gs pos="74000">
                      <a:srgbClr val="5B9BD5">
                        <a:lumMod val="50000"/>
                      </a:srgbClr>
                    </a:gs>
                  </a:gsLst>
                  <a:lin ang="16200000"/>
                </a:gradFill>
                <a:effectLst>
                  <a:glow rad="76200">
                    <a:srgbClr val="9BD1FF">
                      <a:alpha val="33000"/>
                    </a:srgbClr>
                  </a:glow>
                </a:effectLst>
              </a:rPr>
              <a:t>实践操作</a:t>
            </a:r>
            <a:endParaRPr lang="zh-CN" altLang="en-US" sz="7200" b="1">
              <a:ln w="50800" cmpd="dbl">
                <a:gradFill>
                  <a:gsLst>
                    <a:gs pos="0">
                      <a:srgbClr val="BDD7EE"/>
                    </a:gs>
                    <a:gs pos="14000">
                      <a:srgbClr val="3F7099"/>
                    </a:gs>
                    <a:gs pos="43000">
                      <a:srgbClr val="A0C5E6"/>
                    </a:gs>
                    <a:gs pos="81000">
                      <a:srgbClr val="3E3B37">
                        <a:alpha val="56000"/>
                      </a:srgbClr>
                    </a:gs>
                    <a:gs pos="27000">
                      <a:srgbClr val="7C9EBE"/>
                    </a:gs>
                    <a:gs pos="68000">
                      <a:srgbClr val="2E75B6"/>
                    </a:gs>
                    <a:gs pos="55000">
                      <a:srgbClr val="354254">
                        <a:alpha val="60000"/>
                      </a:srgbClr>
                    </a:gs>
                  </a:gsLst>
                  <a:lin ang="5400000"/>
                </a:gradFill>
                <a:prstDash val="solid"/>
              </a:ln>
              <a:gradFill>
                <a:gsLst>
                  <a:gs pos="45000">
                    <a:srgbClr val="44546A">
                      <a:lumMod val="75000"/>
                    </a:srgbClr>
                  </a:gs>
                  <a:gs pos="83000">
                    <a:srgbClr val="44546A">
                      <a:lumMod val="50000"/>
                    </a:srgbClr>
                  </a:gs>
                  <a:gs pos="67000">
                    <a:srgbClr val="5B9BD5">
                      <a:lumMod val="40000"/>
                      <a:lumOff val="60000"/>
                    </a:srgbClr>
                  </a:gs>
                  <a:gs pos="64000">
                    <a:srgbClr val="F7F7F7"/>
                  </a:gs>
                  <a:gs pos="58000">
                    <a:srgbClr val="5B9BD5">
                      <a:lumMod val="60000"/>
                      <a:lumOff val="40000"/>
                    </a:srgbClr>
                  </a:gs>
                  <a:gs pos="33000">
                    <a:srgbClr val="256195"/>
                  </a:gs>
                  <a:gs pos="21000">
                    <a:srgbClr val="44546A">
                      <a:lumMod val="50000"/>
                    </a:srgbClr>
                  </a:gs>
                  <a:gs pos="9000">
                    <a:srgbClr val="5B9BD5">
                      <a:lumMod val="50000"/>
                    </a:srgbClr>
                  </a:gs>
                  <a:gs pos="74000">
                    <a:srgbClr val="5B9BD5">
                      <a:lumMod val="50000"/>
                    </a:srgbClr>
                  </a:gs>
                </a:gsLst>
                <a:lin ang="16200000"/>
              </a:gradFill>
              <a:effectLst>
                <a:glow rad="76200">
                  <a:srgbClr val="9BD1FF">
                    <a:alpha val="33000"/>
                  </a:srgbClr>
                </a:glo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4382" y="1182890"/>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175" y="398079"/>
            <a:ext cx="4008438"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rPr>
              <a:t>FTP</a:t>
            </a:r>
            <a:r>
              <a:rPr lang="zh-CN" altLang="en-US" sz="4000" b="1" dirty="0">
                <a:solidFill>
                  <a:schemeClr val="tx1">
                    <a:lumMod val="75000"/>
                    <a:lumOff val="25000"/>
                  </a:schemeClr>
                </a:solidFill>
                <a:cs typeface="Arial" panose="020B0604020202020204" pitchFamily="34" charset="0"/>
              </a:rPr>
              <a:t>日志文件</a:t>
            </a:r>
            <a:endParaRPr lang="zh-CN" altLang="en-US" sz="4000" b="1" dirty="0">
              <a:solidFill>
                <a:schemeClr val="tx1">
                  <a:lumMod val="75000"/>
                  <a:lumOff val="25000"/>
                </a:schemeClr>
              </a:solidFill>
              <a:cs typeface="Arial" panose="020B0604020202020204" pitchFamily="34" charset="0"/>
            </a:endParaRPr>
          </a:p>
        </p:txBody>
      </p:sp>
      <p:sp>
        <p:nvSpPr>
          <p:cNvPr id="4" name="文本框 3"/>
          <p:cNvSpPr txBox="1"/>
          <p:nvPr>
            <p:custDataLst>
              <p:tags r:id="rId2"/>
            </p:custDataLst>
          </p:nvPr>
        </p:nvSpPr>
        <p:spPr bwMode="auto">
          <a:xfrm>
            <a:off x="824865" y="1337310"/>
            <a:ext cx="5297805" cy="723900"/>
          </a:xfrm>
          <a:prstGeom prst="rect">
            <a:avLst/>
          </a:prstGeom>
          <a:noFill/>
        </p:spPr>
        <p:txBody>
          <a:bodyPr anchor="ctr">
            <a:noAutofit/>
          </a:bodyPr>
          <a:p>
            <a:pPr>
              <a:buBlip>
                <a:blip r:embed="rId3"/>
              </a:buBlip>
              <a:defRPr/>
            </a:pPr>
            <a:r>
              <a:rPr lang="en-US" altLang="zh-CN" sz="2800" b="1" dirty="0">
                <a:solidFill>
                  <a:srgbClr val="C00000"/>
                </a:solidFill>
                <a:cs typeface="Arial" panose="020B0604020202020204" pitchFamily="34" charset="0"/>
              </a:rPr>
              <a:t>  FTP</a:t>
            </a:r>
            <a:r>
              <a:rPr lang="zh-CN" altLang="en-US" sz="2800" b="1" dirty="0">
                <a:solidFill>
                  <a:srgbClr val="C00000"/>
                </a:solidFill>
                <a:cs typeface="Arial" panose="020B0604020202020204" pitchFamily="34" charset="0"/>
              </a:rPr>
              <a:t>日志</a:t>
            </a:r>
            <a:endParaRPr lang="zh-CN" altLang="en-US" sz="2800" b="1" dirty="0">
              <a:solidFill>
                <a:srgbClr val="C00000"/>
              </a:solidFill>
              <a:cs typeface="Arial" panose="020B0604020202020204" pitchFamily="34" charset="0"/>
            </a:endParaRPr>
          </a:p>
        </p:txBody>
      </p:sp>
      <p:sp>
        <p:nvSpPr>
          <p:cNvPr id="8" name="文本框 7"/>
          <p:cNvSpPr txBox="1"/>
          <p:nvPr>
            <p:custDataLst>
              <p:tags r:id="rId4"/>
            </p:custDataLst>
          </p:nvPr>
        </p:nvSpPr>
        <p:spPr bwMode="auto">
          <a:xfrm>
            <a:off x="1198245" y="1894840"/>
            <a:ext cx="9573260" cy="723900"/>
          </a:xfrm>
          <a:prstGeom prst="rect">
            <a:avLst/>
          </a:prstGeom>
          <a:noFill/>
        </p:spPr>
        <p:txBody>
          <a:bodyPr anchor="ctr">
            <a:noAutofit/>
          </a:bodyPr>
          <a:p>
            <a:pPr indent="0">
              <a:buBlip>
                <a:blip r:embed="rId5"/>
              </a:buBlip>
              <a:defRPr/>
            </a:pPr>
            <a:endParaRPr lang="zh-CN" altLang="en-US" sz="2400" dirty="0">
              <a:solidFill>
                <a:schemeClr val="tx1"/>
              </a:solidFill>
              <a:cs typeface="Arial" panose="020B0604020202020204" pitchFamily="34" charset="0"/>
            </a:endParaRPr>
          </a:p>
        </p:txBody>
      </p:sp>
      <p:sp>
        <p:nvSpPr>
          <p:cNvPr id="2" name="文本框 1"/>
          <p:cNvSpPr txBox="1"/>
          <p:nvPr>
            <p:custDataLst>
              <p:tags r:id="rId6"/>
            </p:custDataLst>
          </p:nvPr>
        </p:nvSpPr>
        <p:spPr bwMode="auto">
          <a:xfrm>
            <a:off x="1255395" y="1979930"/>
            <a:ext cx="9681845" cy="3241040"/>
          </a:xfrm>
          <a:prstGeom prst="rect">
            <a:avLst/>
          </a:prstGeom>
          <a:noFill/>
        </p:spPr>
        <p:txBody>
          <a:bodyPr anchor="ctr">
            <a:noAutofit/>
          </a:bodyPr>
          <a:p>
            <a:pPr indent="0" fontAlgn="auto">
              <a:lnSpc>
                <a:spcPct val="150000"/>
              </a:lnSpc>
              <a:buBlip>
                <a:blip r:embed="rId7"/>
              </a:buBlip>
              <a:defRPr/>
            </a:pPr>
            <a:r>
              <a:rPr lang="en-US" altLang="zh-CN" sz="2200" dirty="0">
                <a:solidFill>
                  <a:schemeClr val="tx1"/>
                </a:solidFill>
                <a:cs typeface="Arial" panose="020B0604020202020204" pitchFamily="34" charset="0"/>
              </a:rPr>
              <a:t> </a:t>
            </a:r>
            <a:r>
              <a:rPr lang="zh-CN" altLang="en-US" sz="2200" dirty="0">
                <a:cs typeface="Arial" panose="020B0604020202020204" pitchFamily="34" charset="0"/>
                <a:sym typeface="+mn-ea"/>
              </a:rPr>
              <a:t>大部分Linux发行版默认的日志守护进程为 syslog（后续升级rsyslog）</a:t>
            </a:r>
            <a:endParaRPr lang="en-US" altLang="zh-CN" sz="2200" dirty="0">
              <a:solidFill>
                <a:schemeClr val="tx1"/>
              </a:solidFill>
              <a:cs typeface="Arial" panose="020B0604020202020204" pitchFamily="34" charset="0"/>
            </a:endParaRPr>
          </a:p>
          <a:p>
            <a:pPr indent="0" fontAlgn="auto">
              <a:lnSpc>
                <a:spcPct val="150000"/>
              </a:lnSpc>
              <a:buBlip>
                <a:blip r:embed="rId7"/>
              </a:buBlip>
              <a:defRPr/>
            </a:pPr>
            <a:r>
              <a:rPr lang="zh-CN" altLang="en-US" sz="2200" dirty="0">
                <a:solidFill>
                  <a:schemeClr val="tx1"/>
                </a:solidFill>
                <a:cs typeface="Arial" panose="020B0604020202020204" pitchFamily="34" charset="0"/>
              </a:rPr>
              <a:t> 日志中记录</a:t>
            </a:r>
            <a:r>
              <a:rPr lang="en-US" altLang="zh-CN" sz="2200" dirty="0">
                <a:solidFill>
                  <a:schemeClr val="tx1"/>
                </a:solidFill>
                <a:cs typeface="Arial" panose="020B0604020202020204" pitchFamily="34" charset="0"/>
              </a:rPr>
              <a:t>linux</a:t>
            </a:r>
            <a:r>
              <a:rPr lang="zh-CN" altLang="en-US" sz="2200" dirty="0">
                <a:solidFill>
                  <a:schemeClr val="tx1"/>
                </a:solidFill>
                <a:cs typeface="Arial" panose="020B0604020202020204" pitchFamily="34" charset="0"/>
              </a:rPr>
              <a:t>内</a:t>
            </a:r>
            <a:r>
              <a:rPr lang="zh-CN" altLang="en-US" sz="2200" dirty="0">
                <a:cs typeface="Arial" panose="020B0604020202020204" pitchFamily="34" charset="0"/>
                <a:sym typeface="+mn-ea"/>
              </a:rPr>
              <a:t>核和许多程序会产生各种错误信息、警告信息和其他的提示信息</a:t>
            </a:r>
            <a:r>
              <a:rPr lang="zh-CN" altLang="en-US" sz="2200" dirty="0">
                <a:solidFill>
                  <a:schemeClr val="tx1"/>
                </a:solidFill>
                <a:cs typeface="Arial" panose="020B0604020202020204" pitchFamily="34" charset="0"/>
              </a:rPr>
              <a:t> </a:t>
            </a:r>
            <a:endParaRPr lang="zh-CN" altLang="en-US" sz="2200" dirty="0">
              <a:solidFill>
                <a:schemeClr val="tx1"/>
              </a:solidFill>
              <a:cs typeface="Arial" panose="020B0604020202020204" pitchFamily="34" charset="0"/>
            </a:endParaRPr>
          </a:p>
          <a:p>
            <a:pPr indent="0" fontAlgn="auto">
              <a:lnSpc>
                <a:spcPct val="150000"/>
              </a:lnSpc>
              <a:buBlip>
                <a:blip r:embed="rId7"/>
              </a:buBlip>
              <a:defRPr/>
            </a:pPr>
            <a:r>
              <a:rPr lang="zh-CN" altLang="en-US" sz="2200" dirty="0">
                <a:solidFill>
                  <a:schemeClr val="tx1"/>
                </a:solidFill>
                <a:cs typeface="Arial" panose="020B0604020202020204" pitchFamily="34" charset="0"/>
              </a:rPr>
              <a:t> 进程文件： /etc/syslog 或 /etc/syslogd</a:t>
            </a:r>
            <a:endParaRPr lang="zh-CN" altLang="en-US" sz="2200" dirty="0">
              <a:solidFill>
                <a:schemeClr val="tx1"/>
              </a:solidFill>
              <a:cs typeface="Arial" panose="020B0604020202020204" pitchFamily="34" charset="0"/>
            </a:endParaRPr>
          </a:p>
          <a:p>
            <a:pPr indent="0" fontAlgn="auto">
              <a:lnSpc>
                <a:spcPct val="150000"/>
              </a:lnSpc>
              <a:buBlip>
                <a:blip r:embed="rId7"/>
              </a:buBlip>
              <a:defRPr/>
            </a:pPr>
            <a:r>
              <a:rPr lang="zh-CN" altLang="en-US" sz="2200" dirty="0">
                <a:solidFill>
                  <a:schemeClr val="tx1"/>
                </a:solidFill>
                <a:cs typeface="Arial" panose="020B0604020202020204" pitchFamily="34" charset="0"/>
              </a:rPr>
              <a:t> 配置文件：/etc/syslog.conf</a:t>
            </a:r>
            <a:endParaRPr lang="zh-CN" altLang="en-US" sz="2200" dirty="0">
              <a:solidFill>
                <a:schemeClr val="tx1"/>
              </a:solidFill>
              <a:cs typeface="Arial" panose="020B0604020202020204" pitchFamily="34" charset="0"/>
            </a:endParaRPr>
          </a:p>
          <a:p>
            <a:pPr indent="0" fontAlgn="auto">
              <a:lnSpc>
                <a:spcPct val="150000"/>
              </a:lnSpc>
              <a:buBlip>
                <a:blip r:embed="rId7"/>
              </a:buBlip>
              <a:defRPr/>
            </a:pPr>
            <a:r>
              <a:rPr lang="zh-CN" altLang="en-US" sz="2200" dirty="0">
                <a:solidFill>
                  <a:schemeClr val="tx1"/>
                </a:solidFill>
                <a:cs typeface="Arial" panose="020B0604020202020204" pitchFamily="34" charset="0"/>
              </a:rPr>
              <a:t> 日志文件：</a:t>
            </a:r>
            <a:r>
              <a:rPr lang="en-US" altLang="zh-CN" sz="2200">
                <a:sym typeface="+mn-ea"/>
              </a:rPr>
              <a:t>/var/log/</a:t>
            </a:r>
            <a:r>
              <a:rPr lang="en-US" altLang="zh-CN" sz="2200" dirty="0">
                <a:cs typeface="Arial" panose="020B0604020202020204" pitchFamily="34" charset="0"/>
                <a:sym typeface="+mn-ea"/>
              </a:rPr>
              <a:t>vsftpd.log</a:t>
            </a:r>
            <a:endParaRPr lang="zh-CN" altLang="en-US" sz="2200" dirty="0">
              <a:solidFill>
                <a:schemeClr val="tx1"/>
              </a:solidFill>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7" name="直接连接符 6"/>
          <p:cNvCxnSpPr/>
          <p:nvPr/>
        </p:nvCxnSpPr>
        <p:spPr bwMode="auto">
          <a:xfrm>
            <a:off x="565017" y="1243215"/>
            <a:ext cx="8750595" cy="0"/>
          </a:xfrm>
          <a:prstGeom prst="line">
            <a:avLst/>
          </a:prstGeom>
          <a:ln w="73025">
            <a:solidFill>
              <a:srgbClr val="00A99F"/>
            </a:solidFill>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3" name="文本框 22"/>
          <p:cNvSpPr txBox="1"/>
          <p:nvPr>
            <p:custDataLst>
              <p:tags r:id="rId1"/>
            </p:custDataLst>
          </p:nvPr>
        </p:nvSpPr>
        <p:spPr bwMode="auto">
          <a:xfrm>
            <a:off x="814070" y="392430"/>
            <a:ext cx="5052060" cy="723900"/>
          </a:xfrm>
          <a:prstGeom prst="rect">
            <a:avLst/>
          </a:prstGeom>
          <a:noFill/>
        </p:spPr>
        <p:txBody>
          <a:bodyPr anchor="ctr">
            <a:noAutofit/>
          </a:bodyPr>
          <a:p>
            <a:pPr>
              <a:defRPr/>
            </a:pPr>
            <a:r>
              <a:rPr lang="en-US" altLang="zh-CN" sz="4000" b="1" dirty="0">
                <a:solidFill>
                  <a:schemeClr val="tx1">
                    <a:lumMod val="75000"/>
                    <a:lumOff val="25000"/>
                  </a:schemeClr>
                </a:solidFill>
                <a:cs typeface="Arial" panose="020B0604020202020204" pitchFamily="34" charset="0"/>
                <a:sym typeface="+mn-ea"/>
              </a:rPr>
              <a:t>FTP</a:t>
            </a:r>
            <a:r>
              <a:rPr lang="zh-CN" altLang="en-US" sz="4000" b="1" dirty="0">
                <a:solidFill>
                  <a:schemeClr val="tx1">
                    <a:lumMod val="75000"/>
                    <a:lumOff val="25000"/>
                  </a:schemeClr>
                </a:solidFill>
                <a:cs typeface="Arial" panose="020B0604020202020204" pitchFamily="34" charset="0"/>
                <a:sym typeface="+mn-ea"/>
              </a:rPr>
              <a:t>日志文件</a:t>
            </a:r>
            <a:endParaRPr lang="zh-CN" sz="4000" b="1" dirty="0">
              <a:solidFill>
                <a:schemeClr val="tx1">
                  <a:lumMod val="75000"/>
                  <a:lumOff val="25000"/>
                </a:schemeClr>
              </a:solidFill>
              <a:cs typeface="Arial" panose="020B0604020202020204" pitchFamily="34" charset="0"/>
              <a:sym typeface="+mn-ea"/>
            </a:endParaRPr>
          </a:p>
        </p:txBody>
      </p:sp>
      <p:sp>
        <p:nvSpPr>
          <p:cNvPr id="3" name="文本框 2"/>
          <p:cNvSpPr txBox="1"/>
          <p:nvPr>
            <p:custDataLst>
              <p:tags r:id="rId2"/>
            </p:custDataLst>
          </p:nvPr>
        </p:nvSpPr>
        <p:spPr bwMode="auto">
          <a:xfrm>
            <a:off x="1450975" y="1753870"/>
            <a:ext cx="4693920" cy="723900"/>
          </a:xfrm>
          <a:prstGeom prst="rect">
            <a:avLst/>
          </a:prstGeom>
          <a:noFill/>
        </p:spPr>
        <p:txBody>
          <a:bodyPr anchor="ctr">
            <a:noAutofit/>
          </a:bodyPr>
          <a:p>
            <a:pPr>
              <a:buBlip>
                <a:blip r:embed="rId3"/>
              </a:buBlip>
              <a:defRPr/>
            </a:pPr>
            <a:endParaRPr lang="zh-CN" altLang="en-US" sz="2800" b="1" dirty="0">
              <a:solidFill>
                <a:srgbClr val="C00000"/>
              </a:solidFill>
              <a:cs typeface="Arial" panose="020B0604020202020204" pitchFamily="34" charset="0"/>
            </a:endParaRPr>
          </a:p>
        </p:txBody>
      </p:sp>
      <p:graphicFrame>
        <p:nvGraphicFramePr>
          <p:cNvPr id="2" name="表格 1"/>
          <p:cNvGraphicFramePr/>
          <p:nvPr/>
        </p:nvGraphicFramePr>
        <p:xfrm>
          <a:off x="1451610" y="1630680"/>
          <a:ext cx="9364980" cy="3663950"/>
        </p:xfrm>
        <a:graphic>
          <a:graphicData uri="http://schemas.openxmlformats.org/drawingml/2006/table">
            <a:tbl>
              <a:tblPr firstRow="1" bandRow="1">
                <a:tableStyleId>{5C22544A-7EE6-4342-B048-85BDC9FD1C3A}</a:tableStyleId>
              </a:tblPr>
              <a:tblGrid>
                <a:gridCol w="2800985"/>
                <a:gridCol w="6563995"/>
              </a:tblGrid>
              <a:tr h="516890">
                <a:tc>
                  <a:txBody>
                    <a:bodyPr/>
                    <a:p>
                      <a:pPr algn="ctr">
                        <a:buNone/>
                      </a:pPr>
                      <a:r>
                        <a:rPr lang="zh-CN" altLang="en-US" sz="2400"/>
                        <a:t>日志文件</a:t>
                      </a:r>
                      <a:endParaRPr lang="zh-CN" altLang="en-US" sz="2400"/>
                    </a:p>
                  </a:txBody>
                  <a:tcPr/>
                </a:tc>
                <a:tc>
                  <a:txBody>
                    <a:bodyPr/>
                    <a:p>
                      <a:pPr algn="ctr">
                        <a:buNone/>
                      </a:pPr>
                      <a:r>
                        <a:rPr lang="zh-CN" altLang="en-US" sz="2400"/>
                        <a:t>说明</a:t>
                      </a:r>
                      <a:endParaRPr lang="zh-CN" altLang="en-US" sz="2400"/>
                    </a:p>
                  </a:txBody>
                  <a:tcPr/>
                </a:tc>
              </a:tr>
              <a:tr h="562610">
                <a:tc>
                  <a:txBody>
                    <a:bodyPr/>
                    <a:p>
                      <a:pPr>
                        <a:buNone/>
                      </a:pPr>
                      <a:r>
                        <a:rPr lang="zh-CN" altLang="en-US" sz="2000"/>
                        <a:t>/var/log/message</a:t>
                      </a:r>
                      <a:endParaRPr lang="zh-CN" altLang="en-US" sz="2000"/>
                    </a:p>
                  </a:txBody>
                  <a:tcPr/>
                </a:tc>
                <a:tc>
                  <a:txBody>
                    <a:bodyPr/>
                    <a:p>
                      <a:pPr>
                        <a:buNone/>
                      </a:pPr>
                      <a:r>
                        <a:rPr lang="zh-CN" altLang="en-US" sz="2000"/>
                        <a:t>系统启动后的信息和错误日志，是最常用的日志之一</a:t>
                      </a:r>
                      <a:endParaRPr lang="zh-CN" altLang="en-US" sz="2000"/>
                    </a:p>
                  </a:txBody>
                  <a:tcPr/>
                </a:tc>
              </a:tr>
              <a:tr h="517525">
                <a:tc>
                  <a:txBody>
                    <a:bodyPr/>
                    <a:p>
                      <a:pPr>
                        <a:buNone/>
                      </a:pPr>
                      <a:r>
                        <a:rPr lang="zh-CN" altLang="en-US" sz="2000"/>
                        <a:t>/var/log/secure </a:t>
                      </a:r>
                      <a:endParaRPr lang="zh-CN" altLang="en-US" sz="2000"/>
                    </a:p>
                  </a:txBody>
                  <a:tcPr/>
                </a:tc>
                <a:tc>
                  <a:txBody>
                    <a:bodyPr/>
                    <a:p>
                      <a:pPr>
                        <a:buNone/>
                      </a:pPr>
                      <a:r>
                        <a:rPr lang="zh-CN" altLang="en-US" sz="2000"/>
                        <a:t>与安全相关的日志信息</a:t>
                      </a:r>
                      <a:endParaRPr lang="zh-CN" altLang="en-US" sz="2000"/>
                    </a:p>
                  </a:txBody>
                  <a:tcPr/>
                </a:tc>
              </a:tr>
              <a:tr h="516890">
                <a:tc>
                  <a:txBody>
                    <a:bodyPr/>
                    <a:p>
                      <a:pPr>
                        <a:buNone/>
                      </a:pPr>
                      <a:r>
                        <a:rPr lang="zh-CN" altLang="en-US" sz="2000"/>
                        <a:t>/var/log/maillog</a:t>
                      </a:r>
                      <a:endParaRPr lang="zh-CN" altLang="en-US" sz="2000"/>
                    </a:p>
                  </a:txBody>
                  <a:tcPr/>
                </a:tc>
                <a:tc>
                  <a:txBody>
                    <a:bodyPr/>
                    <a:p>
                      <a:pPr>
                        <a:buNone/>
                      </a:pPr>
                      <a:r>
                        <a:rPr lang="zh-CN" altLang="en-US" sz="2000"/>
                        <a:t>与邮件相关的日志信息</a:t>
                      </a:r>
                      <a:endParaRPr lang="zh-CN" altLang="en-US" sz="2000"/>
                    </a:p>
                  </a:txBody>
                  <a:tcPr/>
                </a:tc>
              </a:tr>
              <a:tr h="516890">
                <a:tc>
                  <a:txBody>
                    <a:bodyPr/>
                    <a:p>
                      <a:pPr>
                        <a:buNone/>
                      </a:pPr>
                      <a:r>
                        <a:rPr lang="zh-CN" altLang="en-US" sz="2000"/>
                        <a:t>/var/log/cron </a:t>
                      </a:r>
                      <a:endParaRPr lang="zh-CN" altLang="en-US" sz="2000"/>
                    </a:p>
                  </a:txBody>
                  <a:tcPr/>
                </a:tc>
                <a:tc>
                  <a:txBody>
                    <a:bodyPr/>
                    <a:p>
                      <a:pPr>
                        <a:buNone/>
                      </a:pPr>
                      <a:r>
                        <a:rPr lang="zh-CN" altLang="en-US" sz="2000"/>
                        <a:t>与定时任务相关的日志信息 </a:t>
                      </a:r>
                      <a:endParaRPr lang="zh-CN" altLang="en-US" sz="2000"/>
                    </a:p>
                  </a:txBody>
                  <a:tcPr/>
                </a:tc>
              </a:tr>
              <a:tr h="516255">
                <a:tc>
                  <a:txBody>
                    <a:bodyPr/>
                    <a:p>
                      <a:pPr>
                        <a:buNone/>
                      </a:pPr>
                      <a:r>
                        <a:rPr lang="zh-CN" altLang="en-US" sz="2000"/>
                        <a:t>/var/log/spooler</a:t>
                      </a:r>
                      <a:endParaRPr lang="zh-CN" altLang="en-US" sz="2000"/>
                    </a:p>
                  </a:txBody>
                  <a:tcPr/>
                </a:tc>
                <a:tc>
                  <a:txBody>
                    <a:bodyPr/>
                    <a:p>
                      <a:pPr>
                        <a:buNone/>
                      </a:pPr>
                      <a:r>
                        <a:rPr lang="zh-CN" altLang="en-US" sz="2000">
                          <a:sym typeface="+mn-ea"/>
                        </a:rPr>
                        <a:t>与UUCP和news设备相关的日志信息</a:t>
                      </a:r>
                      <a:endParaRPr lang="zh-CN" altLang="en-US" sz="2000">
                        <a:sym typeface="+mn-ea"/>
                      </a:endParaRPr>
                    </a:p>
                  </a:txBody>
                  <a:tcPr/>
                </a:tc>
              </a:tr>
              <a:tr h="516890">
                <a:tc>
                  <a:txBody>
                    <a:bodyPr/>
                    <a:p>
                      <a:pPr>
                        <a:buNone/>
                      </a:pPr>
                      <a:r>
                        <a:rPr lang="zh-CN" altLang="en-US" sz="2000"/>
                        <a:t>/var/log/boot.log </a:t>
                      </a:r>
                      <a:endParaRPr lang="zh-CN" altLang="en-US" sz="2000"/>
                    </a:p>
                  </a:txBody>
                  <a:tcPr/>
                </a:tc>
                <a:tc>
                  <a:txBody>
                    <a:bodyPr/>
                    <a:p>
                      <a:pPr>
                        <a:buNone/>
                      </a:pPr>
                      <a:r>
                        <a:rPr lang="zh-CN" altLang="en-US" sz="2000">
                          <a:sym typeface="+mn-ea"/>
                        </a:rPr>
                        <a:t>守护进程启动和停止相关的日志消息</a:t>
                      </a:r>
                      <a:endParaRPr lang="zh-CN" altLang="en-US" sz="2000">
                        <a:sym typeface="+mn-ea"/>
                      </a:endParaRPr>
                    </a:p>
                  </a:txBody>
                  <a:tcPr/>
                </a:tc>
              </a:tr>
            </a:tbl>
          </a:graphicData>
        </a:graphic>
      </p:graphicFrame>
    </p:spTree>
  </p:cSld>
  <p:clrMapOvr>
    <a:masterClrMapping/>
  </p:clrMapOvr>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MH" val="20170111114318"/>
  <p:tag name="MH_LIBRARY" val="GRAPHIC"/>
  <p:tag name="MH_ORDER" val="Chevron 64"/>
</p:tagLst>
</file>

<file path=ppt/tags/tag11.xml><?xml version="1.0" encoding="utf-8"?>
<p:tagLst xmlns:p="http://schemas.openxmlformats.org/presentationml/2006/main">
  <p:tag name="MH" val="20170111114318"/>
  <p:tag name="MH_LIBRARY" val="GRAPHIC"/>
  <p:tag name="MH_ORDER" val="文本框 61"/>
</p:tagLst>
</file>

<file path=ppt/tags/tag12.xml><?xml version="1.0" encoding="utf-8"?>
<p:tagLst xmlns:p="http://schemas.openxmlformats.org/presentationml/2006/main">
  <p:tag name="MH" val="20170111114318"/>
  <p:tag name="MH_LIBRARY" val="GRAPHIC"/>
  <p:tag name="MH_ORDER" val="Straight Connector 62"/>
</p:tagLst>
</file>

<file path=ppt/tags/tag13.xml><?xml version="1.0" encoding="utf-8"?>
<p:tagLst xmlns:p="http://schemas.openxmlformats.org/presentationml/2006/main">
  <p:tag name="MH" val="20170111114318"/>
  <p:tag name="MH_LIBRARY" val="GRAPHIC"/>
  <p:tag name="MH_ORDER" val="TextBox 63"/>
</p:tagLst>
</file>

<file path=ppt/tags/tag14.xml><?xml version="1.0" encoding="utf-8"?>
<p:tagLst xmlns:p="http://schemas.openxmlformats.org/presentationml/2006/main">
  <p:tag name="MH" val="20170111114318"/>
  <p:tag name="MH_LIBRARY" val="GRAPHIC"/>
  <p:tag name="MH_ORDER" val="Chevron 64"/>
</p:tagLst>
</file>

<file path=ppt/tags/tag15.xml><?xml version="1.0" encoding="utf-8"?>
<p:tagLst xmlns:p="http://schemas.openxmlformats.org/presentationml/2006/main">
  <p:tag name="MH" val="20170111114318"/>
  <p:tag name="MH_LIBRARY" val="GRAPHIC"/>
  <p:tag name="MH_ORDER" val="文本框 61"/>
</p:tagLst>
</file>

<file path=ppt/tags/tag16.xml><?xml version="1.0" encoding="utf-8"?>
<p:tagLst xmlns:p="http://schemas.openxmlformats.org/presentationml/2006/main">
  <p:tag name="MH" val="20170111114318"/>
  <p:tag name="MH_LIBRARY" val="GRAPHIC"/>
  <p:tag name="MH_ORDER" val="Straight Connector 62"/>
</p:tagLst>
</file>

<file path=ppt/tags/tag17.xml><?xml version="1.0" encoding="utf-8"?>
<p:tagLst xmlns:p="http://schemas.openxmlformats.org/presentationml/2006/main">
  <p:tag name="MH" val="20170111114318"/>
  <p:tag name="MH_LIBRARY" val="GRAPHIC"/>
  <p:tag name="MH_ORDER" val="Chevron 64"/>
</p:tagLst>
</file>

<file path=ppt/tags/tag18.xml><?xml version="1.0" encoding="utf-8"?>
<p:tagLst xmlns:p="http://schemas.openxmlformats.org/presentationml/2006/main">
  <p:tag name="MH" val="20170111114318"/>
  <p:tag name="MH_LIBRARY" val="GRAPHIC"/>
  <p:tag name="MH_ORDER" val="TextBox 63"/>
</p:tagLst>
</file>

<file path=ppt/tags/tag19.xml><?xml version="1.0" encoding="utf-8"?>
<p:tagLst xmlns:p="http://schemas.openxmlformats.org/presentationml/2006/main">
  <p:tag name="MH" val="20170111114318"/>
  <p:tag name="MH_LIBRARY" val="GRAPHIC"/>
  <p:tag name="MH_ORDER" val="TextBox 9"/>
</p:tagLst>
</file>

<file path=ppt/tags/tag2.xml><?xml version="1.0" encoding="utf-8"?>
<p:tagLst xmlns:p="http://schemas.openxmlformats.org/presentationml/2006/main">
  <p:tag name="MH" val="20170111114318"/>
  <p:tag name="MH_LIBRARY" val="GRAPHIC"/>
  <p:tag name="MH_ORDER" val="矩形 2"/>
</p:tagLst>
</file>

<file path=ppt/tags/tag20.xml><?xml version="1.0" encoding="utf-8"?>
<p:tagLst xmlns:p="http://schemas.openxmlformats.org/presentationml/2006/main">
  <p:tag name="MH" val="20170111114318"/>
  <p:tag name="MH_LIBRARY" val="GRAPHIC"/>
  <p:tag name="MH_ORDER" val="TextBox 9"/>
</p:tagLst>
</file>

<file path=ppt/tags/tag21.xml><?xml version="1.0" encoding="utf-8"?>
<p:tagLst xmlns:p="http://schemas.openxmlformats.org/presentationml/2006/main">
  <p:tag name="MH" val="20170111114318"/>
  <p:tag name="MH_LIBRARY" val="GRAPHIC"/>
  <p:tag name="MH_ORDER" val="TextBox 9"/>
</p:tagLst>
</file>

<file path=ppt/tags/tag22.xml><?xml version="1.0" encoding="utf-8"?>
<p:tagLst xmlns:p="http://schemas.openxmlformats.org/presentationml/2006/main">
  <p:tag name="MH" val="20170111114318"/>
  <p:tag name="MH_LIBRARY" val="GRAPHIC"/>
  <p:tag name="MH_ORDER" val="TextBox 9"/>
</p:tagLst>
</file>

<file path=ppt/tags/tag23.xml><?xml version="1.0" encoding="utf-8"?>
<p:tagLst xmlns:p="http://schemas.openxmlformats.org/presentationml/2006/main">
  <p:tag name="MH" val="20170111114318"/>
  <p:tag name="MH_LIBRARY" val="GRAPHIC"/>
  <p:tag name="MH_ORDER" val="TextBox 9"/>
</p:tagLst>
</file>

<file path=ppt/tags/tag24.xml><?xml version="1.0" encoding="utf-8"?>
<p:tagLst xmlns:p="http://schemas.openxmlformats.org/presentationml/2006/main">
  <p:tag name="MH" val="20170111114318"/>
  <p:tag name="MH_LIBRARY" val="GRAPHIC"/>
  <p:tag name="MH_ORDER" val="TextBox 9"/>
</p:tagLst>
</file>

<file path=ppt/tags/tag25.xml><?xml version="1.0" encoding="utf-8"?>
<p:tagLst xmlns:p="http://schemas.openxmlformats.org/presentationml/2006/main">
  <p:tag name="MH" val="20170111114318"/>
  <p:tag name="MH_LIBRARY" val="GRAPHIC"/>
  <p:tag name="MH_ORDER" val="TextBox 9"/>
</p:tagLst>
</file>

<file path=ppt/tags/tag26.xml><?xml version="1.0" encoding="utf-8"?>
<p:tagLst xmlns:p="http://schemas.openxmlformats.org/presentationml/2006/main">
  <p:tag name="MH" val="20170111114318"/>
  <p:tag name="MH_LIBRARY" val="GRAPHIC"/>
  <p:tag name="MH_ORDER" val="TextBox 9"/>
</p:tagLst>
</file>

<file path=ppt/tags/tag27.xml><?xml version="1.0" encoding="utf-8"?>
<p:tagLst xmlns:p="http://schemas.openxmlformats.org/presentationml/2006/main">
  <p:tag name="MH" val="20170111114318"/>
  <p:tag name="MH_LIBRARY" val="GRAPHIC"/>
  <p:tag name="MH_ORDER" val="TextBox 9"/>
</p:tagLst>
</file>

<file path=ppt/tags/tag28.xml><?xml version="1.0" encoding="utf-8"?>
<p:tagLst xmlns:p="http://schemas.openxmlformats.org/presentationml/2006/main">
  <p:tag name="MH" val="20170111114318"/>
  <p:tag name="MH_LIBRARY" val="GRAPHIC"/>
  <p:tag name="MH_ORDER" val="TextBox 9"/>
</p:tagLst>
</file>

<file path=ppt/tags/tag29.xml><?xml version="1.0" encoding="utf-8"?>
<p:tagLst xmlns:p="http://schemas.openxmlformats.org/presentationml/2006/main">
  <p:tag name="MH" val="20170111114318"/>
  <p:tag name="MH_LIBRARY" val="GRAPHIC"/>
  <p:tag name="MH_ORDER" val="TextBox 9"/>
</p:tagLst>
</file>

<file path=ppt/tags/tag3.xml><?xml version="1.0" encoding="utf-8"?>
<p:tagLst xmlns:p="http://schemas.openxmlformats.org/presentationml/2006/main">
  <p:tag name="MH" val="20170111114318"/>
  <p:tag name="MH_LIBRARY" val="GRAPHIC"/>
  <p:tag name="MH_ORDER" val="文本框 7"/>
</p:tagLst>
</file>

<file path=ppt/tags/tag30.xml><?xml version="1.0" encoding="utf-8"?>
<p:tagLst xmlns:p="http://schemas.openxmlformats.org/presentationml/2006/main">
  <p:tag name="MH" val="20170111114318"/>
  <p:tag name="MH_LIBRARY" val="GRAPHIC"/>
  <p:tag name="MH_ORDER" val="TextBox 9"/>
</p:tagLst>
</file>

<file path=ppt/tags/tag31.xml><?xml version="1.0" encoding="utf-8"?>
<p:tagLst xmlns:p="http://schemas.openxmlformats.org/presentationml/2006/main">
  <p:tag name="MH" val="20170111114318"/>
  <p:tag name="MH_LIBRARY" val="GRAPHIC"/>
  <p:tag name="MH_ORDER" val="TextBox 9"/>
</p:tagLst>
</file>

<file path=ppt/tags/tag32.xml><?xml version="1.0" encoding="utf-8"?>
<p:tagLst xmlns:p="http://schemas.openxmlformats.org/presentationml/2006/main">
  <p:tag name="MH" val="20170111114318"/>
  <p:tag name="MH_LIBRARY" val="GRAPHIC"/>
  <p:tag name="MH_ORDER" val="TextBox 9"/>
</p:tagLst>
</file>

<file path=ppt/tags/tag33.xml><?xml version="1.0" encoding="utf-8"?>
<p:tagLst xmlns:p="http://schemas.openxmlformats.org/presentationml/2006/main">
  <p:tag name="MH" val="20170111114318"/>
  <p:tag name="MH_LIBRARY" val="GRAPHIC"/>
  <p:tag name="MH_ORDER" val="TextBox 9"/>
</p:tagLst>
</file>

<file path=ppt/tags/tag34.xml><?xml version="1.0" encoding="utf-8"?>
<p:tagLst xmlns:p="http://schemas.openxmlformats.org/presentationml/2006/main">
  <p:tag name="MH" val="20170111114318"/>
  <p:tag name="MH_LIBRARY" val="GRAPHIC"/>
  <p:tag name="MH_ORDER" val="TextBox 9"/>
</p:tagLst>
</file>

<file path=ppt/tags/tag35.xml><?xml version="1.0" encoding="utf-8"?>
<p:tagLst xmlns:p="http://schemas.openxmlformats.org/presentationml/2006/main">
  <p:tag name="MH" val="20170111114318"/>
  <p:tag name="MH_LIBRARY" val="GRAPHIC"/>
  <p:tag name="MH_ORDER" val="TextBox 9"/>
</p:tagLst>
</file>

<file path=ppt/tags/tag36.xml><?xml version="1.0" encoding="utf-8"?>
<p:tagLst xmlns:p="http://schemas.openxmlformats.org/presentationml/2006/main">
  <p:tag name="MH" val="20170111114318"/>
  <p:tag name="MH_LIBRARY" val="GRAPHIC"/>
  <p:tag name="MH_ORDER" val="TextBox 9"/>
</p:tagLst>
</file>

<file path=ppt/tags/tag37.xml><?xml version="1.0" encoding="utf-8"?>
<p:tagLst xmlns:p="http://schemas.openxmlformats.org/presentationml/2006/main">
  <p:tag name="MH" val="20170111114318"/>
  <p:tag name="MH_LIBRARY" val="GRAPHIC"/>
  <p:tag name="MH_ORDER" val="TextBox 9"/>
</p:tagLst>
</file>

<file path=ppt/tags/tag38.xml><?xml version="1.0" encoding="utf-8"?>
<p:tagLst xmlns:p="http://schemas.openxmlformats.org/presentationml/2006/main">
  <p:tag name="MH" val="20170111114318"/>
  <p:tag name="MH_LIBRARY" val="GRAPHIC"/>
  <p:tag name="MH_ORDER" val="TextBox 9"/>
</p:tagLst>
</file>

<file path=ppt/tags/tag39.xml><?xml version="1.0" encoding="utf-8"?>
<p:tagLst xmlns:p="http://schemas.openxmlformats.org/presentationml/2006/main">
  <p:tag name="MH" val="20170111114318"/>
  <p:tag name="MH_LIBRARY" val="GRAPHIC"/>
  <p:tag name="MH_ORDER" val="TextBox 9"/>
</p:tagLst>
</file>

<file path=ppt/tags/tag4.xml><?xml version="1.0" encoding="utf-8"?>
<p:tagLst xmlns:p="http://schemas.openxmlformats.org/presentationml/2006/main">
  <p:tag name="MH" val="20170111114318"/>
  <p:tag name="MH_LIBRARY" val="GRAPHIC"/>
  <p:tag name="MH_ORDER" val="Straight Connector 8"/>
</p:tagLst>
</file>

<file path=ppt/tags/tag40.xml><?xml version="1.0" encoding="utf-8"?>
<p:tagLst xmlns:p="http://schemas.openxmlformats.org/presentationml/2006/main">
  <p:tag name="MH" val="20170111114318"/>
  <p:tag name="MH_LIBRARY" val="GRAPHIC"/>
  <p:tag name="MH_ORDER" val="TextBox 9"/>
</p:tagLst>
</file>

<file path=ppt/tags/tag41.xml><?xml version="1.0" encoding="utf-8"?>
<p:tagLst xmlns:p="http://schemas.openxmlformats.org/presentationml/2006/main">
  <p:tag name="MH" val="20170111114318"/>
  <p:tag name="MH_LIBRARY" val="GRAPHIC"/>
  <p:tag name="MH_ORDER" val="TextBox 9"/>
</p:tagLst>
</file>

<file path=ppt/tags/tag42.xml><?xml version="1.0" encoding="utf-8"?>
<p:tagLst xmlns:p="http://schemas.openxmlformats.org/presentationml/2006/main">
  <p:tag name="MH" val="20170111114318"/>
  <p:tag name="MH_LIBRARY" val="GRAPHIC"/>
  <p:tag name="MH_ORDER" val="TextBox 9"/>
</p:tagLst>
</file>

<file path=ppt/tags/tag43.xml><?xml version="1.0" encoding="utf-8"?>
<p:tagLst xmlns:p="http://schemas.openxmlformats.org/presentationml/2006/main">
  <p:tag name="MH" val="20170111114318"/>
  <p:tag name="MH_LIBRARY" val="GRAPHIC"/>
  <p:tag name="MH_ORDER" val="TextBox 9"/>
</p:tagLst>
</file>

<file path=ppt/tags/tag5.xml><?xml version="1.0" encoding="utf-8"?>
<p:tagLst xmlns:p="http://schemas.openxmlformats.org/presentationml/2006/main">
  <p:tag name="MH" val="20170111114318"/>
  <p:tag name="MH_LIBRARY" val="GRAPHIC"/>
  <p:tag name="MH_ORDER" val="TextBox 9"/>
</p:tagLst>
</file>

<file path=ppt/tags/tag6.xml><?xml version="1.0" encoding="utf-8"?>
<p:tagLst xmlns:p="http://schemas.openxmlformats.org/presentationml/2006/main">
  <p:tag name="MH" val="20170111114318"/>
  <p:tag name="MH_LIBRARY" val="GRAPHIC"/>
  <p:tag name="MH_ORDER" val="Chevron 47"/>
</p:tagLst>
</file>

<file path=ppt/tags/tag7.xml><?xml version="1.0" encoding="utf-8"?>
<p:tagLst xmlns:p="http://schemas.openxmlformats.org/presentationml/2006/main">
  <p:tag name="MH" val="20170111114318"/>
  <p:tag name="MH_LIBRARY" val="GRAPHIC"/>
  <p:tag name="MH_ORDER" val="文本框 61"/>
</p:tagLst>
</file>

<file path=ppt/tags/tag8.xml><?xml version="1.0" encoding="utf-8"?>
<p:tagLst xmlns:p="http://schemas.openxmlformats.org/presentationml/2006/main">
  <p:tag name="MH" val="20170111114318"/>
  <p:tag name="MH_LIBRARY" val="GRAPHIC"/>
  <p:tag name="MH_ORDER" val="Straight Connector 62"/>
</p:tagLst>
</file>

<file path=ppt/tags/tag9.xml><?xml version="1.0" encoding="utf-8"?>
<p:tagLst xmlns:p="http://schemas.openxmlformats.org/presentationml/2006/main">
  <p:tag name="MH" val="20170111114318"/>
  <p:tag name="MH_LIBRARY" val="GRAPHIC"/>
  <p:tag name="MH_ORDER" val="TextBox 6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1376</Words>
  <Application>WPS 演示</Application>
  <PresentationFormat>自定义</PresentationFormat>
  <Paragraphs>111</Paragraphs>
  <Slides>10</Slides>
  <Notes>25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Calibri</vt:lpstr>
      <vt:lpstr>微软雅黑</vt:lpstr>
      <vt:lpstr>Calibri Light</vt:lpstr>
      <vt:lpstr>Arial Unicode MS</vt:lpstr>
      <vt:lpstr>Office 主题</vt:lpstr>
      <vt:lpstr>Linux的基本操作</vt:lpstr>
      <vt:lpstr>目 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致谢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c:creator>
  <cp:lastModifiedBy>Administrator</cp:lastModifiedBy>
  <cp:revision>915</cp:revision>
  <dcterms:created xsi:type="dcterms:W3CDTF">2017-01-11T01:22:00Z</dcterms:created>
  <dcterms:modified xsi:type="dcterms:W3CDTF">2019-05-15T07:10:50Z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2052-11.1.0.8661</vt:lpwstr>
  </property>
</Properties>
</file>