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62" r:id="rId5"/>
    <p:sldId id="497" r:id="rId6"/>
    <p:sldId id="569" r:id="rId7"/>
    <p:sldId id="570" r:id="rId8"/>
    <p:sldId id="571" r:id="rId9"/>
    <p:sldId id="572" r:id="rId10"/>
    <p:sldId id="573" r:id="rId11"/>
    <p:sldId id="578" r:id="rId12"/>
    <p:sldId id="575" r:id="rId13"/>
    <p:sldId id="579" r:id="rId14"/>
    <p:sldId id="546" r:id="rId15"/>
    <p:sldId id="581" r:id="rId16"/>
    <p:sldId id="285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60"/>
        <p:guide pos="39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4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节点（Node）</a:t>
            </a:r>
          </a:p>
          <a:p/>
          <a:p>
            <a:r>
              <a:t>Kubernetes 集群中的计算能力由 Node 提供，Kubernetes 集群中的 Node 是所有 Pod 运行所在的工作主机，可以是物理机也可以是虚拟机。工作主机的统一特征是上面要运行 kubelet 管理节点上运行的容器。</a:t>
            </a:r>
          </a:p>
          <a:p/>
          <a:p>
            <a:r>
              <a:t>命名空间（Namespace）</a:t>
            </a:r>
          </a:p>
          <a:p/>
          <a:p>
            <a:r>
              <a:t>命名空间为 Kubernetes 集群提供虚拟的隔离作用。Kubernetes 集群初始有 3 个命名空间，分别是默认命名空间 default、系统命名空间 kube-system 和 kube-public ，除此以外，管理员可以创建新的命名空间以满足需求。</a:t>
            </a:r>
          </a:p>
          <a:p/>
          <a:p>
            <a:r>
              <a:t>Pod</a:t>
            </a:r>
          </a:p>
          <a:p/>
          <a:p>
            <a:r>
              <a:t>Pod是 Kubernetes 部署应用或服务的最小的基本单位。一个Pod 封装多个应用容器（也可以只有一个容器）、存储资源、一个独立的网络 IP 以及管理控制容器运行方式的策略选项。</a:t>
            </a:r>
          </a:p>
          <a:p/>
          <a:p>
            <a:r>
              <a:t>副本控制器（Replication Controller，RC）</a:t>
            </a:r>
          </a:p>
          <a:p/>
          <a:p>
            <a:r>
              <a:t>RC 确保任何时候 Kubernetes 集群中有指定数量的 pod 副本(replicas)在运行。通过监控运行中的 Pod 来保证集群中运行指定数目的 Pod 副本。指定的数目可以是多个也可以是1个；少于指定数目，RC 就会启动运行新的 Pod 副本；多于指定数目，RC 就会终止多余的 Pod 副本。</a:t>
            </a:r>
          </a:p>
          <a:p/>
          <a:p>
            <a:r>
              <a:t>副本集（Replica Set，RS）</a:t>
            </a:r>
          </a:p>
          <a:p/>
          <a:p>
            <a:r>
              <a:t>ReplicaSet（RS）是 RC 的升级版本，唯一区别是对选择器的支持，RS 能支持更多种类的匹配模式。副本集对象一般不单独使用，而是作为 Deployment 的理想状态参数使用。</a:t>
            </a:r>
          </a:p>
          <a:p/>
          <a:p>
            <a:r>
              <a:t>部署（Deployment）</a:t>
            </a:r>
          </a:p>
          <a:p/>
          <a:p>
            <a:r>
              <a:t>部署表示用户对 Kubernetes 集群的一次更新操作。部署比 RS 应用更广，可以是创建一个新的服务，更新一个新的服务，也可以是滚动升级一个服务。滚动升级一个服务，实际是创建一个新的 RS，然后逐渐将新 RS 中副本数增加到理想状态，将旧 RS 中的副本数减小到 0 的复合操作；这样一个复合操作用一个RS是不太好描述的，所以用一个更通用的 Deployment 来描述。不建议您手动管理利用 Deployment 创建的 RS。</a:t>
            </a:r>
          </a:p>
          <a:p/>
          <a:p>
            <a:r>
              <a:t>服务（Service）</a:t>
            </a:r>
          </a:p>
          <a:p/>
          <a:p>
            <a:r>
              <a:t>Service 也是 Kubernetes 的基本操作单元，是真实应用服务的抽象，每一个服务后面都有很多对应的容器来提供支持，通过 Kube-Proxy 的 port 和服务 selector 决定服务请求传递给后端的容器，对外表现为一个单一访问接口，外部不需要了解后端如何运行，这给扩展或维护后端带来很大的好处。</a:t>
            </a:r>
          </a:p>
          <a:p/>
          <a:p>
            <a:r>
              <a:t>标签（labels）</a:t>
            </a:r>
          </a:p>
          <a:p/>
          <a:p>
            <a:r>
              <a:t>Labels 的实质是附着在资源对象上的一系列 Key/Value 键值对，用于指定对用户有意义的对象的属性，标签对内核系统是没有直接意义的。标签可以在创建一个对象的时候直接赋予，也可以在后期随时修改，每一个对象可以拥有多个标签，但 key 值必须唯一。</a:t>
            </a:r>
          </a:p>
          <a:p/>
          <a:p>
            <a:r>
              <a:t>存储卷（Volume）</a:t>
            </a:r>
          </a:p>
          <a:p/>
          <a:p>
            <a:r>
              <a:t>Kubernetes 集群中的存储卷跟 Docker 的存储卷有些类似，只不过 Docker 的存储卷作用范围为一个容器，而 Kubernetes 的存储卷的生命周期和作用范围是一个 Pod。每个 Pod 中声明的存储卷由 Pod 中的所有容器共享。支持使用 Persistent Volume Claim 即 PVC 这种逻辑存储，使用者可以忽略后台的实际存储技术，具体关于 Persistent Volumn(pv)的配置由存储管理员来配置。</a:t>
            </a:r>
          </a:p>
          <a:p/>
          <a:p>
            <a:r>
              <a:t>持久存储卷（Persistent Volume，PV）和持久存储卷声明（Persistent Volume Claim，PVC）</a:t>
            </a:r>
          </a:p>
          <a:p/>
          <a:p>
            <a:r>
              <a:t>PV 和 PVC 使得 Kubernetes 集群具备了存储的逻辑抽象能力，使得在配置 Pod 的逻辑里可以忽略对实际后台存储技术的配置，而把这项配置的工作交给 PV 的配置者。存储的 PV 和 PVC 的这种关系，跟计算的 Node 和 Pod 的关系是非常类似的；PV 和 Node 是资源的提供者，根据集群的基础设施变化而变化，由 Kubernetes 集群管理员配置；而 PVC 和 Pod是资源的使用者，根据业务服务的需求变化而变化，由 Kubernetes 集群的使用者即服务的管理员来配置。</a:t>
            </a:r>
          </a:p>
          <a:p/>
          <a:p>
            <a:r>
              <a:t>Ingress</a:t>
            </a:r>
          </a:p>
          <a:p/>
          <a:p>
            <a:r>
              <a:t>Ingress 是授权入站连接到达集群服务的规则集合。你可以通过 Ingress 配置提供外部可访问的 URL、负载均衡、SSL、基于名称的虚拟主机等。用户通过 POST Ingress 资源到 API server 的方式来请求 Ingress。 Ingress controller 负责实现 Ingress，通常使用负载均衡器，它还可以配置边界路由和其他前端，这有助于以 HA 方式处理流量。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1</a:t>
            </a:r>
            <a:r>
              <a:rPr lang="zh-CN" altLang="en-US"/>
              <a:t>、</a:t>
            </a:r>
            <a:r>
              <a:t>集群管理</a:t>
            </a:r>
            <a:r>
              <a:rPr lang="zh-CN"/>
              <a:t>：</a:t>
            </a:r>
            <a:endParaRPr lang="zh-CN"/>
          </a:p>
          <a:p>
            <a:r>
              <a:t>    通过控制台一键创建专有版Kubernetes集群、托管版Kubernetes集群、Serverless Kubernetes集群，支持GPU实例和裸金属服务器，支持创建跨可用区高可用的集群。</a:t>
            </a:r>
          </a:p>
          <a:p>
            <a:r>
              <a:t>    提供容器优化的OS镜像，提供稳定测试和安全加固的Kubernetes和Docker版本。</a:t>
            </a:r>
          </a:p>
          <a:p>
            <a:r>
              <a:t>    支持多集群管理，支持跨可用区高可用集群，支持集群联邦管理。</a:t>
            </a:r>
          </a:p>
          <a:p>
            <a:r>
              <a:rPr lang="en-US"/>
              <a:t>2</a:t>
            </a:r>
            <a:r>
              <a:rPr lang="zh-CN" altLang="en-US"/>
              <a:t>、</a:t>
            </a:r>
            <a:r>
              <a:t>一站式容器生命周期管理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1</a:t>
            </a:r>
            <a:r>
              <a:rPr lang="zh-CN"/>
              <a:t>）</a:t>
            </a:r>
            <a:r>
              <a:t>网络</a:t>
            </a:r>
            <a:r>
              <a:rPr lang="zh-CN"/>
              <a:t>：</a:t>
            </a:r>
            <a:r>
              <a:t>提供针对阿里云优化的高性能VPC/ENI网络插件性能优于普通网络方案20%。支持容器访问策略和流控限制。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2</a:t>
            </a:r>
            <a:r>
              <a:rPr lang="zh-CN"/>
              <a:t>）</a:t>
            </a:r>
            <a:r>
              <a:t>存储</a:t>
            </a:r>
            <a:r>
              <a:rPr lang="zh-CN"/>
              <a:t>：</a:t>
            </a:r>
            <a:r>
              <a:t>支持阿里云云盘、文件存储NAS、对象存储OSS，提供标准的FlexVolume驱动。支持存储卷动态创建，迁移。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3</a:t>
            </a:r>
            <a:r>
              <a:rPr lang="zh-CN"/>
              <a:t>）</a:t>
            </a:r>
            <a:r>
              <a:t>日志</a:t>
            </a:r>
            <a:r>
              <a:rPr lang="zh-CN"/>
              <a:t>：</a:t>
            </a:r>
            <a:r>
              <a:t>支持高性能日志自动采集和阿里云日志服务集成。支持和第三方开源日志解决方案集成。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4</a:t>
            </a:r>
            <a:r>
              <a:rPr lang="zh-CN"/>
              <a:t>）</a:t>
            </a:r>
            <a:r>
              <a:t>监控</a:t>
            </a:r>
            <a:r>
              <a:rPr lang="zh-CN"/>
              <a:t>：</a:t>
            </a:r>
            <a:r>
              <a:t>支持容器级别和VM级别的监控。您还可以和第三方开源监控解决方案进行集成。</a:t>
            </a:r>
          </a:p>
          <a:p>
            <a:r>
              <a:rPr lang="zh-CN"/>
              <a:t>  （</a:t>
            </a:r>
            <a:r>
              <a:rPr lang="en-US" altLang="zh-CN"/>
              <a:t>5</a:t>
            </a:r>
            <a:r>
              <a:rPr lang="zh-CN"/>
              <a:t>）</a:t>
            </a:r>
            <a:r>
              <a:t>权限</a:t>
            </a:r>
            <a:r>
              <a:rPr lang="zh-CN"/>
              <a:t>：</a:t>
            </a:r>
            <a:r>
              <a:t>支持集群级别的RAM授权管理。 支持应用级别的权限配置管理。</a:t>
            </a:r>
          </a:p>
          <a:p>
            <a:r>
              <a:t>  </a:t>
            </a:r>
            <a:r>
              <a:rPr lang="zh-CN"/>
              <a:t>（</a:t>
            </a:r>
            <a:r>
              <a:rPr lang="en-US" altLang="zh-CN"/>
              <a:t>6</a:t>
            </a:r>
            <a:r>
              <a:rPr lang="zh-CN"/>
              <a:t>）</a:t>
            </a:r>
            <a:r>
              <a:t>应用管理</a:t>
            </a:r>
            <a:r>
              <a:rPr lang="zh-CN"/>
              <a:t>：</a:t>
            </a:r>
            <a:r>
              <a:t>支持灰度发布，支持蓝绿发布。支持应用监控，应用弹性伸缩。内置应用商店，支持Helm应用一键部署；支持服务目录，简化云服务集成。</a:t>
            </a:r>
          </a:p>
          <a:p>
            <a:r>
              <a:rPr lang="en-US"/>
              <a:t>3</a:t>
            </a:r>
            <a:r>
              <a:rPr lang="zh-CN" altLang="en-US"/>
              <a:t>、</a:t>
            </a:r>
            <a:r>
              <a:t>高可用调度策略，轻松打通上下游交付流程</a:t>
            </a:r>
          </a:p>
          <a:p>
            <a:r>
              <a:t>    支持服务级别的亲和性策略和横向扩展。</a:t>
            </a:r>
          </a:p>
          <a:p>
            <a:r>
              <a:t>    支持跨可用区高可用和灾难恢复。</a:t>
            </a:r>
          </a:p>
          <a:p>
            <a:r>
              <a:t>    支持集群和应用管理的 OpenAPI，轻松对接持续集成和私有部署系统。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容器服务Kubernetes版基于原生Kubernetes进行适配和增强，简化集群的搭建和扩容等工作，整合阿里云虚拟化、存储、网络和安全能力，打造云端最佳的 Kubernetes 容器化应用运行环境。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  <a:p>
            <a:r>
              <a:t>    Dedicated：可使用ECS、EGS、神龙服务器作为集群节点，实例规格灵活配置，支持丰富的插件。</a:t>
            </a:r>
          </a:p>
          <a:p>
            <a:r>
              <a:t>    Managed：在Dedicated的基础上，新增托管Master节点的功能，具备简单、低成本、高可用、无需运维的特点。</a:t>
            </a:r>
          </a:p>
          <a:p>
            <a:r>
              <a:t>    Serverless：提供免服务器管理的Kubernetes serverless 服务，简化底层资源管理，灵活扩容，降低资源开销。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GIF"/><Relationship Id="rId3" Type="http://schemas.openxmlformats.org/officeDocument/2006/relationships/tags" Target="../tags/tag44.xml"/><Relationship Id="rId2" Type="http://schemas.openxmlformats.org/officeDocument/2006/relationships/image" Target="../media/image5.GIF"/><Relationship Id="rId1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GIF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9" Type="http://schemas.openxmlformats.org/officeDocument/2006/relationships/notesSlide" Target="../notesSlides/notesSlide2.xml"/><Relationship Id="rId28" Type="http://schemas.openxmlformats.org/officeDocument/2006/relationships/slideLayout" Target="../slideLayouts/slideLayout2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image" Target="../media/image1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GIF"/><Relationship Id="rId3" Type="http://schemas.openxmlformats.org/officeDocument/2006/relationships/image" Target="../media/image4.GIF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GIF"/><Relationship Id="rId3" Type="http://schemas.openxmlformats.org/officeDocument/2006/relationships/tags" Target="../tags/tag36.xml"/><Relationship Id="rId2" Type="http://schemas.openxmlformats.org/officeDocument/2006/relationships/image" Target="../media/image5.GIF"/><Relationship Id="rId1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image" Target="../media/image4.GIF"/><Relationship Id="rId3" Type="http://schemas.openxmlformats.org/officeDocument/2006/relationships/tags" Target="../tags/tag38.xml"/><Relationship Id="rId2" Type="http://schemas.openxmlformats.org/officeDocument/2006/relationships/image" Target="../media/image5.GIF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image" Target="../media/image4.GIF"/><Relationship Id="rId3" Type="http://schemas.openxmlformats.org/officeDocument/2006/relationships/tags" Target="../tags/tag41.xml"/><Relationship Id="rId2" Type="http://schemas.openxmlformats.org/officeDocument/2006/relationships/image" Target="../media/image5.GIF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1934"/>
            <a:ext cx="12192000" cy="1116719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容器服务Kubernetes版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10279380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</a:rPr>
              <a:t> </a:t>
            </a:r>
            <a:r>
              <a:rPr sz="2100" b="0" dirty="0">
                <a:latin typeface="Times New Roman" panose="02020603050405020304" pitchFamily="18" charset="0"/>
              </a:rPr>
              <a:t>容器服务可以根据业务流量自动对业务扩容/缩容，不需要人工干预，避免流量激增扩容不及时导致系统挂掉，以及平时大量闲置资源造成浪费。</a:t>
            </a:r>
            <a:endParaRPr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弹性伸缩架构</a:t>
            </a:r>
            <a:endParaRPr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Kubernetes 相关概念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5690" y="1424940"/>
            <a:ext cx="10279380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</a:rPr>
              <a:t>  </a:t>
            </a:r>
            <a:r>
              <a:rPr sz="2100" b="0" dirty="0">
                <a:latin typeface="Times New Roman" panose="02020603050405020304" pitchFamily="18" charset="0"/>
              </a:rPr>
              <a:t>节点（Node）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b="0" dirty="0">
                <a:latin typeface="Times New Roman" panose="02020603050405020304" pitchFamily="18" charset="0"/>
              </a:rPr>
              <a:t> 命名空间（Namespace）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b="0" dirty="0">
                <a:latin typeface="Times New Roman" panose="02020603050405020304" pitchFamily="18" charset="0"/>
              </a:rPr>
              <a:t> Pod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b="0" dirty="0">
                <a:latin typeface="Times New Roman" panose="02020603050405020304" pitchFamily="18" charset="0"/>
              </a:rPr>
              <a:t> 部署（Deployment）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b="0" dirty="0">
                <a:latin typeface="Times New Roman" panose="02020603050405020304" pitchFamily="18" charset="0"/>
              </a:rPr>
              <a:t> 服务（Service）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b="0" dirty="0">
                <a:latin typeface="Times New Roman" panose="02020603050405020304" pitchFamily="18" charset="0"/>
              </a:rPr>
              <a:t> 标签（labels）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b="0" dirty="0">
                <a:latin typeface="Times New Roman" panose="02020603050405020304" pitchFamily="18" charset="0"/>
              </a:rPr>
              <a:t> 存储卷（Volume）</a:t>
            </a:r>
            <a:endParaRPr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sz="2100" b="0" dirty="0">
                <a:latin typeface="Times New Roman" panose="02020603050405020304" pitchFamily="18" charset="0"/>
              </a:rPr>
              <a:t> </a:t>
            </a:r>
            <a:r>
              <a:rPr lang="zh-CN" sz="2100" b="0" dirty="0">
                <a:latin typeface="Times New Roman" panose="02020603050405020304" pitchFamily="18" charset="0"/>
              </a:rPr>
              <a:t>路由（</a:t>
            </a:r>
            <a:r>
              <a:rPr sz="2100" b="0" dirty="0">
                <a:latin typeface="Times New Roman" panose="02020603050405020304" pitchFamily="18" charset="0"/>
              </a:rPr>
              <a:t>Ingress</a:t>
            </a:r>
            <a:r>
              <a:rPr lang="zh-CN" sz="2100" b="0" dirty="0">
                <a:latin typeface="Times New Roman" panose="02020603050405020304" pitchFamily="18" charset="0"/>
              </a:rPr>
              <a:t>）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容器服务使用流程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8" name="图片 7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95500"/>
            <a:ext cx="99314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>案例演示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28656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容器服务Kubernetes版架构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28657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50564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7085" y="17058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ym typeface="+mn-ea"/>
              </a:rPr>
              <a:t>容器服务Kubernetes版介绍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46436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285915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0782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285915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应用场景</a:t>
            </a:r>
            <a:endParaRPr lang="zh-CN" altLang="en-US" dirty="0">
              <a:sym typeface="+mn-ea"/>
            </a:endParaRPr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03695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825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12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8750" y="341033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 bwMode="auto">
          <a:xfrm>
            <a:off x="4931074" y="360020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7085" y="34103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Kubernetes 相关概念</a:t>
            </a:r>
            <a:endParaRPr lang="en-US" dirty="0"/>
          </a:p>
        </p:txBody>
      </p:sp>
      <p:sp>
        <p:nvSpPr>
          <p:cNvPr id="34" name="燕尾形 33"/>
          <p:cNvSpPr/>
          <p:nvPr>
            <p:custDataLst>
              <p:tags r:id="rId18"/>
            </p:custDataLst>
          </p:nvPr>
        </p:nvSpPr>
        <p:spPr>
          <a:xfrm>
            <a:off x="3740449" y="355892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 bwMode="auto">
          <a:xfrm>
            <a:off x="5039995" y="3947160"/>
            <a:ext cx="5306060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 algn="l">
              <a:buClrTx/>
              <a:buSzTx/>
              <a:buFontTx/>
              <a:defRPr/>
            </a:pPr>
            <a:r>
              <a:rPr lang="en-US" sz="2400" b="1" dirty="0">
                <a:sym typeface="+mn-ea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容器服务使用流程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6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98227" y="3947095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1"/>
            </p:custDataLst>
          </p:nvPr>
        </p:nvCxnSpPr>
        <p:spPr bwMode="auto">
          <a:xfrm>
            <a:off x="4920551" y="4166169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>
            <p:custDataLst>
              <p:tags r:id="rId22"/>
            </p:custDataLst>
          </p:nvPr>
        </p:nvSpPr>
        <p:spPr>
          <a:xfrm>
            <a:off x="3729926" y="4124894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01765" y="453428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24"/>
            </p:custDataLst>
          </p:nvPr>
        </p:nvCxnSpPr>
        <p:spPr bwMode="auto">
          <a:xfrm>
            <a:off x="4924089" y="46657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6"/>
          <p:cNvSpPr txBox="1"/>
          <p:nvPr>
            <p:custDataLst>
              <p:tags r:id="rId25"/>
            </p:custDataLst>
          </p:nvPr>
        </p:nvSpPr>
        <p:spPr bwMode="auto">
          <a:xfrm>
            <a:off x="5040100" y="44612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案例演示</a:t>
            </a:r>
            <a:endParaRPr lang="zh-CN" altLang="en-US" dirty="0"/>
          </a:p>
        </p:txBody>
      </p:sp>
      <p:sp>
        <p:nvSpPr>
          <p:cNvPr id="11" name="燕尾形 10"/>
          <p:cNvSpPr/>
          <p:nvPr>
            <p:custDataLst>
              <p:tags r:id="rId26"/>
            </p:custDataLst>
          </p:nvPr>
        </p:nvSpPr>
        <p:spPr>
          <a:xfrm>
            <a:off x="3733464" y="466827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26"/>
          <p:cNvSpPr txBox="1"/>
          <p:nvPr>
            <p:custDataLst>
              <p:tags r:id="rId27"/>
            </p:custDataLst>
          </p:nvPr>
        </p:nvSpPr>
        <p:spPr bwMode="auto">
          <a:xfrm>
            <a:off x="5040100" y="507022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容器服务Kubernetes版介绍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6337300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容器服务Kubernetes版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sz="2200" b="0" dirty="0">
                <a:latin typeface="Times New Roman" panose="02020603050405020304" pitchFamily="18" charset="0"/>
              </a:rPr>
              <a:t> </a:t>
            </a:r>
            <a:r>
              <a:rPr lang="zh-CN" sz="2200" b="0" dirty="0">
                <a:latin typeface="Times New Roman" panose="02020603050405020304" pitchFamily="18" charset="0"/>
              </a:rPr>
              <a:t>容器服务Kubernetes版（Container Service for Kubernetes）提供高性能可伸缩的容器应用管理服务，支持企业级Kubernetes容器化应用的生命周期管理。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sz="2200" b="0" dirty="0">
                <a:latin typeface="Times New Roman" panose="02020603050405020304" pitchFamily="18" charset="0"/>
              </a:rPr>
              <a:t> 容器服务 Kubernetes 版简化集群的搭建和扩容等运维工作，整合阿里云虚拟化、存储、网络和安全能力，打造云端最佳的 Kubernetes 容器化应用运行环境。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sz="2200" b="0" dirty="0">
                <a:latin typeface="Times New Roman" panose="02020603050405020304" pitchFamily="18" charset="0"/>
              </a:rPr>
              <a:t> 阿里云容器服务是全球首批通过Kubernetes一致性认证的云平台服务，也是Kubernetes认证服务供应商，可以为您提供专业的容器支持和服务。</a:t>
            </a:r>
            <a:endParaRPr lang="zh-CN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容器服务Kubernetes版介绍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分类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11264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sz="2200" b="0" dirty="0">
                <a:latin typeface="Times New Roman" panose="02020603050405020304" pitchFamily="18" charset="0"/>
              </a:rPr>
              <a:t> </a:t>
            </a:r>
            <a:r>
              <a:rPr lang="zh-CN" sz="2200" dirty="0">
                <a:latin typeface="Times New Roman" panose="02020603050405020304" pitchFamily="18" charset="0"/>
              </a:rPr>
              <a:t>专有版Kubernetes</a:t>
            </a:r>
            <a:r>
              <a:rPr lang="zh-CN" sz="2200" b="0" dirty="0">
                <a:latin typeface="Times New Roman" panose="02020603050405020304" pitchFamily="18" charset="0"/>
              </a:rPr>
              <a:t>：需要创建3个Master（高可用）节点及若干Worker节点，可对集群基础设施进行更细粒度的控制，需要自行规划、维护、升级服务器集群。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sz="2200" b="0" dirty="0">
                <a:latin typeface="Times New Roman" panose="02020603050405020304" pitchFamily="18" charset="0"/>
              </a:rPr>
              <a:t> </a:t>
            </a:r>
            <a:r>
              <a:rPr lang="zh-CN" sz="2200" dirty="0">
                <a:latin typeface="Times New Roman" panose="02020603050405020304" pitchFamily="18" charset="0"/>
              </a:rPr>
              <a:t>托管版Kubernetes</a:t>
            </a:r>
            <a:r>
              <a:rPr lang="zh-CN" sz="2200" b="0" dirty="0">
                <a:latin typeface="Times New Roman" panose="02020603050405020304" pitchFamily="18" charset="0"/>
              </a:rPr>
              <a:t>：只需创建Worker节点，Master节点由容器服务创建并托管。具备简单、低成本、高可用、无需运维管理Kubernetes集群Master节点的特点，您可以更多关注业务本身。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sz="2200" dirty="0">
                <a:latin typeface="Times New Roman" panose="02020603050405020304" pitchFamily="18" charset="0"/>
              </a:rPr>
              <a:t> Serverless Kubernetes：</a:t>
            </a:r>
            <a:r>
              <a:rPr lang="zh-CN" sz="2200" b="0" dirty="0">
                <a:latin typeface="Times New Roman" panose="02020603050405020304" pitchFamily="18" charset="0"/>
              </a:rPr>
              <a:t>无需创建和管理Master节点及Worker节点，即可通过控制台或者命令配置容器实例的资源、指明应用容器镜像以及对外服务的方式，直接启动应用程序。</a:t>
            </a:r>
            <a:endParaRPr lang="zh-CN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容器服务Kubernetes版介绍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功能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303020" y="2279650"/>
            <a:ext cx="822515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en-US" altLang="zh-CN" sz="2200" b="0" dirty="0">
                <a:latin typeface="Times New Roman" panose="02020603050405020304" pitchFamily="18" charset="0"/>
              </a:rPr>
              <a:t> </a:t>
            </a:r>
            <a:r>
              <a:rPr lang="zh-CN" sz="2200" b="0" dirty="0">
                <a:latin typeface="Times New Roman" panose="02020603050405020304" pitchFamily="18" charset="0"/>
              </a:rPr>
              <a:t>集群管理：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sz="2200" b="0" dirty="0">
                <a:latin typeface="Times New Roman" panose="02020603050405020304" pitchFamily="18" charset="0"/>
              </a:rPr>
              <a:t> 一站式容器生命周期管理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4"/>
              </a:buBlip>
            </a:pPr>
            <a:r>
              <a:rPr lang="zh-CN" sz="2200" b="0" dirty="0">
                <a:latin typeface="Times New Roman" panose="02020603050405020304" pitchFamily="18" charset="0"/>
              </a:rPr>
              <a:t> 高可用调度策略，轻松打通上下游交付流程</a:t>
            </a:r>
            <a:endParaRPr lang="zh-CN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容器服务Kubernetes版架构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 descr="155486069543547_zh-C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" y="1674495"/>
            <a:ext cx="9763125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容器服务Kubernetes版架构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10279380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100" dirty="0">
                <a:latin typeface="Times New Roman" panose="02020603050405020304" pitchFamily="18" charset="0"/>
              </a:rPr>
              <a:t> </a:t>
            </a:r>
            <a:r>
              <a:rPr lang="zh-CN" sz="2100" dirty="0">
                <a:latin typeface="Times New Roman" panose="02020603050405020304" pitchFamily="18" charset="0"/>
              </a:rPr>
              <a:t>多Kubernetes集群形态</a:t>
            </a:r>
            <a:r>
              <a:rPr lang="zh-CN" sz="2100" b="0" dirty="0">
                <a:latin typeface="Times New Roman" panose="02020603050405020304" pitchFamily="18" charset="0"/>
              </a:rPr>
              <a:t>：融合阿里云虚拟化技术，容器服务Kubernetes版支持Dedicated、Managed和Serverless三种集群形式。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sz="2100" b="0" dirty="0">
                <a:latin typeface="Times New Roman" panose="02020603050405020304" pitchFamily="18" charset="0"/>
              </a:rPr>
              <a:t> </a:t>
            </a:r>
            <a:r>
              <a:rPr lang="zh-CN" sz="2100" dirty="0">
                <a:latin typeface="Times New Roman" panose="02020603050405020304" pitchFamily="18" charset="0"/>
              </a:rPr>
              <a:t>阿里云Kubernetes集群管控服务</a:t>
            </a:r>
            <a:r>
              <a:rPr lang="zh-CN" sz="2100" b="0" dirty="0">
                <a:latin typeface="Times New Roman" panose="02020603050405020304" pitchFamily="18" charset="0"/>
              </a:rPr>
              <a:t>：支持强大的网络、存储、混合集群管理、水平扩容、应用扩展等特性。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sz="2100" b="0" dirty="0">
                <a:latin typeface="Times New Roman" panose="02020603050405020304" pitchFamily="18" charset="0"/>
              </a:rPr>
              <a:t> </a:t>
            </a:r>
            <a:r>
              <a:rPr lang="zh-CN" sz="2100" dirty="0">
                <a:latin typeface="Times New Roman" panose="02020603050405020304" pitchFamily="18" charset="0"/>
              </a:rPr>
              <a:t>阿里云Kubernetes管理服务：</a:t>
            </a:r>
            <a:r>
              <a:rPr lang="zh-CN" sz="2100" b="0" dirty="0">
                <a:latin typeface="Times New Roman" panose="02020603050405020304" pitchFamily="18" charset="0"/>
              </a:rPr>
              <a:t>支持安全镜像和Helm工具，与阿里云RAM、KMS、日志、监控等产品高度集成，提供一个安全合规的Kubernetes解决方案，为您提供混合云、容器安全、CI/CD、DevOps等增强能力。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zh-CN" sz="2100" dirty="0">
                <a:latin typeface="Times New Roman" panose="02020603050405020304" pitchFamily="18" charset="0"/>
              </a:rPr>
              <a:t> 便捷、高效的使用方式：</a:t>
            </a:r>
            <a:r>
              <a:rPr lang="zh-CN" sz="2100" b="0" dirty="0">
                <a:latin typeface="Times New Roman" panose="02020603050405020304" pitchFamily="18" charset="0"/>
              </a:rPr>
              <a:t>容器服务Kubernetes版提供Web Console 和API&amp;SDK。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产品特性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100" b="0" dirty="0">
                <a:latin typeface="Times New Roman" panose="02020603050405020304" pitchFamily="18" charset="0"/>
              </a:rPr>
              <a:t> </a:t>
            </a:r>
            <a:r>
              <a:rPr lang="zh-CN" sz="2100" b="0" dirty="0">
                <a:latin typeface="Times New Roman" panose="02020603050405020304" pitchFamily="18" charset="0"/>
              </a:rPr>
              <a:t>配合 Jenkins 帮您自动完成从代码提交到应用部署的 DevOps 完整流程，确保只有通过自动测试的代码才能交付和部署，高效替代业内部署复杂、迭代缓慢的传统方式。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DevOps 持续交付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内容占位符 76802"/>
          <p:cNvSpPr>
            <a:spLocks noGrp="1"/>
          </p:cNvSpPr>
          <p:nvPr/>
        </p:nvSpPr>
        <p:spPr>
          <a:xfrm>
            <a:off x="1127125" y="414782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sz="2100" b="0" dirty="0">
                <a:latin typeface="Times New Roman" panose="02020603050405020304" pitchFamily="18" charset="0"/>
                <a:sym typeface="+mn-ea"/>
              </a:rPr>
              <a:t>帮助数据工程师在 HPC 集群上轻松部署机器学习应用，跟踪试验和训练、发布模型，数据部署在分布式存储，无需关心繁琐部署运维，专注核心业务，快速从 0 到 1。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 bwMode="auto">
          <a:xfrm>
            <a:off x="976630" y="350202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基于高性能计算的机器学习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应用场景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31570" y="209296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sz="2100" b="0" dirty="0">
                <a:latin typeface="Times New Roman" panose="02020603050405020304" pitchFamily="18" charset="0"/>
              </a:rPr>
              <a:t> </a:t>
            </a:r>
            <a:r>
              <a:rPr lang="zh-CN" sz="2100" b="0" dirty="0">
                <a:latin typeface="Times New Roman" panose="02020603050405020304" pitchFamily="18" charset="0"/>
              </a:rPr>
              <a:t>企业生产环境中，通过合理微服务拆分，将每个微服务应用存储在阿里云镜像仓库帮您管理。您只需迭代每个微服务应用，由阿里云提供调度、编排、部署和灰度发布能力。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微服务架构</a:t>
            </a:r>
            <a:endParaRPr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内容占位符 76802"/>
          <p:cNvSpPr>
            <a:spLocks noGrp="1"/>
          </p:cNvSpPr>
          <p:nvPr/>
        </p:nvSpPr>
        <p:spPr>
          <a:xfrm>
            <a:off x="1127125" y="4147820"/>
            <a:ext cx="9765665" cy="156908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sz="2100" b="0" dirty="0">
                <a:latin typeface="Times New Roman" panose="02020603050405020304" pitchFamily="18" charset="0"/>
                <a:sym typeface="+mn-ea"/>
              </a:rPr>
              <a:t> </a:t>
            </a:r>
            <a:r>
              <a:rPr sz="2100" b="0" dirty="0">
                <a:latin typeface="Times New Roman" panose="02020603050405020304" pitchFamily="18" charset="0"/>
                <a:sym typeface="+mn-ea"/>
              </a:rPr>
              <a:t>在容器服务控制台上同时管理云上云下的资源，不需在多种云管理控制台中反复切换。基于容器基础设施无关的特性，使用同一套镜像和编排同时在云上云下部署应用。</a:t>
            </a:r>
            <a:endParaRPr sz="2100" b="0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 bwMode="auto">
          <a:xfrm>
            <a:off x="976630" y="350202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混合云架构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KSO_WM_DOC_GUID" val="{daf7fd9b-b5a0-4779-83e3-3a4cc91f1c1e}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2388</Words>
  <Application>WPS 演示</Application>
  <PresentationFormat>自定义</PresentationFormat>
  <Paragraphs>114</Paragraphs>
  <Slides>14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Times New Roman</vt:lpstr>
      <vt:lpstr>Calibri Light</vt:lpstr>
      <vt:lpstr>Arial Unicode MS</vt:lpstr>
      <vt:lpstr>Office 主题</vt:lpstr>
      <vt:lpstr>容器服务Kubernetes版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案例演示</vt:lpstr>
      <vt:lpstr>致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875</cp:revision>
  <dcterms:created xsi:type="dcterms:W3CDTF">2017-01-11T01:22:00Z</dcterms:created>
  <dcterms:modified xsi:type="dcterms:W3CDTF">2019-04-18T13:51:32Z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