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62" r:id="rId5"/>
    <p:sldId id="497" r:id="rId6"/>
    <p:sldId id="569" r:id="rId7"/>
    <p:sldId id="570" r:id="rId8"/>
    <p:sldId id="572" r:id="rId9"/>
    <p:sldId id="573" r:id="rId10"/>
    <p:sldId id="578" r:id="rId11"/>
    <p:sldId id="575" r:id="rId12"/>
    <p:sldId id="546" r:id="rId13"/>
    <p:sldId id="581" r:id="rId14"/>
    <p:sldId id="285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80000"/>
    <a:srgbClr val="0000FF"/>
    <a:srgbClr val="FF3333"/>
    <a:srgbClr val="DA0000"/>
    <a:srgbClr val="53D6DD"/>
    <a:srgbClr val="00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6488" autoAdjust="0"/>
  </p:normalViewPr>
  <p:slideViewPr>
    <p:cSldViewPr snapToGrid="0">
      <p:cViewPr>
        <p:scale>
          <a:sx n="90" d="100"/>
          <a:sy n="90" d="100"/>
        </p:scale>
        <p:origin x="-6" y="-72"/>
      </p:cViewPr>
      <p:guideLst>
        <p:guide orient="horz" pos="2160"/>
        <p:guide pos="39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294"/>
    </p:cViewPr>
  </p:sorterViewPr>
  <p:notesViewPr>
    <p:cSldViewPr snapToGrid="0">
      <p:cViewPr varScale="1">
        <p:scale>
          <a:sx n="67" d="100"/>
          <a:sy n="67" d="100"/>
        </p:scale>
        <p:origin x="3072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46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DC01-41A1-4776-B5BC-99E03FAD5C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9940-700E-4713-A716-E06705FEBE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D0C-2489-4D0C-B8E8-1E85D6869D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功能：</a:t>
            </a:r>
            <a:endParaRPr lang="zh-CN"/>
          </a:p>
          <a:p>
            <a:r>
              <a:rPr lang="en-US"/>
              <a:t>1</a:t>
            </a:r>
            <a:r>
              <a:rPr lang="zh-CN" altLang="en-US"/>
              <a:t>、</a:t>
            </a:r>
            <a:r>
              <a:t>镜像仓库管理，灵活的地域选择</a:t>
            </a:r>
            <a:r>
              <a:rPr lang="zh-CN"/>
              <a:t>：</a:t>
            </a:r>
            <a:endParaRPr lang="zh-CN"/>
          </a:p>
          <a:p>
            <a:r>
              <a:t>    用户可以根据自己的业务需求，选择不同的地域创建和删除镜像仓库</a:t>
            </a:r>
            <a:r>
              <a:rPr lang="zh-CN"/>
              <a:t>；</a:t>
            </a:r>
            <a:endParaRPr lang="zh-CN"/>
          </a:p>
          <a:p>
            <a:r>
              <a:t>    每个镜像仓库都提供了公网、内网、VPC网络下对应的网络地址</a:t>
            </a:r>
            <a:r>
              <a:rPr lang="zh-CN"/>
              <a:t>。</a:t>
            </a:r>
            <a:endParaRPr lang="zh-CN"/>
          </a:p>
          <a:p>
            <a:r>
              <a:rPr lang="en-US"/>
              <a:t>2</a:t>
            </a:r>
            <a:r>
              <a:rPr lang="zh-CN" altLang="en-US"/>
              <a:t>、</a:t>
            </a:r>
            <a:r>
              <a:t>镜像安全扫描</a:t>
            </a:r>
            <a:r>
              <a:rPr lang="zh-CN"/>
              <a:t>：</a:t>
            </a:r>
            <a:endParaRPr lang="zh-CN"/>
          </a:p>
          <a:p>
            <a:r>
              <a:t>    支持便捷的镜像安全扫描功能，展示详细的镜像层信息</a:t>
            </a:r>
            <a:r>
              <a:rPr lang="zh-CN"/>
              <a:t>；</a:t>
            </a:r>
            <a:endParaRPr lang="zh-CN"/>
          </a:p>
          <a:p>
            <a:r>
              <a:t>    提供镜像漏洞报告，展示漏洞编号、漏洞等级、修复版本等多维度漏洞信息</a:t>
            </a:r>
            <a:r>
              <a:rPr lang="zh-CN"/>
              <a:t>。</a:t>
            </a:r>
            <a:endParaRPr lang="zh-CN"/>
          </a:p>
          <a:p>
            <a:r>
              <a:rPr lang="en-US"/>
              <a:t>3</a:t>
            </a:r>
            <a:r>
              <a:rPr lang="zh-CN" altLang="en-US"/>
              <a:t>、</a:t>
            </a:r>
            <a:r>
              <a:t>稳定构建服务</a:t>
            </a:r>
            <a:r>
              <a:rPr lang="zh-CN"/>
              <a:t>：</a:t>
            </a:r>
            <a:endParaRPr lang="zh-CN"/>
          </a:p>
          <a:p>
            <a:r>
              <a:t>    支持阿里云Code、GitHub、Bitbucket、自建GitLab的源代码构建源</a:t>
            </a:r>
            <a:r>
              <a:rPr lang="zh-CN"/>
              <a:t>；</a:t>
            </a:r>
            <a:endParaRPr lang="zh-CN"/>
          </a:p>
          <a:p>
            <a:r>
              <a:t>    支持自动构建，源代码变更后实现自动构建成新Docker镜像</a:t>
            </a:r>
            <a:r>
              <a:rPr lang="zh-CN"/>
              <a:t>；</a:t>
            </a:r>
            <a:endParaRPr lang="zh-CN"/>
          </a:p>
          <a:p>
            <a:r>
              <a:t>    支持海外构建，源代码在海外实现构建成新Docker镜像</a:t>
            </a:r>
            <a:r>
              <a:rPr lang="zh-CN"/>
              <a:t>。</a:t>
            </a:r>
            <a:endParaRPr lang="zh-CN"/>
          </a:p>
          <a:p>
            <a:r>
              <a:rPr lang="en-US"/>
              <a:t>4</a:t>
            </a:r>
            <a:r>
              <a:rPr lang="zh-CN" altLang="en-US"/>
              <a:t>、</a:t>
            </a:r>
            <a:r>
              <a:t>云产品间无缝集成</a:t>
            </a:r>
            <a:r>
              <a:rPr lang="zh-CN"/>
              <a:t>：</a:t>
            </a:r>
            <a:endParaRPr lang="zh-CN"/>
          </a:p>
          <a:p>
            <a:r>
              <a:t>    整合阿里云Code及CodePipeline，实现源代码到应用编译测试后，自动构建成新镜像</a:t>
            </a:r>
            <a:r>
              <a:rPr lang="zh-CN"/>
              <a:t>；</a:t>
            </a:r>
            <a:endParaRPr lang="zh-CN"/>
          </a:p>
          <a:p>
            <a:r>
              <a:t>    整合容器服务，实现新镜像构建完成后便捷部署至容器服务集群</a:t>
            </a:r>
            <a:r>
              <a:rPr lang="zh-CN"/>
              <a:t>。</a:t>
            </a:r>
            <a:endParaRPr lang="zh-CN"/>
          </a:p>
          <a:p>
            <a:r>
              <a:rPr lang="zh-CN" b="1"/>
              <a:t>优势：</a:t>
            </a:r>
            <a:endParaRPr lang="zh-CN"/>
          </a:p>
          <a:p>
            <a:r>
              <a:rPr lang="en-US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、</a:t>
            </a:r>
            <a:r>
              <a:rPr b="1">
                <a:sym typeface="+mn-ea"/>
              </a:rPr>
              <a:t>简单易用</a:t>
            </a:r>
            <a:r>
              <a:rPr lang="zh-CN" b="1">
                <a:sym typeface="+mn-ea"/>
              </a:rPr>
              <a:t>：</a:t>
            </a:r>
            <a:endParaRPr b="1"/>
          </a:p>
          <a:p>
            <a:r>
              <a:rPr b="1">
                <a:sym typeface="+mn-ea"/>
              </a:rPr>
              <a:t>    无需自行搭建及运维，一键创建镜像仓库</a:t>
            </a:r>
            <a:r>
              <a:rPr lang="zh-CN" b="1">
                <a:sym typeface="+mn-ea"/>
              </a:rPr>
              <a:t>；</a:t>
            </a:r>
            <a:endParaRPr b="1"/>
          </a:p>
          <a:p>
            <a:r>
              <a:rPr b="1">
                <a:sym typeface="+mn-ea"/>
              </a:rPr>
              <a:t>    支持多地域，提供稳定快速的镜像上传、下载服务</a:t>
            </a:r>
            <a:r>
              <a:rPr lang="zh-CN" b="1">
                <a:sym typeface="+mn-ea"/>
              </a:rPr>
              <a:t>。</a:t>
            </a:r>
            <a:endParaRPr b="1"/>
          </a:p>
          <a:p>
            <a:r>
              <a:rPr lang="en-US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、</a:t>
            </a:r>
            <a:r>
              <a:rPr b="1">
                <a:sym typeface="+mn-ea"/>
              </a:rPr>
              <a:t>安全可控</a:t>
            </a:r>
            <a:r>
              <a:rPr lang="zh-CN" b="1">
                <a:sym typeface="+mn-ea"/>
              </a:rPr>
              <a:t>：</a:t>
            </a:r>
            <a:endParaRPr b="1"/>
          </a:p>
          <a:p>
            <a:r>
              <a:rPr b="1">
                <a:sym typeface="+mn-ea"/>
              </a:rPr>
              <a:t>    完善的镜像权限管理体系，确保镜像的分享安全，团队的协作便利</a:t>
            </a:r>
            <a:r>
              <a:rPr lang="zh-CN" b="1">
                <a:sym typeface="+mn-ea"/>
              </a:rPr>
              <a:t>；</a:t>
            </a:r>
            <a:endParaRPr b="1"/>
          </a:p>
          <a:p>
            <a:r>
              <a:rPr b="1">
                <a:sym typeface="+mn-ea"/>
              </a:rPr>
              <a:t>    提供镜像安全扫描功能，保证镜像漏洞可识别，漏洞级别可提示</a:t>
            </a:r>
            <a:r>
              <a:rPr lang="zh-CN" b="1">
                <a:sym typeface="+mn-ea"/>
              </a:rPr>
              <a:t>。</a:t>
            </a:r>
            <a:endParaRPr b="1"/>
          </a:p>
          <a:p>
            <a:r>
              <a:rPr lang="en-US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、</a:t>
            </a:r>
            <a:r>
              <a:rPr b="1">
                <a:sym typeface="+mn-ea"/>
              </a:rPr>
              <a:t>云产品间无缝集成</a:t>
            </a:r>
            <a:r>
              <a:rPr lang="zh-CN" b="1">
                <a:sym typeface="+mn-ea"/>
              </a:rPr>
              <a:t>：</a:t>
            </a:r>
            <a:endParaRPr b="1"/>
          </a:p>
          <a:p>
            <a:r>
              <a:rPr b="1">
                <a:sym typeface="+mn-ea"/>
              </a:rPr>
              <a:t>    整合容器服务，实现新应用镜像生成后的持续部署</a:t>
            </a:r>
            <a:r>
              <a:rPr lang="zh-CN" b="1">
                <a:sym typeface="+mn-ea"/>
              </a:rPr>
              <a:t>；</a:t>
            </a:r>
            <a:endParaRPr b="1"/>
          </a:p>
          <a:p>
            <a:r>
              <a:rPr b="1">
                <a:sym typeface="+mn-ea"/>
              </a:rPr>
              <a:t>    整合云Code、CodePipeline，实现源代码到编译测试后，自动生成应用镜像</a:t>
            </a:r>
            <a:r>
              <a:rPr lang="zh-CN" b="1">
                <a:sym typeface="+mn-ea"/>
              </a:rPr>
              <a:t>。</a:t>
            </a:r>
            <a:endParaRPr lang="zh-CN" b="1"/>
          </a:p>
          <a:p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/>
              <a:t>1</a:t>
            </a:r>
            <a:r>
              <a:rPr lang="zh-CN" altLang="en-US"/>
              <a:t>、</a:t>
            </a:r>
            <a:r>
              <a:t>集群管理</a:t>
            </a:r>
            <a:r>
              <a:rPr lang="zh-CN"/>
              <a:t>：</a:t>
            </a:r>
            <a:endParaRPr lang="zh-CN"/>
          </a:p>
          <a:p>
            <a:r>
              <a:t>    通过控制台一键创建专有版Kubernetes集群、托管版Kubernetes集群、Serverless Kubernetes集群，支持GPU实例和裸金属服务器，支持创建跨可用区高可用的集群。</a:t>
            </a:r>
          </a:p>
          <a:p>
            <a:r>
              <a:t>    提供容器优化的OS镜像，提供稳定测试和安全加固的Kubernetes和Docker版本。</a:t>
            </a:r>
          </a:p>
          <a:p>
            <a:r>
              <a:t>    支持多集群管理，支持跨可用区高可用集群，支持集群联邦管理。</a:t>
            </a:r>
          </a:p>
          <a:p>
            <a:r>
              <a:rPr lang="en-US"/>
              <a:t>2</a:t>
            </a:r>
            <a:r>
              <a:rPr lang="zh-CN" altLang="en-US"/>
              <a:t>、</a:t>
            </a:r>
            <a:r>
              <a:t>一站式容器生命周期管理</a:t>
            </a:r>
          </a:p>
          <a:p>
            <a:r>
              <a:t>  </a:t>
            </a:r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</a:t>
            </a:r>
            <a:r>
              <a:t>网络</a:t>
            </a:r>
            <a:r>
              <a:rPr lang="zh-CN"/>
              <a:t>：</a:t>
            </a:r>
            <a:r>
              <a:t>提供针对阿里云优化的高性能VPC/ENI网络插件性能优于普通网络方案20%。支持容器访问策略和流控限制。</a:t>
            </a:r>
          </a:p>
          <a:p>
            <a:r>
              <a:t>  </a:t>
            </a:r>
            <a:r>
              <a:rPr lang="zh-CN"/>
              <a:t>（</a:t>
            </a:r>
            <a:r>
              <a:rPr lang="en-US" altLang="zh-CN"/>
              <a:t>2</a:t>
            </a:r>
            <a:r>
              <a:rPr lang="zh-CN"/>
              <a:t>）</a:t>
            </a:r>
            <a:r>
              <a:t>存储</a:t>
            </a:r>
            <a:r>
              <a:rPr lang="zh-CN"/>
              <a:t>：</a:t>
            </a:r>
            <a:r>
              <a:t>支持阿里云云盘、文件存储NAS、对象存储OSS，提供标准的FlexVolume驱动。支持存储卷动态创建，迁移。</a:t>
            </a:r>
          </a:p>
          <a:p>
            <a:r>
              <a:t>  </a:t>
            </a:r>
            <a:r>
              <a:rPr lang="zh-CN"/>
              <a:t>（</a:t>
            </a:r>
            <a:r>
              <a:rPr lang="en-US" altLang="zh-CN"/>
              <a:t>3</a:t>
            </a:r>
            <a:r>
              <a:rPr lang="zh-CN"/>
              <a:t>）</a:t>
            </a:r>
            <a:r>
              <a:t>日志</a:t>
            </a:r>
            <a:r>
              <a:rPr lang="zh-CN"/>
              <a:t>：</a:t>
            </a:r>
            <a:r>
              <a:t>支持高性能日志自动采集和阿里云日志服务集成。支持和第三方开源日志解决方案集成。</a:t>
            </a:r>
          </a:p>
          <a:p>
            <a:r>
              <a:t>  </a:t>
            </a:r>
            <a:r>
              <a:rPr lang="zh-CN"/>
              <a:t>（</a:t>
            </a:r>
            <a:r>
              <a:rPr lang="en-US" altLang="zh-CN"/>
              <a:t>4</a:t>
            </a:r>
            <a:r>
              <a:rPr lang="zh-CN"/>
              <a:t>）</a:t>
            </a:r>
            <a:r>
              <a:t>监控</a:t>
            </a:r>
            <a:r>
              <a:rPr lang="zh-CN"/>
              <a:t>：</a:t>
            </a:r>
            <a:r>
              <a:t>支持容器级别和VM级别的监控。您还可以和第三方开源监控解决方案进行集成。</a:t>
            </a:r>
          </a:p>
          <a:p>
            <a:r>
              <a:rPr lang="zh-CN"/>
              <a:t>  （</a:t>
            </a:r>
            <a:r>
              <a:rPr lang="en-US" altLang="zh-CN"/>
              <a:t>5</a:t>
            </a:r>
            <a:r>
              <a:rPr lang="zh-CN"/>
              <a:t>）</a:t>
            </a:r>
            <a:r>
              <a:t>权限</a:t>
            </a:r>
            <a:r>
              <a:rPr lang="zh-CN"/>
              <a:t>：</a:t>
            </a:r>
            <a:r>
              <a:t>支持集群级别的RAM授权管理。 支持应用级别的权限配置管理。</a:t>
            </a:r>
          </a:p>
          <a:p>
            <a:r>
              <a:t>  </a:t>
            </a:r>
            <a:r>
              <a:rPr lang="zh-CN"/>
              <a:t>（</a:t>
            </a:r>
            <a:r>
              <a:rPr lang="en-US" altLang="zh-CN"/>
              <a:t>6</a:t>
            </a:r>
            <a:r>
              <a:rPr lang="zh-CN"/>
              <a:t>）</a:t>
            </a:r>
            <a:r>
              <a:t>应用管理</a:t>
            </a:r>
            <a:r>
              <a:rPr lang="zh-CN"/>
              <a:t>：</a:t>
            </a:r>
            <a:r>
              <a:t>支持灰度发布，支持蓝绿发布。支持应用监控，应用弹性伸缩。内置应用商店，支持Helm应用一键部署；支持服务目录，简化云服务集成。</a:t>
            </a:r>
          </a:p>
          <a:p>
            <a:r>
              <a:rPr lang="en-US"/>
              <a:t>3</a:t>
            </a:r>
            <a:r>
              <a:rPr lang="zh-CN" altLang="en-US"/>
              <a:t>、</a:t>
            </a:r>
            <a:r>
              <a:t>高可用调度策略，轻松打通上下游交付流程</a:t>
            </a:r>
          </a:p>
          <a:p>
            <a:r>
              <a:t>    支持服务级别的亲和性策略和横向扩展。</a:t>
            </a:r>
          </a:p>
          <a:p>
            <a:r>
              <a:t>    支持跨可用区高可用和灾难恢复。</a:t>
            </a:r>
          </a:p>
          <a:p>
            <a:r>
              <a:t>    支持集群和应用管理的 OpenAPI，轻松对接持续集成和私有部署系统。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  <a:p>
            <a:r>
              <a:t>    Dedicated：可使用ECS、EGS、神龙服务器作为集群节点，实例规格灵活配置，支持丰富的插件。</a:t>
            </a:r>
          </a:p>
          <a:p>
            <a:r>
              <a:t>    Managed：在Dedicated的基础上，新增托管Master节点的功能，具备简单、低成本、高可用、无需运维的特点。</a:t>
            </a:r>
          </a:p>
          <a:p>
            <a:r>
              <a:t>    Serverless：提供免服务器管理的Kubernetes serverless 服务，简化底层资源管理，灵活扩容，降低资源开销。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17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8" name="矩形 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14" y="116632"/>
            <a:ext cx="27241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2" Type="http://schemas.openxmlformats.org/officeDocument/2006/relationships/notesSlide" Target="../notesSlides/notesSlide2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30.xml"/><Relationship Id="rId3" Type="http://schemas.openxmlformats.org/officeDocument/2006/relationships/tags" Target="../tags/tag4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3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image" Target="../media/image1.jpeg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GIF"/><Relationship Id="rId3" Type="http://schemas.openxmlformats.org/officeDocument/2006/relationships/image" Target="../media/image4.GIF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4.GIF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4" Type="http://schemas.openxmlformats.org/officeDocument/2006/relationships/image" Target="../media/image4.GIF"/><Relationship Id="rId3" Type="http://schemas.openxmlformats.org/officeDocument/2006/relationships/tags" Target="../tags/tag38.xml"/><Relationship Id="rId2" Type="http://schemas.openxmlformats.org/officeDocument/2006/relationships/image" Target="../media/image5.GIF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image" Target="../media/image4.GIF"/><Relationship Id="rId3" Type="http://schemas.openxmlformats.org/officeDocument/2006/relationships/tags" Target="../tags/tag41.xml"/><Relationship Id="rId2" Type="http://schemas.openxmlformats.org/officeDocument/2006/relationships/image" Target="../media/image5.GIF"/><Relationship Id="rId1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GIF"/><Relationship Id="rId3" Type="http://schemas.openxmlformats.org/officeDocument/2006/relationships/tags" Target="../tags/tag44.xml"/><Relationship Id="rId2" Type="http://schemas.openxmlformats.org/officeDocument/2006/relationships/image" Target="../media/image5.GIF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21934"/>
            <a:ext cx="12192000" cy="1116719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移动研发平台</a:t>
            </a:r>
            <a:r>
              <a:rPr lang="en-US" altLang="zh-CN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EMAS</a:t>
            </a:r>
            <a:endParaRPr lang="en-US" altLang="zh-CN" sz="5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754372" y="35368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57" y="4008475"/>
            <a:ext cx="1166036" cy="11660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422065"/>
            <a:ext cx="12192000" cy="435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容器服务使用流程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8" name="图片 7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095500"/>
            <a:ext cx="99314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案例演示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致 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2749" y="848873"/>
            <a:ext cx="33448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MENUS</a:t>
            </a:r>
            <a:endParaRPr lang="en-US" altLang="zh-CN" sz="36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02672" y="1748315"/>
            <a:ext cx="7699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 bwMode="auto">
          <a:xfrm>
            <a:off x="4924996" y="1967390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 bwMode="auto">
          <a:xfrm>
            <a:off x="5044545" y="2286569"/>
            <a:ext cx="4008438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EMAS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架构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燕尾形 23"/>
          <p:cNvSpPr/>
          <p:nvPr>
            <p:custDataLst>
              <p:tags r:id="rId5"/>
            </p:custDataLst>
          </p:nvPr>
        </p:nvSpPr>
        <p:spPr>
          <a:xfrm>
            <a:off x="3737546" y="1926115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02672" y="2286570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7"/>
            </p:custDataLst>
          </p:nvPr>
        </p:nvCxnSpPr>
        <p:spPr bwMode="auto">
          <a:xfrm>
            <a:off x="4924996" y="2505644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 bwMode="auto">
          <a:xfrm>
            <a:off x="5047085" y="1705863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>
                <a:sym typeface="+mn-ea"/>
              </a:rPr>
              <a:t>EMAS</a:t>
            </a:r>
            <a:r>
              <a:rPr lang="zh-CN" altLang="en-US" dirty="0">
                <a:sym typeface="+mn-ea"/>
              </a:rPr>
              <a:t>介绍</a:t>
            </a:r>
            <a:endParaRPr lang="zh-CN" altLang="en-US" dirty="0">
              <a:sym typeface="+mn-ea"/>
            </a:endParaRPr>
          </a:p>
        </p:txBody>
      </p:sp>
      <p:sp>
        <p:nvSpPr>
          <p:cNvPr id="28" name="燕尾形 27"/>
          <p:cNvSpPr/>
          <p:nvPr>
            <p:custDataLst>
              <p:tags r:id="rId9"/>
            </p:custDataLst>
          </p:nvPr>
        </p:nvSpPr>
        <p:spPr>
          <a:xfrm>
            <a:off x="3734371" y="2464369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6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6210" y="285915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 bwMode="auto">
          <a:xfrm>
            <a:off x="4928534" y="307823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6"/>
          <p:cNvSpPr txBox="1"/>
          <p:nvPr>
            <p:custDataLst>
              <p:tags r:id="rId12"/>
            </p:custDataLst>
          </p:nvPr>
        </p:nvSpPr>
        <p:spPr bwMode="auto">
          <a:xfrm>
            <a:off x="5044545" y="285915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应用场景</a:t>
            </a:r>
            <a:endParaRPr lang="zh-CN" altLang="en-US" dirty="0">
              <a:sym typeface="+mn-ea"/>
            </a:endParaRPr>
          </a:p>
        </p:txBody>
      </p:sp>
      <p:sp>
        <p:nvSpPr>
          <p:cNvPr id="16" name="燕尾形 15"/>
          <p:cNvSpPr/>
          <p:nvPr>
            <p:custDataLst>
              <p:tags r:id="rId13"/>
            </p:custDataLst>
          </p:nvPr>
        </p:nvSpPr>
        <p:spPr>
          <a:xfrm>
            <a:off x="3737909" y="303695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18" name="矩形 1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406825" y="1558900"/>
            <a:ext cx="1897980" cy="872040"/>
          </a:xfrm>
        </p:spPr>
        <p:txBody>
          <a:bodyPr/>
          <a:lstStyle/>
          <a:p>
            <a:pPr algn="ctr" rtl="0" eaLnBrk="1" latinLnBrk="0" hangingPunct="1"/>
            <a:r>
              <a:rPr lang="zh-CN" altLang="zh-CN" sz="2000" kern="1200" dirty="0" smtClean="0">
                <a:solidFill>
                  <a:srgbClr val="00A99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lang="zh-CN" altLang="zh-CN" dirty="0" smtClean="0">
              <a:effectLst/>
            </a:endParaRPr>
          </a:p>
        </p:txBody>
      </p:sp>
      <p:sp>
        <p:nvSpPr>
          <p:cNvPr id="12" name="文本框 6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08750" y="341033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 bwMode="auto">
          <a:xfrm>
            <a:off x="4931074" y="360020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6"/>
          <p:cNvSpPr txBox="1"/>
          <p:nvPr>
            <p:custDataLst>
              <p:tags r:id="rId17"/>
            </p:custDataLst>
          </p:nvPr>
        </p:nvSpPr>
        <p:spPr bwMode="auto">
          <a:xfrm>
            <a:off x="5047085" y="341033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Kubernetes 相关概念</a:t>
            </a:r>
            <a:endParaRPr lang="en-US" dirty="0"/>
          </a:p>
        </p:txBody>
      </p:sp>
      <p:sp>
        <p:nvSpPr>
          <p:cNvPr id="34" name="燕尾形 33"/>
          <p:cNvSpPr/>
          <p:nvPr>
            <p:custDataLst>
              <p:tags r:id="rId18"/>
            </p:custDataLst>
          </p:nvPr>
        </p:nvSpPr>
        <p:spPr>
          <a:xfrm>
            <a:off x="3740449" y="355892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 bwMode="auto">
          <a:xfrm>
            <a:off x="5039995" y="3947160"/>
            <a:ext cx="5306060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l">
              <a:buClrTx/>
              <a:buSzTx/>
              <a:buFontTx/>
              <a:defRPr/>
            </a:pPr>
            <a:r>
              <a:rPr lang="en-US" sz="2400" b="1" dirty="0">
                <a:sym typeface="+mn-ea"/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容器服务使用流程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6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098227" y="3947095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21"/>
            </p:custDataLst>
          </p:nvPr>
        </p:nvCxnSpPr>
        <p:spPr bwMode="auto">
          <a:xfrm>
            <a:off x="4920551" y="4166169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>
            <p:custDataLst>
              <p:tags r:id="rId22"/>
            </p:custDataLst>
          </p:nvPr>
        </p:nvSpPr>
        <p:spPr>
          <a:xfrm>
            <a:off x="3729926" y="4124894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6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101765" y="453428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24"/>
            </p:custDataLst>
          </p:nvPr>
        </p:nvCxnSpPr>
        <p:spPr bwMode="auto">
          <a:xfrm>
            <a:off x="4924089" y="466573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6"/>
          <p:cNvSpPr txBox="1"/>
          <p:nvPr>
            <p:custDataLst>
              <p:tags r:id="rId25"/>
            </p:custDataLst>
          </p:nvPr>
        </p:nvSpPr>
        <p:spPr bwMode="auto">
          <a:xfrm>
            <a:off x="5040100" y="4461263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 </a:t>
            </a:r>
            <a:r>
              <a:rPr lang="zh-CN" altLang="en-US" dirty="0"/>
              <a:t>案例演示</a:t>
            </a:r>
            <a:endParaRPr lang="zh-CN" altLang="en-US" dirty="0"/>
          </a:p>
        </p:txBody>
      </p:sp>
      <p:sp>
        <p:nvSpPr>
          <p:cNvPr id="11" name="燕尾形 10"/>
          <p:cNvSpPr/>
          <p:nvPr>
            <p:custDataLst>
              <p:tags r:id="rId26"/>
            </p:custDataLst>
          </p:nvPr>
        </p:nvSpPr>
        <p:spPr>
          <a:xfrm>
            <a:off x="3733464" y="4668272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61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104305" y="5070863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8"/>
            </p:custDataLst>
          </p:nvPr>
        </p:nvCxnSpPr>
        <p:spPr bwMode="auto">
          <a:xfrm>
            <a:off x="4926629" y="5289937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26"/>
          <p:cNvSpPr txBox="1"/>
          <p:nvPr>
            <p:custDataLst>
              <p:tags r:id="rId29"/>
            </p:custDataLst>
          </p:nvPr>
        </p:nvSpPr>
        <p:spPr bwMode="auto">
          <a:xfrm>
            <a:off x="5040100" y="507022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32" name="燕尾形 31"/>
          <p:cNvSpPr/>
          <p:nvPr>
            <p:custDataLst>
              <p:tags r:id="rId30"/>
            </p:custDataLst>
          </p:nvPr>
        </p:nvSpPr>
        <p:spPr>
          <a:xfrm>
            <a:off x="3736004" y="5248662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EMAS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介绍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447165"/>
            <a:ext cx="6337300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什么是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EMAS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89660" y="216598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sz="2200" b="0" dirty="0">
                <a:latin typeface="Times New Roman" panose="02020603050405020304" pitchFamily="18" charset="0"/>
              </a:rPr>
              <a:t>  EMAS 是一个面向企业的移动研发平台</a:t>
            </a:r>
            <a:r>
              <a:rPr lang="zh-CN" altLang="en-US" sz="2200" b="0" dirty="0">
                <a:latin typeface="Times New Roman" panose="02020603050405020304" pitchFamily="18" charset="0"/>
              </a:rPr>
              <a:t>，基于阿里巴巴移动技术中台数十年技术积累打造而成</a:t>
            </a:r>
            <a:endParaRPr lang="zh-CN" altLang="en-US" sz="22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sz="2200" b="0" dirty="0">
                <a:latin typeface="Times New Roman" panose="02020603050405020304" pitchFamily="18" charset="0"/>
              </a:rPr>
              <a:t>  面向移动App全生命周期，为开发者提供移动基础设施，方便开发者快速完成App的搭建和上线 </a:t>
            </a:r>
            <a:endParaRPr lang="en-US"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EMAS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介绍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EMAS包含如下服务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675" y="1447165"/>
            <a:ext cx="5514975" cy="492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EMAS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架构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13180"/>
            <a:ext cx="10058400" cy="505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应用场景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117600" y="1520825"/>
            <a:ext cx="10279380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100" dirty="0">
                <a:latin typeface="Times New Roman" panose="02020603050405020304" pitchFamily="18" charset="0"/>
              </a:rPr>
              <a:t> Android/iOS App、跨平台应用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</a:rPr>
              <a:t>      </a:t>
            </a:r>
            <a:r>
              <a:rPr lang="en-US" altLang="zh-CN" sz="2100" b="0" dirty="0">
                <a:latin typeface="Times New Roman" panose="02020603050405020304" pitchFamily="18" charset="0"/>
              </a:rPr>
              <a:t>为Android/iOS App 提供构建、测试、灰度、发布、监控、运营等体系化的能力，实现Android、iOS App的快速自动化交付。</a:t>
            </a:r>
            <a:endParaRPr lang="en-US" altLang="zh-CN" sz="21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sz="2100" dirty="0">
                <a:latin typeface="Times New Roman" panose="02020603050405020304" pitchFamily="18" charset="0"/>
              </a:rPr>
              <a:t> 开发套件</a:t>
            </a:r>
            <a:endParaRPr lang="zh-CN" sz="2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100" dirty="0">
                <a:latin typeface="Times New Roman" panose="02020603050405020304" pitchFamily="18" charset="0"/>
              </a:rPr>
              <a:t>    </a:t>
            </a:r>
            <a:r>
              <a:rPr lang="en-US" altLang="zh-CN" sz="2100" b="0" dirty="0">
                <a:latin typeface="Times New Roman" panose="02020603050405020304" pitchFamily="18" charset="0"/>
              </a:rPr>
              <a:t>开发者可以使用商业化组件来快速搭建App</a:t>
            </a:r>
            <a:endParaRPr lang="en-US" altLang="zh-CN" sz="2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sz="2100" dirty="0">
                <a:latin typeface="Times New Roman" panose="02020603050405020304" pitchFamily="18" charset="0"/>
              </a:rPr>
              <a:t> API托管 </a:t>
            </a:r>
            <a:endParaRPr lang="zh-CN" sz="2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sz="2100" b="0" dirty="0">
                <a:latin typeface="Times New Roman" panose="02020603050405020304" pitchFamily="18" charset="0"/>
              </a:rPr>
              <a:t>    API的服务治理，实现API的生命周期管理，实现API流量管控、运维监控等</a:t>
            </a:r>
            <a:endParaRPr lang="zh-CN" sz="21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应用场景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131570" y="2092960"/>
            <a:ext cx="9765665" cy="156908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100" b="0" dirty="0">
                <a:latin typeface="Times New Roman" panose="02020603050405020304" pitchFamily="18" charset="0"/>
              </a:rPr>
              <a:t> </a:t>
            </a:r>
            <a:r>
              <a:rPr lang="zh-CN" sz="2100" b="0" dirty="0">
                <a:latin typeface="Times New Roman" panose="02020603050405020304" pitchFamily="18" charset="0"/>
              </a:rPr>
              <a:t>配合 Jenkins 帮您自动完成从代码提交到应用部署的 DevOps 完整流程，确保只有通过自动测试的代码才能交付和部署，高效替代业内部署复杂、迭代缓慢的传统方式。</a:t>
            </a:r>
            <a:endParaRPr lang="zh-CN" sz="2100" b="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DevOps 持续交付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内容占位符 76802"/>
          <p:cNvSpPr>
            <a:spLocks noGrp="1"/>
          </p:cNvSpPr>
          <p:nvPr/>
        </p:nvSpPr>
        <p:spPr>
          <a:xfrm>
            <a:off x="1127125" y="4147820"/>
            <a:ext cx="9765665" cy="156908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sz="2100" b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sz="2100" b="0" dirty="0">
                <a:latin typeface="Times New Roman" panose="02020603050405020304" pitchFamily="18" charset="0"/>
                <a:sym typeface="+mn-ea"/>
              </a:rPr>
              <a:t>帮助数据工程师在 HPC 集群上轻松部署机器学习应用，跟踪试验和训练、发布模型，数据部署在分布式存储，无需关心繁琐部署运维，专注核心业务，快速从 0 到 1。</a:t>
            </a:r>
            <a:endParaRPr lang="zh-CN" sz="2100" b="0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 bwMode="auto">
          <a:xfrm>
            <a:off x="976630" y="350202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 </a:t>
            </a:r>
            <a:r>
              <a:rPr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基于高性能计算的机器学习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应用场景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131570" y="2092960"/>
            <a:ext cx="9765665" cy="156908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100" b="0" dirty="0">
                <a:latin typeface="Times New Roman" panose="02020603050405020304" pitchFamily="18" charset="0"/>
              </a:rPr>
              <a:t> </a:t>
            </a:r>
            <a:r>
              <a:rPr lang="zh-CN" sz="2100" b="0" dirty="0">
                <a:latin typeface="Times New Roman" panose="02020603050405020304" pitchFamily="18" charset="0"/>
              </a:rPr>
              <a:t>企业生产环境中，通过合理微服务拆分，将每个微服务应用存储在阿里云镜像仓库帮您管理。您只需迭代每个微服务应用，由阿里云提供调度、编排、部署和灰度发布能力。</a:t>
            </a:r>
            <a:endParaRPr lang="zh-CN" sz="2100" b="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C00000"/>
                </a:solidFill>
                <a:cs typeface="Arial" panose="020B0604020202020204" pitchFamily="34" charset="0"/>
              </a:rPr>
              <a:t>微服务架构</a:t>
            </a:r>
            <a:endParaRPr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内容占位符 76802"/>
          <p:cNvSpPr>
            <a:spLocks noGrp="1"/>
          </p:cNvSpPr>
          <p:nvPr/>
        </p:nvSpPr>
        <p:spPr>
          <a:xfrm>
            <a:off x="1127125" y="4147820"/>
            <a:ext cx="9765665" cy="156908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sz="2100" b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sz="2100" b="0" dirty="0">
                <a:latin typeface="Times New Roman" panose="02020603050405020304" pitchFamily="18" charset="0"/>
                <a:sym typeface="+mn-ea"/>
              </a:rPr>
              <a:t>在容器服务控制台上同时管理云上云下的资源，不需在多种云管理控制台中反复切换。基于容器基础设施无关的特性，使用同一套镜像和编排同时在云上云下部署应用。</a:t>
            </a:r>
            <a:endParaRPr sz="2100" b="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 bwMode="auto">
          <a:xfrm>
            <a:off x="976630" y="350202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 混合云架构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应用场景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131570" y="2092960"/>
            <a:ext cx="10279380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sz="2100" b="0" dirty="0">
                <a:latin typeface="Times New Roman" panose="02020603050405020304" pitchFamily="18" charset="0"/>
              </a:rPr>
              <a:t> </a:t>
            </a:r>
            <a:r>
              <a:rPr sz="2100" b="0" dirty="0">
                <a:latin typeface="Times New Roman" panose="02020603050405020304" pitchFamily="18" charset="0"/>
              </a:rPr>
              <a:t>容器服务可以根据业务流量自动对业务扩容/缩容，不需要人工干预，避免流量激增扩容不及时导致系统挂掉，以及平时大量闲置资源造成浪费。</a:t>
            </a:r>
            <a:endParaRPr sz="2100" b="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C00000"/>
                </a:solidFill>
                <a:cs typeface="Arial" panose="020B0604020202020204" pitchFamily="34" charset="0"/>
              </a:rPr>
              <a:t>弹性伸缩架构</a:t>
            </a:r>
            <a:endParaRPr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1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2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3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4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5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6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7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8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.xml><?xml version="1.0" encoding="utf-8"?>
<p:tagLst xmlns:p="http://schemas.openxmlformats.org/presentationml/2006/main">
  <p:tag name="MH" val="20170111114318"/>
  <p:tag name="MH_LIBRARY" val="GRAPHIC"/>
  <p:tag name="MH_ORDER" val="矩形 2"/>
</p:tagLst>
</file>

<file path=ppt/tags/tag20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1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2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3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4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5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26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7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8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9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3.xml><?xml version="1.0" encoding="utf-8"?>
<p:tagLst xmlns:p="http://schemas.openxmlformats.org/presentationml/2006/main">
  <p:tag name="MH" val="20170111114318"/>
  <p:tag name="MH_LIBRARY" val="GRAPHIC"/>
  <p:tag name="MH_ORDER" val="文本框 7"/>
</p:tagLst>
</file>

<file path=ppt/tags/tag30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3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.xml><?xml version="1.0" encoding="utf-8"?>
<p:tagLst xmlns:p="http://schemas.openxmlformats.org/presentationml/2006/main">
  <p:tag name="MH" val="20170111114318"/>
  <p:tag name="MH_LIBRARY" val="GRAPHIC"/>
  <p:tag name="MH_ORDER" val="Straight Connector 8"/>
</p:tagLst>
</file>

<file path=ppt/tags/tag4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6.xml><?xml version="1.0" encoding="utf-8"?>
<p:tagLst xmlns:p="http://schemas.openxmlformats.org/presentationml/2006/main">
  <p:tag name="KSO_WM_DOC_GUID" val="{daf7fd9b-b5a0-4779-83e3-3a4cc91f1c1e}"/>
</p:tagLst>
</file>

<file path=ppt/tags/tag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.xml><?xml version="1.0" encoding="utf-8"?>
<p:tagLst xmlns:p="http://schemas.openxmlformats.org/presentationml/2006/main">
  <p:tag name="MH" val="20170111114318"/>
  <p:tag name="MH_LIBRARY" val="GRAPHIC"/>
  <p:tag name="MH_ORDER" val="Chevron 47"/>
</p:tagLst>
</file>

<file path=ppt/tags/tag7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8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9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</Words>
  <Application>WPS 演示</Application>
  <PresentationFormat>自定义</PresentationFormat>
  <Paragraphs>92</Paragraphs>
  <Slides>12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Times New Roman</vt:lpstr>
      <vt:lpstr>Calibri Light</vt:lpstr>
      <vt:lpstr>Arial Unicode MS</vt:lpstr>
      <vt:lpstr>Office 主题</vt:lpstr>
      <vt:lpstr>容器服务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案例演示</vt:lpstr>
      <vt:lpstr>致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???</dc:creator>
  <cp:lastModifiedBy>Administrator</cp:lastModifiedBy>
  <cp:revision>879</cp:revision>
  <dcterms:created xsi:type="dcterms:W3CDTF">2017-01-11T01:22:00Z</dcterms:created>
  <dcterms:modified xsi:type="dcterms:W3CDTF">2019-04-18T12:46:00Z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