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62" r:id="rId5"/>
    <p:sldId id="473" r:id="rId6"/>
    <p:sldId id="425" r:id="rId7"/>
    <p:sldId id="426" r:id="rId8"/>
    <p:sldId id="415" r:id="rId9"/>
    <p:sldId id="428" r:id="rId10"/>
    <p:sldId id="429" r:id="rId11"/>
    <p:sldId id="430" r:id="rId12"/>
    <p:sldId id="431" r:id="rId13"/>
    <p:sldId id="432" r:id="rId14"/>
    <p:sldId id="433" r:id="rId15"/>
    <p:sldId id="416" r:id="rId16"/>
    <p:sldId id="442" r:id="rId17"/>
    <p:sldId id="418" r:id="rId18"/>
    <p:sldId id="445" r:id="rId19"/>
    <p:sldId id="448" r:id="rId20"/>
    <p:sldId id="446" r:id="rId21"/>
    <p:sldId id="449" r:id="rId22"/>
    <p:sldId id="285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134"/>
        <p:guide pos="3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65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defTabSz="1066800"/>
            <a:r>
              <a:rPr lang="en-US" altLang="zh-CN"/>
              <a:t>ftp: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用来在计算机之间传输文件。   上载（上传）：使用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FTP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从自己的计算机向远程主机传送文件（常称上传）。 下载：使用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FTP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从远程主机向自己的计算机传送文件。</a:t>
            </a:r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pPr defTabSz="1066800"/>
            <a:r>
              <a:rPr lang="en-US" altLang="zh-CN"/>
              <a:t>telnet</a:t>
            </a:r>
            <a:r>
              <a:rPr lang="zh-CN" altLang="en-US"/>
              <a:t>：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用户计算机通过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Internet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网与远程的主机进行连接，使之成为远程主机的终端。 </a:t>
            </a:r>
            <a:endParaRPr lang="zh-CN" altLang="en-US" dirty="0">
              <a:latin typeface="Times New Roman" panose="02020603050405020304" pitchFamily="18" charset="0"/>
              <a:sym typeface="+mn-ea"/>
            </a:endParaRPr>
          </a:p>
          <a:p>
            <a:pPr defTabSz="1066800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类地址：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1.0.0.0~127.255.255.255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类地址：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128.0.0.0~191.255.255.255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类地址：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192.0.0.0~223.255.255.255</a:t>
            </a:r>
            <a:endParaRPr lang="en-US" altLang="zh-CN">
              <a:latin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 defTabSz="1066800" fontAlgn="auto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dirty="0">
                <a:sym typeface="+mn-ea"/>
              </a:rPr>
              <a:t>dns解析的流程:</a:t>
            </a:r>
            <a:endParaRPr dirty="0">
              <a:sym typeface="+mn-ea"/>
            </a:endParaRPr>
          </a:p>
          <a:p>
            <a:pPr indent="0" defTabSz="1066800" fontAlgn="auto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dirty="0">
                <a:sym typeface="+mn-ea"/>
              </a:rPr>
              <a:t>（1）在浏览器中输入www.google.cn域名，操作系统会先检查自己本地的hosts文件是否有这个网址映射关系，如果有，就先调用这个IP地址映射，完成域名解析。</a:t>
            </a:r>
            <a:endParaRPr dirty="0">
              <a:sym typeface="+mn-ea"/>
            </a:endParaRPr>
          </a:p>
          <a:p>
            <a:pPr indent="0" defTabSz="1066800" fontAlgn="auto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dirty="0">
                <a:sym typeface="+mn-ea"/>
              </a:rPr>
              <a:t>（2）如果hosts里没有这个域名的映射，则查找本地DNS解析器缓存，是否有这个网址映射关系，如果有，直接返回，完成域名解析。</a:t>
            </a:r>
            <a:endParaRPr dirty="0">
              <a:sym typeface="+mn-ea"/>
            </a:endParaRPr>
          </a:p>
          <a:p>
            <a:pPr indent="0" defTabSz="1066800" fontAlgn="auto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dirty="0">
                <a:sym typeface="+mn-ea"/>
              </a:rPr>
              <a:t>（3）如果hosts与本地DNS解析器缓存都没有相应的网址映射关系，首先会找TCP/IP参数中设置的首选DNS服务器，在此我们叫它本地DNS服务器，此服务器收到查询时，如果要查询的域名，包含在本地配置区域资源中，则返回解析结果给客户机，完成域名解析，此解析具有权威性。</a:t>
            </a:r>
            <a:endParaRPr dirty="0">
              <a:sym typeface="+mn-ea"/>
            </a:endParaRPr>
          </a:p>
          <a:p>
            <a:pPr indent="0" defTabSz="1066800" fontAlgn="auto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dirty="0">
                <a:sym typeface="+mn-ea"/>
              </a:rPr>
              <a:t>（4）如果要查询的域名，不由本地DNS服务器区域解析，但该服务器已缓存了此网址映射关系，则调用这个IP地址映射，完成域名解析，此解析不具有权威性。</a:t>
            </a:r>
            <a:endParaRPr dirty="0">
              <a:sym typeface="+mn-ea"/>
            </a:endParaRPr>
          </a:p>
          <a:p>
            <a:pPr indent="0" defTabSz="1066800" fontAlgn="auto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dirty="0">
                <a:sym typeface="+mn-ea"/>
              </a:rPr>
              <a:t>（5）如果本地DNS服务器本地区域文件与缓存解析都失效，则根据本地DNS服务器的设置（是否设置转发器）进行查询，如果未用转发模式，本地DNS就把请求发至13台根DNS，根DNS服务器收到请求后会判断这个域名(.com)是谁来授权管理，并会返回一个负责该顶级域名服务器的一个IP。本地DNS服务器收到IP信息后，将会联系负责.com域的这台服务器。这台负责.com域的服务器收到请求后，如果自己无法解析，它就会找一个管理.com域的下一级DNS服务器地址(google.com)给本地DNS服务器。当本地DNS服务器收到这个地址后，就会找google.com域服务器，重复上面的动作，进行查询，直至找到www.google.com主机。</a:t>
            </a:r>
            <a:endParaRPr dirty="0">
              <a:sym typeface="+mn-ea"/>
            </a:endParaRPr>
          </a:p>
          <a:p>
            <a:pPr indent="0" defTabSz="1066800" fontAlgn="auto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dirty="0">
                <a:sym typeface="+mn-ea"/>
              </a:rPr>
              <a:t>（6）如果用的是转发模式，此DNS服务器就会把请求转发至上一级DNS服务器，由上一级服务器进行解析，上一级服务器如果不能解析，或找根DNS或把转请求转至上上级，以此循环。不管是本地DNS服务器用是是转发，还是根提示，最后都是把结果返回给本地DNS服务器，由此DNS服务器再返回给客户机。</a:t>
            </a:r>
            <a:endParaRPr dirty="0">
              <a:sym typeface="+mn-ea"/>
            </a:endParaRPr>
          </a:p>
          <a:p>
            <a:pPr indent="0" defTabSz="1066800" fontAlgn="auto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域名解析实操，参考https://www.cnblogs.com/liyuanhong/articles/7353974.html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通过dns解析之后，拿到了ip，就可以通过ip向服务器发送http请求了，因为http是工作在第七层应用层，tcp是工作在第四层传输层，所以发生http请求之前，还会进行tcp的三次握手。</a:t>
            </a:r>
            <a:endParaRPr lang="zh-CN" altLang="en-US"/>
          </a:p>
          <a:p>
            <a:r>
              <a:rPr lang="zh-CN" altLang="en-US"/>
              <a:t>tcp的三次握手是：客户端首先向服务器发送一个带有SYN标识和一个seq的随机数，服务端收到后，需要给客户端回应一个ack，ack的值就是刚才的seq随机数的值+1，在回应包里，还包含一个SYN的标识和一个seq随机数。客户端收到服务端发过来的回应包之后，再给服务端发送一个ack,ack的值就是刚才服务端发过来的seq的值+1。上面三步完成之后，三次握手就完成了，下面就可以开始传数据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点对点式网络拓扑结构又分为星型、环型、树型、完全互联型、相交环型和不规则型；</a:t>
            </a:r>
            <a:endParaRPr lang="zh-CN" altLang="en-US" dirty="0"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ym typeface="+mn-ea"/>
              </a:rPr>
              <a:t>播式网络又分为总线型、环型和卫星网。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举例说明数据在网络的传递方式。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4.GIF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4.GIF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Relationship Id="rId3" Type="http://schemas.openxmlformats.org/officeDocument/2006/relationships/image" Target="../media/image4.GIF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4.GIF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GIF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3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image" Target="../media/image1.jpe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jpe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3" Type="http://schemas.openxmlformats.org/officeDocument/2006/relationships/image" Target="../media/image4.GIF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4.GIF"/><Relationship Id="rId2" Type="http://schemas.openxmlformats.org/officeDocument/2006/relationships/tags" Target="../tags/tag32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image" Target="../media/image4.GIF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GIF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GIF"/><Relationship Id="rId3" Type="http://schemas.openxmlformats.org/officeDocument/2006/relationships/tags" Target="../tags/tag42.xml"/><Relationship Id="rId2" Type="http://schemas.openxmlformats.org/officeDocument/2006/relationships/image" Target="../media/image14.png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4.GIF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221934"/>
            <a:ext cx="12192000" cy="1116719"/>
          </a:xfrm>
        </p:spPr>
        <p:txBody>
          <a:bodyPr/>
          <a:lstStyle/>
          <a:p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网络基础知识</a:t>
            </a:r>
            <a:endParaRPr lang="zh-CN" altLang="en-US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57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网络体系结构与协议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79275" y="151059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  TCP/IP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模型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 descr="TCP和OSI对比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720" y="2234565"/>
            <a:ext cx="7152005" cy="39033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网络体系结构与协议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79275" y="151059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  TCP/IP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协议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150531" name="文本框 150530"/>
          <p:cNvSpPr txBox="1"/>
          <p:nvPr/>
        </p:nvSpPr>
        <p:spPr>
          <a:xfrm>
            <a:off x="1290320" y="2117090"/>
            <a:ext cx="993140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buNone/>
            </a:pPr>
            <a:r>
              <a:rPr lang="en-US" altLang="zh-CN" sz="2400" dirty="0">
                <a:sym typeface="+mn-ea"/>
              </a:rPr>
              <a:t>        TCP/IP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Transmission Control Protocol / Internet Protocol</a:t>
            </a:r>
            <a:r>
              <a:rPr lang="zh-CN" altLang="en-US" sz="2400" dirty="0">
                <a:sym typeface="+mn-ea"/>
              </a:rPr>
              <a:t>）协议是</a:t>
            </a:r>
            <a:r>
              <a:rPr lang="en-US" altLang="zh-CN" sz="2400" dirty="0">
                <a:sym typeface="+mn-ea"/>
              </a:rPr>
              <a:t>Internet</a:t>
            </a:r>
            <a:r>
              <a:rPr lang="zh-CN" altLang="en-US" sz="2400" dirty="0">
                <a:sym typeface="+mn-ea"/>
              </a:rPr>
              <a:t>使用的通信协议，通俗地讲就是用户在</a:t>
            </a:r>
            <a:r>
              <a:rPr lang="en-US" altLang="zh-CN" sz="2400" dirty="0">
                <a:sym typeface="+mn-ea"/>
              </a:rPr>
              <a:t>Internet</a:t>
            </a:r>
            <a:r>
              <a:rPr lang="zh-CN" altLang="en-US" sz="2400" dirty="0">
                <a:sym typeface="+mn-ea"/>
              </a:rPr>
              <a:t>上通信时所遵守的语言规范，计算机要连入</a:t>
            </a:r>
            <a:r>
              <a:rPr lang="en-US" altLang="zh-CN" sz="2400" dirty="0">
                <a:sym typeface="+mn-ea"/>
              </a:rPr>
              <a:t>Internet</a:t>
            </a:r>
            <a:r>
              <a:rPr lang="zh-CN" altLang="en-US" sz="2400" dirty="0">
                <a:sym typeface="+mn-ea"/>
              </a:rPr>
              <a:t>时，就必须安装并运行</a:t>
            </a:r>
            <a:r>
              <a:rPr lang="en-US" altLang="zh-CN" sz="2400" dirty="0">
                <a:sym typeface="+mn-ea"/>
              </a:rPr>
              <a:t>TCP/IP</a:t>
            </a:r>
            <a:r>
              <a:rPr lang="zh-CN" altLang="en-US" sz="2400" dirty="0">
                <a:sym typeface="+mn-ea"/>
              </a:rPr>
              <a:t>协议软件。</a:t>
            </a:r>
            <a:endParaRPr lang="zh-CN" altLang="en-US" sz="2400" dirty="0">
              <a:solidFill>
                <a:srgbClr val="000066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网络体系结构与协议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79275" y="151059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网络设备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2050415" y="2316480"/>
            <a:ext cx="5667375" cy="25495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  </a:t>
            </a:r>
            <a:r>
              <a:rPr lang="zh-CN" altLang="en-US" sz="2400" b="0">
                <a:latin typeface="Times New Roman" panose="02020603050405020304" pitchFamily="18" charset="0"/>
              </a:rPr>
              <a:t>集线器</a:t>
            </a:r>
            <a:endParaRPr lang="zh-CN" altLang="en-US" sz="2400" b="0" dirty="0"/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  <a:sym typeface="+mn-ea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  <a:sym typeface="+mn-ea"/>
              </a:rPr>
              <a:t>  </a:t>
            </a:r>
            <a:r>
              <a:rPr lang="zh-CN" altLang="en-US" sz="2400" b="0" dirty="0">
                <a:latin typeface="Times New Roman" panose="02020603050405020304" pitchFamily="18" charset="0"/>
                <a:sym typeface="+mn-ea"/>
              </a:rPr>
              <a:t>  中继器</a:t>
            </a:r>
            <a:endParaRPr lang="zh-CN" altLang="en-US" sz="2400" b="0" dirty="0">
              <a:latin typeface="Wingdings" panose="05000000000000000000" pitchFamily="2" charset="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  <a:sym typeface="+mn-ea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  <a:sym typeface="+mn-ea"/>
              </a:rPr>
              <a:t>  </a:t>
            </a:r>
            <a:r>
              <a:rPr lang="zh-CN" altLang="en-US" sz="2400" b="0" dirty="0">
                <a:latin typeface="Times New Roman" panose="02020603050405020304" pitchFamily="18" charset="0"/>
                <a:sym typeface="+mn-ea"/>
              </a:rPr>
              <a:t>  交换机</a:t>
            </a:r>
            <a:endParaRPr lang="zh-CN" altLang="en-US" sz="24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  <a:sym typeface="+mn-ea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  <a:sym typeface="+mn-ea"/>
              </a:rPr>
              <a:t>  </a:t>
            </a:r>
            <a:r>
              <a:rPr lang="zh-CN" altLang="en-US" sz="2400" b="0" dirty="0">
                <a:latin typeface="Times New Roman" panose="02020603050405020304" pitchFamily="18" charset="0"/>
                <a:sym typeface="+mn-ea"/>
              </a:rPr>
              <a:t>  路由器</a:t>
            </a:r>
            <a:endParaRPr lang="zh-CN" altLang="en-US" sz="24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zh-CN" altLang="en-US" sz="24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zh-CN" altLang="en-US" sz="2400" b="0" dirty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IP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地址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978640" y="14947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什么是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IP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地址？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7760" y="2092960"/>
            <a:ext cx="100717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defTabSz="1066800" fontAlgn="auto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        IP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地址是指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Internet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中不同计算机的相互通信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sym typeface="+mn-ea"/>
              </a:rPr>
              <a:t>必须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具有相应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sym typeface="+mn-ea"/>
              </a:rPr>
              <a:t>的地址标识，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它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sym typeface="+mn-ea"/>
              </a:rPr>
              <a:t>唯一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地标识出主机所在的网络和网络中位置的编号。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pPr indent="0" defTabSz="1066800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         一个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IP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地址由两部分组成：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网络号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+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sym typeface="+mn-ea"/>
              </a:rPr>
              <a:t>主机号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indent="0" defTabSz="1066800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        网络号用于识别一个逻辑网络，主机号用于识别网络中的一台主机。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indent="0" defTabSz="1066800" fontAlgn="auto">
              <a:lnSpc>
                <a:spcPct val="150000"/>
              </a:lnSpc>
              <a:buNone/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19   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用“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.”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隔开的四个十进制整数表示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例如：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indent="0" defTabSz="1066800" fontAlgn="auto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              </a:t>
            </a: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202.116.64.1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indent="0" defTabSz="1066800" fontAlgn="auto">
              <a:lnSpc>
                <a:spcPct val="150000"/>
              </a:lnSpc>
              <a:buNone/>
            </a:pPr>
            <a:r>
              <a:rPr lang="en-US" altLang="zh-CN" sz="2400">
                <a:latin typeface="Times New Roman" panose="02020603050405020304" pitchFamily="18" charset="0"/>
                <a:sym typeface="+mn-ea"/>
              </a:rPr>
              <a:t>              202.168.31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IP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地址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814175" y="143376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IP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地址的分类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5845" name="对象 35844"/>
          <p:cNvGraphicFramePr/>
          <p:nvPr/>
        </p:nvGraphicFramePr>
        <p:xfrm>
          <a:off x="2357755" y="1919605"/>
          <a:ext cx="8037830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4178935" imgH="2476500" progId="Word.Picture.8">
                  <p:embed/>
                </p:oleObj>
              </mc:Choice>
              <mc:Fallback>
                <p:oleObj name="" r:id="rId4" imgW="4178935" imgH="2476500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57755" y="1919605"/>
                        <a:ext cx="8037830" cy="453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网络安全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986260" y="14947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dirty="0"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影响网络安全的因素</a:t>
            </a:r>
            <a:endParaRPr lang="en-US" altLang="zh-CN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001500" y="382644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  网络安全的防范</a:t>
            </a:r>
            <a:r>
              <a:rPr lang="zh-CN" altLang="en-US" sz="2800" dirty="0"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63065" y="2028190"/>
            <a:ext cx="7651750" cy="1863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auto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计算机网络病毒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网络协议本身的隐患和网络操作系统的漏洞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黑客入侵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网络软件的漏洞和“后门”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63065" y="4518660"/>
            <a:ext cx="7651750" cy="1714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auto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</a:rPr>
              <a:t>增强安全防范意识</a:t>
            </a:r>
            <a:r>
              <a:rPr lang="zh-CN" altLang="en-US" sz="2200" dirty="0">
                <a:latin typeface="Times New Roman" panose="02020603050405020304" pitchFamily="18" charset="0"/>
              </a:rPr>
              <a:t> 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</a:rPr>
              <a:t>控制访问权限</a:t>
            </a:r>
            <a:r>
              <a:rPr lang="zh-CN" altLang="en-US" sz="2200" dirty="0">
                <a:latin typeface="Times New Roman" panose="02020603050405020304" pitchFamily="18" charset="0"/>
              </a:rPr>
              <a:t> 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</a:rPr>
              <a:t>加密技术</a:t>
            </a:r>
            <a:r>
              <a:rPr lang="zh-CN" altLang="en-US" sz="2200" dirty="0">
                <a:latin typeface="Times New Roman" panose="02020603050405020304" pitchFamily="18" charset="0"/>
              </a:rPr>
              <a:t> 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fontAlgn="auto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宋体" panose="02010600030101010101" pitchFamily="2" charset="-122"/>
              </a:rPr>
              <a:t>选用防火墙</a:t>
            </a:r>
            <a:r>
              <a:rPr lang="zh-CN" altLang="en-US" sz="2200" dirty="0">
                <a:latin typeface="Times New Roman" panose="02020603050405020304" pitchFamily="18" charset="0"/>
              </a:rPr>
              <a:t> </a:t>
            </a:r>
            <a:endParaRPr lang="zh-CN" altLang="en-US" sz="2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DNS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978640" y="14947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什么是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DNS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？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27760" y="2092960"/>
            <a:ext cx="100717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defTabSz="1066800" fontAlgn="auto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       </a:t>
            </a:r>
            <a:r>
              <a:rPr lang="zh-CN" altLang="en-US" sz="2400" dirty="0">
                <a:sym typeface="+mn-ea"/>
              </a:rPr>
              <a:t>为了便于记忆</a:t>
            </a:r>
            <a:r>
              <a:rPr lang="en-US" altLang="zh-CN" sz="2400" dirty="0">
                <a:sym typeface="+mn-ea"/>
              </a:rPr>
              <a:t>IP</a:t>
            </a:r>
            <a:r>
              <a:rPr lang="zh-CN" altLang="en-US" sz="2400" dirty="0">
                <a:sym typeface="+mn-ea"/>
              </a:rPr>
              <a:t>地址，可以以文字符号方式同样唯一的标示计算机，即给每台主机取了一个便于记忆的名字，这个名字就是域名地址。</a:t>
            </a:r>
            <a:endParaRPr lang="zh-CN" altLang="en-US" sz="2400" dirty="0">
              <a:sym typeface="+mn-ea"/>
            </a:endParaRPr>
          </a:p>
          <a:p>
            <a:pPr indent="0" defTabSz="1066800" fontAlgn="auto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       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域名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 dirty="0">
                <a:sym typeface="+mn-ea"/>
              </a:rPr>
              <a:t>Domain</a:t>
            </a:r>
            <a:r>
              <a:rPr lang="zh-CN" altLang="en-US" sz="2400" dirty="0">
                <a:sym typeface="+mn-ea"/>
              </a:rPr>
              <a:t>）由专门的机构来管理，用来避免引起重名问题。</a:t>
            </a:r>
            <a:endParaRPr lang="zh-CN" altLang="en-US" sz="2400" dirty="0">
              <a:sym typeface="+mn-ea"/>
            </a:endParaRPr>
          </a:p>
          <a:p>
            <a:pPr indent="0" defTabSz="1066800" fontAlgn="auto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       域名与</a:t>
            </a:r>
            <a:r>
              <a:rPr lang="en-US" altLang="zh-CN" sz="2400" dirty="0">
                <a:sym typeface="+mn-ea"/>
              </a:rPr>
              <a:t>IP</a:t>
            </a:r>
            <a:r>
              <a:rPr lang="zh-CN" altLang="en-US" sz="2400" dirty="0">
                <a:sym typeface="+mn-ea"/>
              </a:rPr>
              <a:t>地址之间的转换工作称为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域名解析</a:t>
            </a:r>
            <a:r>
              <a:rPr lang="zh-CN" altLang="en-US" sz="2400" dirty="0">
                <a:sym typeface="+mn-ea"/>
              </a:rPr>
              <a:t>，在</a:t>
            </a:r>
            <a:r>
              <a:rPr lang="en-US" altLang="zh-CN" sz="2400" dirty="0">
                <a:sym typeface="+mn-ea"/>
              </a:rPr>
              <a:t>Internet</a:t>
            </a:r>
            <a:r>
              <a:rPr lang="zh-CN" altLang="en-US" sz="2400" dirty="0">
                <a:sym typeface="+mn-ea"/>
              </a:rPr>
              <a:t>上由专门的服务器负责，即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域名服务器</a:t>
            </a:r>
            <a:r>
              <a:rPr lang="en-US" altLang="zh-CN" sz="2400" dirty="0">
                <a:solidFill>
                  <a:srgbClr val="FF0000"/>
                </a:solidFill>
                <a:sym typeface="+mn-ea"/>
              </a:rPr>
              <a:t>DNS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DNS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962130" y="14947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DNS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解析原理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1095" y="1494790"/>
            <a:ext cx="7359650" cy="492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DNS</a:t>
            </a:r>
            <a:endParaRPr lang="en-US" alt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978640" y="14947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DNS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层次结构？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7651" name="对象 37893"/>
          <p:cNvGraphicFramePr/>
          <p:nvPr/>
        </p:nvGraphicFramePr>
        <p:xfrm>
          <a:off x="2670810" y="2087245"/>
          <a:ext cx="67310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4419600" imgH="2640965" progId="Word.Picture.8">
                  <p:embed/>
                </p:oleObj>
              </mc:Choice>
              <mc:Fallback>
                <p:oleObj name="" r:id="rId4" imgW="4419600" imgH="2640965" progId="Word.Picture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70810" y="2087245"/>
                        <a:ext cx="6731000" cy="410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TCP/IP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三次握手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584325"/>
            <a:ext cx="6591300" cy="4467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93500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215408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54183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网络体系结构与协议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211280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54184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76091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4545" y="193509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网络基础介绍</a:t>
            </a:r>
            <a:endParaRPr lang="zh-CN" altLang="en-US"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71963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320967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42875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320967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38747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190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  <p:sp>
        <p:nvSpPr>
          <p:cNvPr id="3" name="文本框 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096322" y="3888900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16"/>
            </p:custDataLst>
          </p:nvPr>
        </p:nvCxnSpPr>
        <p:spPr bwMode="auto">
          <a:xfrm>
            <a:off x="4918646" y="4107975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7"/>
            </p:custDataLst>
          </p:nvPr>
        </p:nvSpPr>
        <p:spPr bwMode="auto">
          <a:xfrm>
            <a:off x="5038195" y="450906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DNS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燕尾形 6"/>
          <p:cNvSpPr/>
          <p:nvPr>
            <p:custDataLst>
              <p:tags r:id="rId18"/>
            </p:custDataLst>
          </p:nvPr>
        </p:nvSpPr>
        <p:spPr>
          <a:xfrm>
            <a:off x="3731196" y="4066700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1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096322" y="450907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20"/>
            </p:custDataLst>
          </p:nvPr>
        </p:nvCxnSpPr>
        <p:spPr bwMode="auto">
          <a:xfrm>
            <a:off x="4918646" y="472814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21"/>
            </p:custDataLst>
          </p:nvPr>
        </p:nvSpPr>
        <p:spPr bwMode="auto">
          <a:xfrm>
            <a:off x="5038195" y="388899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网络安全</a:t>
            </a:r>
            <a:endParaRPr lang="zh-CN" altLang="en-US" dirty="0"/>
          </a:p>
        </p:txBody>
      </p:sp>
      <p:sp>
        <p:nvSpPr>
          <p:cNvPr id="11" name="燕尾形 10"/>
          <p:cNvSpPr/>
          <p:nvPr>
            <p:custDataLst>
              <p:tags r:id="rId22"/>
            </p:custDataLst>
          </p:nvPr>
        </p:nvSpPr>
        <p:spPr>
          <a:xfrm>
            <a:off x="3728021" y="468686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61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099860" y="5136903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sz="2400" b="1" dirty="0" smtClean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24"/>
            </p:custDataLst>
          </p:nvPr>
        </p:nvCxnSpPr>
        <p:spPr bwMode="auto">
          <a:xfrm>
            <a:off x="4922184" y="5355977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6"/>
          <p:cNvSpPr txBox="1"/>
          <p:nvPr>
            <p:custDataLst>
              <p:tags r:id="rId25"/>
            </p:custDataLst>
          </p:nvPr>
        </p:nvSpPr>
        <p:spPr bwMode="auto">
          <a:xfrm>
            <a:off x="5038195" y="5136903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三次握手</a:t>
            </a:r>
            <a:endParaRPr lang="zh-CN" altLang="en-US" dirty="0"/>
          </a:p>
        </p:txBody>
      </p:sp>
      <p:sp>
        <p:nvSpPr>
          <p:cNvPr id="30" name="燕尾形 29"/>
          <p:cNvSpPr/>
          <p:nvPr>
            <p:custDataLst>
              <p:tags r:id="rId26"/>
            </p:custDataLst>
          </p:nvPr>
        </p:nvSpPr>
        <p:spPr>
          <a:xfrm>
            <a:off x="3731559" y="5314702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 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网络基础介绍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367895" y="147503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什么是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网络？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50531" name="文本框 150530"/>
          <p:cNvSpPr txBox="1"/>
          <p:nvPr/>
        </p:nvSpPr>
        <p:spPr>
          <a:xfrm>
            <a:off x="1095375" y="2199005"/>
            <a:ext cx="993140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buNone/>
            </a:pPr>
            <a:r>
              <a:rPr lang="en-US" sz="2400" dirty="0">
                <a:sym typeface="+mn-ea"/>
              </a:rPr>
              <a:t>        </a:t>
            </a:r>
            <a:r>
              <a:rPr lang="zh-CN" altLang="en-US" sz="2400" dirty="0">
                <a:sym typeface="+mn-ea"/>
              </a:rPr>
              <a:t>计算机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网络</a:t>
            </a:r>
            <a:r>
              <a:rPr lang="zh-CN" altLang="en-US" sz="2400" dirty="0">
                <a:sym typeface="+mn-ea"/>
              </a:rPr>
              <a:t>是</a:t>
            </a:r>
            <a:r>
              <a:rPr sz="2400" dirty="0">
                <a:sym typeface="+mn-ea"/>
              </a:rPr>
              <a:t>将地理位置不同的具有独立功能的多台计算机及其外部设备，通过通信线路连接起来，在网络操作系统，网络管理软件及网络通信协议的管理和协调下，实现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资源共享和信息传递</a:t>
            </a:r>
            <a:r>
              <a:rPr sz="2400" dirty="0">
                <a:sym typeface="+mn-ea"/>
              </a:rPr>
              <a:t>的计算机系统。</a:t>
            </a:r>
            <a:endParaRPr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6044565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网络基础介绍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1354560" y="135819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网络的构成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2050415" y="2316480"/>
            <a:ext cx="5667375" cy="25495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</a:rPr>
              <a:t>     </a:t>
            </a:r>
            <a:r>
              <a:rPr lang="zh-CN" altLang="en-US" sz="2400" b="0" dirty="0">
                <a:sym typeface="+mn-ea"/>
              </a:rPr>
              <a:t>各种类型的计算机</a:t>
            </a:r>
            <a:endParaRPr lang="zh-CN" altLang="en-US" sz="2400" b="0" dirty="0"/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  <a:sym typeface="+mn-ea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  <a:sym typeface="+mn-ea"/>
              </a:rPr>
              <a:t>  </a:t>
            </a:r>
            <a:r>
              <a:rPr lang="zh-CN" altLang="en-US" sz="2400" b="0" dirty="0">
                <a:latin typeface="Times New Roman" panose="02020603050405020304" pitchFamily="18" charset="0"/>
                <a:sym typeface="+mn-ea"/>
              </a:rPr>
              <a:t>   </a:t>
            </a:r>
            <a:r>
              <a:rPr lang="zh-CN" altLang="en-US" sz="2400" b="0" dirty="0">
                <a:sym typeface="+mn-ea"/>
              </a:rPr>
              <a:t>网络传输介质</a:t>
            </a:r>
            <a:endParaRPr lang="zh-CN" altLang="en-US" sz="2400" b="0" dirty="0">
              <a:latin typeface="Wingdings" panose="05000000000000000000" pitchFamily="2" charset="2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>
                <a:latin typeface="Wingdings" panose="05000000000000000000" pitchFamily="2" charset="2"/>
                <a:sym typeface="+mn-ea"/>
              </a:rPr>
              <a:t>l</a:t>
            </a:r>
            <a:r>
              <a:rPr lang="en-US" altLang="zh-CN" sz="2400" b="0">
                <a:latin typeface="Times New Roman" panose="02020603050405020304" pitchFamily="18" charset="0"/>
                <a:sym typeface="+mn-ea"/>
              </a:rPr>
              <a:t>  </a:t>
            </a:r>
            <a:r>
              <a:rPr lang="zh-CN" altLang="en-US" sz="2400" b="0" dirty="0">
                <a:latin typeface="Times New Roman" panose="02020603050405020304" pitchFamily="18" charset="0"/>
                <a:sym typeface="+mn-ea"/>
              </a:rPr>
              <a:t>   </a:t>
            </a:r>
            <a:r>
              <a:rPr lang="zh-CN" altLang="en-US" sz="2400" b="0" dirty="0">
                <a:sym typeface="+mn-ea"/>
              </a:rPr>
              <a:t>连接设备</a:t>
            </a:r>
            <a:endParaRPr lang="zh-CN" altLang="en-US" sz="24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zh-CN" altLang="en-US" sz="2400" b="0" dirty="0">
              <a:latin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pic>
        <p:nvPicPr>
          <p:cNvPr id="17412" name="内容占位符 17411" descr="光收发器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665" y="1641793"/>
            <a:ext cx="4037013" cy="2209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270" y="3851910"/>
            <a:ext cx="2714625" cy="1533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6820" y="3336925"/>
            <a:ext cx="3171825" cy="2809875"/>
          </a:xfrm>
          <a:prstGeom prst="rect">
            <a:avLst/>
          </a:prstGeom>
        </p:spPr>
      </p:pic>
      <p:pic>
        <p:nvPicPr>
          <p:cNvPr id="22533" name="图片 22532" descr="交换机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0098" y="4354830"/>
            <a:ext cx="3600450" cy="1241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网络基础介绍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 bwMode="auto">
          <a:xfrm>
            <a:off x="1384405" y="14566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网络拓扑结构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46085" name="内容占位符 46084" descr="图片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55" y="2463800"/>
            <a:ext cx="2312035" cy="15417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9157" name="内容占位符 49156" descr="图片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5015" y="1799590"/>
            <a:ext cx="2568575" cy="215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9" name="内容占位符 52228" descr="图片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8035" y="1868805"/>
            <a:ext cx="1986915" cy="20396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880" y="4005580"/>
            <a:ext cx="2670175" cy="2049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9540" y="3908425"/>
            <a:ext cx="3663950" cy="2330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网络体系结构与协议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465050" y="191318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网络体系结构的概念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65685" y="261295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ISO/OSI7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层模型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 bwMode="auto">
          <a:xfrm>
            <a:off x="1465685" y="334828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TCP/IP4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层模型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6"/>
            </p:custDataLst>
          </p:nvPr>
        </p:nvSpPr>
        <p:spPr bwMode="auto">
          <a:xfrm>
            <a:off x="1472670" y="404869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网络协议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 bwMode="auto">
          <a:xfrm>
            <a:off x="1479655" y="472242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网络设备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网络体系结构与协议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1367895" y="147503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网络体系结构的概念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50531" name="文本框 150530"/>
          <p:cNvSpPr txBox="1"/>
          <p:nvPr/>
        </p:nvSpPr>
        <p:spPr>
          <a:xfrm>
            <a:off x="1095375" y="2199005"/>
            <a:ext cx="993140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fontAlgn="auto">
              <a:lnSpc>
                <a:spcPct val="150000"/>
              </a:lnSpc>
              <a:buNone/>
            </a:pPr>
            <a:r>
              <a:rPr lang="en-US" altLang="zh-CN" sz="2400" dirty="0">
                <a:sym typeface="+mn-ea"/>
              </a:rPr>
              <a:t>          </a:t>
            </a:r>
            <a:r>
              <a:rPr lang="zh-CN" altLang="en-US" sz="2400" dirty="0">
                <a:sym typeface="+mn-ea"/>
              </a:rPr>
              <a:t>一个功能完善的计算机网络是一个复杂的结构，网络上的多个结点间不断地交换着数据信息和控制信息，在交换信息时，网络中的每个结点都必须遵守一些事先约定好的</a:t>
            </a:r>
            <a:r>
              <a:rPr lang="zh-CN" altLang="en-US" sz="2400" dirty="0">
                <a:solidFill>
                  <a:srgbClr val="7030A0"/>
                </a:solidFill>
                <a:sym typeface="+mn-ea"/>
              </a:rPr>
              <a:t>共同的规则</a:t>
            </a:r>
            <a:r>
              <a:rPr lang="zh-CN" altLang="en-US" sz="2400" dirty="0">
                <a:sym typeface="+mn-ea"/>
              </a:rPr>
              <a:t>。这些为网络数据交换而制定的规则、约定和标准统称为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网络协议</a:t>
            </a:r>
            <a:r>
              <a:rPr lang="zh-CN" altLang="en-US" sz="2400" dirty="0">
                <a:sym typeface="+mn-ea"/>
              </a:rPr>
              <a:t>（</a:t>
            </a:r>
            <a:r>
              <a:rPr lang="en-US" altLang="zh-CN" sz="2400">
                <a:sym typeface="+mn-ea"/>
              </a:rPr>
              <a:t>Protocol</a:t>
            </a:r>
            <a:r>
              <a:rPr lang="zh-CN" altLang="en-US" sz="2400">
                <a:sym typeface="+mn-ea"/>
              </a:rPr>
              <a:t>）。</a:t>
            </a:r>
            <a:endParaRPr lang="zh-CN" altLang="en-US" sz="2400"/>
          </a:p>
          <a:p>
            <a:pPr fontAlgn="auto">
              <a:lnSpc>
                <a:spcPct val="150000"/>
              </a:lnSpc>
              <a:buNone/>
            </a:pPr>
            <a:endParaRPr lang="zh-CN" altLang="en-US" sz="2400" dirty="0">
              <a:solidFill>
                <a:srgbClr val="000066"/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网络体系结构与协议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655" y="1510665"/>
            <a:ext cx="6915150" cy="488759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 bwMode="auto">
          <a:xfrm>
            <a:off x="979275" y="151059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4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ISO/OSI7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层模型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477774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网络体系结构与协议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 bwMode="auto">
          <a:xfrm>
            <a:off x="979275" y="151059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  ISO/OSI7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层模型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495" y="1715770"/>
            <a:ext cx="7581900" cy="4447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6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5.xml><?xml version="1.0" encoding="utf-8"?>
<p:tagLst xmlns:p="http://schemas.openxmlformats.org/presentationml/2006/main">
  <p:tag name="KSO_WM_DOC_GUID" val="{daf7fd9b-b5a0-4779-83e3-3a4cc91f1c1e}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1763</Words>
  <Application>WPS 演示</Application>
  <PresentationFormat>自定义</PresentationFormat>
  <Paragraphs>154</Paragraphs>
  <Slides>20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</vt:lpstr>
      <vt:lpstr>Times New Roman</vt:lpstr>
      <vt:lpstr>Calibri Light</vt:lpstr>
      <vt:lpstr>Arial Unicode MS</vt:lpstr>
      <vt:lpstr>Office 主题</vt:lpstr>
      <vt:lpstr>Word.Picture.8</vt:lpstr>
      <vt:lpstr>Word.Picture.8</vt:lpstr>
      <vt:lpstr>Docker容器技术概述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 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791</cp:revision>
  <dcterms:created xsi:type="dcterms:W3CDTF">2017-01-11T01:22:00Z</dcterms:created>
  <dcterms:modified xsi:type="dcterms:W3CDTF">2019-05-10T03:04:07Z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