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6"/>
  </p:handoutMasterIdLst>
  <p:sldIdLst>
    <p:sldId id="256" r:id="rId3"/>
    <p:sldId id="262" r:id="rId5"/>
    <p:sldId id="478" r:id="rId6"/>
    <p:sldId id="353" r:id="rId7"/>
    <p:sldId id="390" r:id="rId8"/>
    <p:sldId id="479" r:id="rId9"/>
    <p:sldId id="355" r:id="rId10"/>
    <p:sldId id="468" r:id="rId11"/>
    <p:sldId id="510" r:id="rId12"/>
    <p:sldId id="392" r:id="rId13"/>
    <p:sldId id="469" r:id="rId14"/>
    <p:sldId id="523" r:id="rId15"/>
    <p:sldId id="524" r:id="rId16"/>
    <p:sldId id="393" r:id="rId17"/>
    <p:sldId id="512" r:id="rId18"/>
    <p:sldId id="403" r:id="rId19"/>
    <p:sldId id="404" r:id="rId20"/>
    <p:sldId id="439" r:id="rId21"/>
    <p:sldId id="514" r:id="rId22"/>
    <p:sldId id="511" r:id="rId23"/>
    <p:sldId id="440" r:id="rId24"/>
    <p:sldId id="285"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A80000"/>
    <a:srgbClr val="0000FF"/>
    <a:srgbClr val="FF3333"/>
    <a:srgbClr val="DA0000"/>
    <a:srgbClr val="53D6DD"/>
    <a:srgbClr val="00A9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59" autoAdjust="0"/>
    <p:restoredTop sz="96488" autoAdjust="0"/>
  </p:normalViewPr>
  <p:slideViewPr>
    <p:cSldViewPr snapToGrid="0">
      <p:cViewPr>
        <p:scale>
          <a:sx n="90" d="100"/>
          <a:sy n="90" d="100"/>
        </p:scale>
        <p:origin x="-6" y="-72"/>
      </p:cViewPr>
      <p:guideLst>
        <p:guide orient="horz" pos="2210"/>
        <p:guide pos="3880"/>
      </p:guideLst>
    </p:cSldViewPr>
  </p:slideViewPr>
  <p:outlineViewPr>
    <p:cViewPr>
      <p:scale>
        <a:sx n="33" d="100"/>
        <a:sy n="33" d="100"/>
      </p:scale>
      <p:origin x="0" y="0"/>
    </p:cViewPr>
  </p:outlineViewPr>
  <p:notesTextViewPr>
    <p:cViewPr>
      <p:scale>
        <a:sx n="1" d="1"/>
        <a:sy n="1" d="1"/>
      </p:scale>
      <p:origin x="0" y="0"/>
    </p:cViewPr>
  </p:notesTextViewPr>
  <p:sorterViewPr>
    <p:cViewPr>
      <p:scale>
        <a:sx n="170" d="100"/>
        <a:sy n="170" d="100"/>
      </p:scale>
      <p:origin x="0" y="294"/>
    </p:cViewPr>
  </p:sorterViewPr>
  <p:notesViewPr>
    <p:cSldViewPr snapToGrid="0">
      <p:cViewPr varScale="1">
        <p:scale>
          <a:sx n="67" d="100"/>
          <a:sy n="67" d="100"/>
        </p:scale>
        <p:origin x="3072" y="84"/>
      </p:cViewPr>
      <p:guideLst/>
    </p:cSldViewPr>
  </p:notes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F6DC01-41A1-4776-B5BC-99E03FAD5C62}"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089940-700E-4713-A716-E06705FEBEA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620D0C-2489-4D0C-B8E8-1E85D6869D9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E356C4-8DB7-49BD-A306-FA01DB01BC8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E356C4-8DB7-49BD-A306-FA01DB01BC8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a:t>
            </a:r>
            <a:r>
              <a:rPr lang="zh-CN" altLang="en-US"/>
              <a:t>、  点击创建新的虚拟机</a:t>
            </a:r>
            <a:endParaRPr lang="zh-CN" altLang="en-US"/>
          </a:p>
          <a:p>
            <a:r>
              <a:rPr lang="en-US" altLang="zh-CN"/>
              <a:t>2</a:t>
            </a:r>
            <a:r>
              <a:rPr lang="zh-CN" altLang="en-US"/>
              <a:t>、选择典型后按下一步，新手推荐使用该方法</a:t>
            </a:r>
            <a:endParaRPr lang="zh-CN" altLang="en-US"/>
          </a:p>
          <a:p>
            <a:r>
              <a:rPr lang="en-US" altLang="zh-CN"/>
              <a:t>3</a:t>
            </a:r>
            <a:r>
              <a:rPr lang="zh-CN" altLang="en-US"/>
              <a:t>、选择安装程序光盘映像文件（iso）--&gt;点击下一步</a:t>
            </a:r>
            <a:endParaRPr lang="zh-CN" altLang="en-US"/>
          </a:p>
          <a:p>
            <a:r>
              <a:rPr lang="en-US" altLang="zh-CN"/>
              <a:t>4</a:t>
            </a:r>
            <a:r>
              <a:rPr lang="zh-CN" altLang="en-US"/>
              <a:t>、安装位置默认即可</a:t>
            </a:r>
            <a:endParaRPr lang="zh-CN" altLang="en-US"/>
          </a:p>
          <a:p>
            <a:r>
              <a:rPr lang="en-US" altLang="zh-CN"/>
              <a:t>5</a:t>
            </a:r>
            <a:r>
              <a:rPr lang="zh-CN" altLang="en-US"/>
              <a:t>、选择最大磁盘大小，最大磁盘大小指的就是这个镜像文件的最大空间，和我们安装Windows系统要选择c盘大小差不多，点击下一步</a:t>
            </a:r>
            <a:endParaRPr lang="zh-CN" altLang="en-US"/>
          </a:p>
          <a:p>
            <a:r>
              <a:rPr lang="en-US" altLang="zh-CN"/>
              <a:t>6</a:t>
            </a:r>
            <a:r>
              <a:rPr lang="zh-CN" altLang="en-US"/>
              <a:t>、点击完成</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a:t>
            </a:r>
            <a:r>
              <a:rPr lang="zh-CN" altLang="en-US"/>
              <a:t>、安装语言选择，这里左侧拉到最下选择中文</a:t>
            </a:r>
            <a:endParaRPr lang="zh-CN" altLang="en-US"/>
          </a:p>
          <a:p>
            <a:r>
              <a:rPr lang="en-US" altLang="zh-CN"/>
              <a:t>2</a:t>
            </a:r>
            <a:r>
              <a:rPr lang="zh-CN" altLang="en-US"/>
              <a:t>、选择安装位置，进入磁盘分区。分区有两种，一种是自动分区。一种是手动分区。选择自动分区。</a:t>
            </a:r>
            <a:endParaRPr lang="zh-CN" altLang="en-US"/>
          </a:p>
          <a:p>
            <a:r>
              <a:rPr lang="en-US" altLang="zh-CN"/>
              <a:t>3</a:t>
            </a:r>
            <a:r>
              <a:rPr lang="zh-CN" altLang="en-US"/>
              <a:t>、</a:t>
            </a:r>
            <a:r>
              <a:t>进入软件选择页面，如果是服务器，可以“选择基础设施服务器”，如果是桌面版，选择“GNOME桌面”安装。</a:t>
            </a:r>
          </a:p>
          <a:p>
            <a:r>
              <a:rPr lang="en-US"/>
              <a:t>4</a:t>
            </a:r>
            <a:r>
              <a:rPr lang="zh-CN" altLang="en-US"/>
              <a:t>、进入安装位置，进入安装位置页面。如果要使用全硬盘，可以直接用“自动配置分区”，也可以自己配置分区</a:t>
            </a:r>
            <a:endParaRPr lang="zh-CN" altLang="en-US"/>
          </a:p>
          <a:p>
            <a:r>
              <a:rPr lang="en-US" altLang="zh-CN"/>
              <a:t>5</a:t>
            </a:r>
            <a:r>
              <a:rPr lang="zh-CN" altLang="en-US"/>
              <a:t>、回到安装信息页面，点右下角的“开始安装”进入安装页面</a:t>
            </a:r>
            <a:endParaRPr lang="zh-CN" altLang="en-US"/>
          </a:p>
          <a:p>
            <a:r>
              <a:rPr lang="en-US" altLang="zh-CN"/>
              <a:t>6</a:t>
            </a:r>
            <a:r>
              <a:rPr lang="zh-CN" altLang="en-US"/>
              <a:t>、在安装页面中，设置ROOT密码，</a:t>
            </a:r>
            <a:endParaRPr lang="zh-CN" altLang="en-US"/>
          </a:p>
          <a:p>
            <a:r>
              <a:rPr lang="en-US" altLang="zh-CN"/>
              <a:t>7</a:t>
            </a:r>
            <a:r>
              <a:rPr lang="zh-CN" altLang="en-US"/>
              <a:t>、完成ROOT密码设置</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a:t>
            </a:r>
            <a:r>
              <a:rPr lang="zh-CN" altLang="en-US"/>
              <a:t>、根目录是最顶级目录</a:t>
            </a:r>
            <a:endParaRPr lang="zh-CN" altLang="en-US"/>
          </a:p>
          <a:p>
            <a:r>
              <a:rPr lang="en-US" altLang="zh-CN"/>
              <a:t>2</a:t>
            </a:r>
            <a:r>
              <a:rPr lang="zh-CN" altLang="en-US"/>
              <a:t>、一级标准子目录（遵循</a:t>
            </a:r>
            <a:r>
              <a:rPr lang="en-US" altLang="zh-CN"/>
              <a:t>FHS</a:t>
            </a:r>
            <a:r>
              <a:rPr lang="zh-CN" altLang="en-US"/>
              <a:t>规范规定）</a:t>
            </a:r>
            <a:endParaRPr lang="zh-CN" altLang="en-US"/>
          </a:p>
          <a:p>
            <a:r>
              <a:rPr lang="en-US" altLang="zh-CN"/>
              <a:t>3</a:t>
            </a:r>
            <a:r>
              <a:rPr lang="zh-CN" altLang="en-US"/>
              <a:t>、</a:t>
            </a:r>
            <a:r>
              <a:rPr lang="en-US" altLang="zh-CN"/>
              <a:t>bin</a:t>
            </a:r>
            <a:r>
              <a:rPr lang="zh-CN" altLang="en-US"/>
              <a:t>目录</a:t>
            </a:r>
            <a:r>
              <a:rPr lang="en-US" altLang="zh-CN"/>
              <a:t>---</a:t>
            </a:r>
            <a:r>
              <a:rPr lang="zh-CN" altLang="en-US"/>
              <a:t>存放所有用户都能访问的命令；</a:t>
            </a:r>
            <a:r>
              <a:rPr lang="zh-CN" altLang="en-US">
                <a:sym typeface="+mn-ea"/>
              </a:rPr>
              <a:t>、</a:t>
            </a:r>
            <a:r>
              <a:rPr lang="en-US" altLang="zh-CN">
                <a:sym typeface="+mn-ea"/>
              </a:rPr>
              <a:t>sbin</a:t>
            </a:r>
            <a:r>
              <a:rPr lang="zh-CN" altLang="en-US">
                <a:sym typeface="+mn-ea"/>
              </a:rPr>
              <a:t>目录</a:t>
            </a:r>
            <a:r>
              <a:rPr lang="en-US" altLang="zh-CN">
                <a:sym typeface="+mn-ea"/>
              </a:rPr>
              <a:t>----</a:t>
            </a:r>
            <a:r>
              <a:rPr lang="zh-CN" altLang="en-US">
                <a:sym typeface="+mn-ea"/>
              </a:rPr>
              <a:t>存放只有超级管理员才能访问的命令；</a:t>
            </a:r>
            <a:r>
              <a:rPr lang="en-US" altLang="zh-CN">
                <a:sym typeface="+mn-ea"/>
              </a:rPr>
              <a:t>lib---</a:t>
            </a:r>
            <a:r>
              <a:rPr lang="zh-CN" altLang="en-US">
                <a:sym typeface="+mn-ea"/>
              </a:rPr>
              <a:t>为系统命令服务的库目录；</a:t>
            </a:r>
            <a:r>
              <a:rPr lang="en-US" altLang="zh-CN">
                <a:sym typeface="+mn-ea"/>
              </a:rPr>
              <a:t>etc----</a:t>
            </a:r>
            <a:r>
              <a:rPr lang="zh-CN" altLang="en-US">
                <a:sym typeface="+mn-ea"/>
              </a:rPr>
              <a:t>存放各种配置文件，比如主机名、网卡地址等等；</a:t>
            </a:r>
            <a:r>
              <a:rPr lang="en-US" altLang="zh-CN">
                <a:sym typeface="+mn-ea"/>
              </a:rPr>
              <a:t>dev----</a:t>
            </a:r>
            <a:r>
              <a:rPr lang="zh-CN" altLang="en-US">
                <a:sym typeface="+mn-ea"/>
              </a:rPr>
              <a:t>设备文件目录；</a:t>
            </a:r>
            <a:r>
              <a:rPr lang="en-US" altLang="zh-CN">
                <a:sym typeface="+mn-ea"/>
              </a:rPr>
              <a:t>home----</a:t>
            </a:r>
            <a:r>
              <a:rPr lang="zh-CN" altLang="en-US">
                <a:sym typeface="+mn-ea"/>
              </a:rPr>
              <a:t>普通用户家目录 ；</a:t>
            </a:r>
            <a:r>
              <a:rPr lang="en-US" altLang="zh-CN">
                <a:sym typeface="+mn-ea"/>
              </a:rPr>
              <a:t>/root---</a:t>
            </a:r>
            <a:r>
              <a:rPr lang="zh-CN" altLang="en-US">
                <a:sym typeface="+mn-ea"/>
              </a:rPr>
              <a:t>管理员用户的家目录；</a:t>
            </a:r>
            <a:r>
              <a:rPr lang="en-US" altLang="zh-CN">
                <a:sym typeface="+mn-ea"/>
              </a:rPr>
              <a:t>usr-----</a:t>
            </a:r>
            <a:r>
              <a:rPr lang="zh-CN" altLang="en-US">
                <a:sym typeface="+mn-ea"/>
              </a:rPr>
              <a:t>最大的目录，下面也有</a:t>
            </a:r>
            <a:r>
              <a:rPr lang="en-US" altLang="zh-CN">
                <a:sym typeface="+mn-ea"/>
              </a:rPr>
              <a:t>bin</a:t>
            </a:r>
            <a:r>
              <a:rPr lang="zh-CN" altLang="en-US">
                <a:sym typeface="+mn-ea"/>
              </a:rPr>
              <a:t>、</a:t>
            </a:r>
            <a:r>
              <a:rPr lang="en-US" altLang="zh-CN">
                <a:sym typeface="+mn-ea"/>
              </a:rPr>
              <a:t>sbin</a:t>
            </a:r>
            <a:r>
              <a:rPr lang="zh-CN" altLang="en-US">
                <a:sym typeface="+mn-ea"/>
              </a:rPr>
              <a:t>等；</a:t>
            </a:r>
            <a:r>
              <a:rPr lang="en-US" altLang="zh-CN">
                <a:sym typeface="+mn-ea"/>
              </a:rPr>
              <a:t>var-----</a:t>
            </a:r>
            <a:r>
              <a:rPr lang="zh-CN" altLang="en-US">
                <a:sym typeface="+mn-ea"/>
              </a:rPr>
              <a:t>经常变动的信息，例如日志、邮件等；</a:t>
            </a:r>
            <a:r>
              <a:rPr lang="en-US" altLang="zh-CN">
                <a:sym typeface="+mn-ea"/>
              </a:rPr>
              <a:t>proc---</a:t>
            </a:r>
            <a:r>
              <a:rPr lang="zh-CN" altLang="en-US">
                <a:sym typeface="+mn-ea"/>
              </a:rPr>
              <a:t>虚目录，关机后里面的内容就没有了，他只是查看窗口，基本都是链接。</a:t>
            </a:r>
            <a:r>
              <a:rPr lang="en-US" altLang="zh-CN">
                <a:sym typeface="+mn-ea"/>
              </a:rPr>
              <a:t>opt--</a:t>
            </a:r>
            <a:r>
              <a:rPr lang="zh-CN" altLang="en-US">
                <a:sym typeface="+mn-ea"/>
              </a:rPr>
              <a:t>存放第三方软件的安装目录；</a:t>
            </a:r>
            <a:r>
              <a:rPr lang="en-US" altLang="zh-CN">
                <a:sym typeface="+mn-ea"/>
              </a:rPr>
              <a:t>mnt---</a:t>
            </a:r>
            <a:r>
              <a:rPr lang="zh-CN" altLang="en-US">
                <a:sym typeface="+mn-ea"/>
              </a:rPr>
              <a:t>手工挂载目录</a:t>
            </a:r>
            <a:endParaRPr lang="zh-CN" altLang="en-US">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E356C4-8DB7-49BD-A306-FA01DB01BC8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a:t>
            </a:r>
            <a:r>
              <a:rPr lang="zh-CN" altLang="en-US"/>
              <a:t>、</a:t>
            </a:r>
            <a:r>
              <a:rPr lang="en-US" altLang="zh-CN"/>
              <a:t>Linux</a:t>
            </a:r>
            <a:r>
              <a:rPr lang="zh-CN" altLang="en-US"/>
              <a:t>起源与</a:t>
            </a:r>
            <a:r>
              <a:rPr lang="en-US" altLang="zh-CN"/>
              <a:t>Uinx</a:t>
            </a:r>
            <a:r>
              <a:rPr lang="zh-CN" altLang="en-US"/>
              <a:t>系统，</a:t>
            </a:r>
            <a:r>
              <a:rPr lang="en-US" altLang="zh-CN"/>
              <a:t>1969</a:t>
            </a:r>
            <a:r>
              <a:rPr lang="zh-CN" altLang="en-US"/>
              <a:t>年，</a:t>
            </a:r>
            <a:r>
              <a:rPr lang="en-US" altLang="zh-CN"/>
              <a:t>Unix</a:t>
            </a:r>
            <a:r>
              <a:rPr lang="zh-CN" altLang="en-US"/>
              <a:t>的第一个版本在贝尔实验室诞生，</a:t>
            </a:r>
            <a:r>
              <a:rPr lang="en-US" altLang="zh-CN"/>
              <a:t>20</a:t>
            </a:r>
            <a:r>
              <a:rPr lang="zh-CN" altLang="en-US"/>
              <a:t>世纪</a:t>
            </a:r>
            <a:r>
              <a:rPr lang="en-US" altLang="zh-CN"/>
              <a:t>70</a:t>
            </a:r>
            <a:r>
              <a:rPr lang="zh-CN" altLang="en-US"/>
              <a:t>年代末，</a:t>
            </a:r>
            <a:r>
              <a:rPr lang="en-US" altLang="zh-CN"/>
              <a:t>AT&amp;T</a:t>
            </a:r>
            <a:r>
              <a:rPr lang="zh-CN" altLang="en-US"/>
              <a:t>成立</a:t>
            </a:r>
            <a:r>
              <a:rPr lang="en-US" altLang="zh-CN"/>
              <a:t>Unix</a:t>
            </a:r>
            <a:r>
              <a:rPr lang="zh-CN" altLang="en-US"/>
              <a:t>系统实验室，</a:t>
            </a:r>
            <a:r>
              <a:rPr lang="en-US" altLang="zh-CN"/>
              <a:t>CSRG</a:t>
            </a:r>
            <a:r>
              <a:rPr lang="zh-CN" altLang="en-US"/>
              <a:t>（加州大学伯克利分校计算机系统研究小组）使用</a:t>
            </a:r>
            <a:r>
              <a:rPr lang="en-US" altLang="zh-CN"/>
              <a:t>Unix</a:t>
            </a:r>
            <a:r>
              <a:rPr lang="zh-CN" altLang="en-US"/>
              <a:t>对操作系统进行研究，在此基础上产生一</a:t>
            </a:r>
            <a:r>
              <a:rPr lang="en-US" altLang="zh-CN"/>
              <a:t>BSD Unix</a:t>
            </a:r>
            <a:r>
              <a:rPr lang="zh-CN" altLang="en-US"/>
              <a:t>版本，之后该版本与</a:t>
            </a:r>
            <a:r>
              <a:rPr lang="en-US" altLang="zh-CN"/>
              <a:t>AT&amp;T</a:t>
            </a:r>
            <a:r>
              <a:rPr lang="zh-CN" altLang="en-US"/>
              <a:t>实验室的</a:t>
            </a:r>
            <a:r>
              <a:rPr lang="en-US" altLang="zh-CN"/>
              <a:t>Unix System V</a:t>
            </a:r>
            <a:r>
              <a:rPr lang="zh-CN" altLang="en-US"/>
              <a:t>版本成为</a:t>
            </a:r>
            <a:r>
              <a:rPr lang="en-US" altLang="zh-CN"/>
              <a:t>Unix</a:t>
            </a:r>
            <a:r>
              <a:rPr lang="zh-CN" altLang="en-US"/>
              <a:t>的两大主流</a:t>
            </a:r>
            <a:r>
              <a:rPr lang="en-US" altLang="zh-CN"/>
              <a:t>uinx</a:t>
            </a:r>
            <a:r>
              <a:rPr lang="zh-CN" altLang="en-US"/>
              <a:t>系统。</a:t>
            </a:r>
            <a:endParaRPr lang="zh-CN" altLang="en-US"/>
          </a:p>
          <a:p>
            <a:r>
              <a:rPr lang="en-US" altLang="zh-CN"/>
              <a:t>2</a:t>
            </a:r>
            <a:r>
              <a:rPr lang="zh-CN" altLang="en-US"/>
              <a:t>、</a:t>
            </a:r>
            <a:r>
              <a:rPr lang="en-US" altLang="zh-CN"/>
              <a:t>Linux</a:t>
            </a:r>
            <a:r>
              <a:rPr lang="zh-CN" altLang="en-US"/>
              <a:t>是开放源码。这也是来源于</a:t>
            </a:r>
            <a:r>
              <a:rPr lang="en-US" altLang="zh-CN"/>
              <a:t>Unix</a:t>
            </a:r>
            <a:r>
              <a:rPr lang="zh-CN" altLang="en-US"/>
              <a:t>。</a:t>
            </a:r>
            <a:r>
              <a:rPr lang="en-US" altLang="zh-CN"/>
              <a:t>Unix</a:t>
            </a:r>
            <a:r>
              <a:rPr lang="zh-CN" altLang="en-US"/>
              <a:t>的起源就是</a:t>
            </a:r>
            <a:r>
              <a:rPr lang="en-US" altLang="zh-CN"/>
              <a:t>AT&amp;T</a:t>
            </a:r>
            <a:r>
              <a:rPr lang="zh-CN" altLang="en-US"/>
              <a:t>用于研究现代操作系统的一个研究项目，它的代码在各个大学和研究机构之间进行自由传播，都是开放的，研究者几乎可以不花钱就能得到</a:t>
            </a:r>
            <a:r>
              <a:rPr lang="en-US" altLang="zh-CN"/>
              <a:t>Unix</a:t>
            </a:r>
            <a:r>
              <a:rPr lang="zh-CN" altLang="en-US"/>
              <a:t>的源代码，并可以自由拷贝和分发。也正是因为这个研究的初衷，后来很多院校、科研机构还有一些开发人员都基于</a:t>
            </a:r>
            <a:r>
              <a:rPr lang="en-US" altLang="zh-CN"/>
              <a:t>Unix </a:t>
            </a:r>
            <a:r>
              <a:rPr lang="zh-CN" altLang="en-US"/>
              <a:t>去研究操作系统，从而产生了很多版本的</a:t>
            </a:r>
            <a:r>
              <a:rPr lang="en-US" altLang="zh-CN"/>
              <a:t>Unix</a:t>
            </a:r>
            <a:r>
              <a:rPr lang="zh-CN" altLang="en-US"/>
              <a:t>操作系统。</a:t>
            </a:r>
            <a:endParaRPr lang="zh-CN" altLang="en-US"/>
          </a:p>
          <a:p>
            <a:r>
              <a:rPr lang="en-US" altLang="zh-CN"/>
              <a:t>3</a:t>
            </a:r>
            <a:r>
              <a:rPr lang="zh-CN" altLang="en-US"/>
              <a:t>、</a:t>
            </a:r>
            <a:r>
              <a:rPr lang="en-US" altLang="zh-CN"/>
              <a:t>Linux</a:t>
            </a:r>
            <a:r>
              <a:rPr lang="zh-CN" altLang="en-US"/>
              <a:t>诞生：内核是由芬兰人创建，</a:t>
            </a:r>
            <a:r>
              <a:rPr lang="en-US" altLang="zh-CN"/>
              <a:t>91</a:t>
            </a:r>
            <a:r>
              <a:rPr lang="zh-CN" altLang="en-US"/>
              <a:t>年</a:t>
            </a:r>
            <a:r>
              <a:rPr lang="en-US" altLang="zh-CN"/>
              <a:t>10</a:t>
            </a:r>
            <a:r>
              <a:rPr lang="zh-CN" altLang="en-US"/>
              <a:t>月第一个公开版本</a:t>
            </a:r>
            <a:r>
              <a:rPr lang="en-US" altLang="zh-CN"/>
              <a:t>0.02</a:t>
            </a:r>
            <a:r>
              <a:rPr lang="zh-CN" altLang="en-US"/>
              <a:t>发布，</a:t>
            </a:r>
            <a:r>
              <a:rPr lang="en-US" altLang="zh-CN"/>
              <a:t>94</a:t>
            </a:r>
            <a:r>
              <a:rPr lang="zh-CN" altLang="en-US"/>
              <a:t>年</a:t>
            </a:r>
            <a:r>
              <a:rPr lang="en-US" altLang="zh-CN"/>
              <a:t>Linux1.0</a:t>
            </a:r>
            <a:r>
              <a:rPr lang="zh-CN" altLang="en-US"/>
              <a:t>公开发布，受到广泛好评和使用。后来</a:t>
            </a:r>
            <a:r>
              <a:rPr lang="en-US" altLang="zh-CN"/>
              <a:t>Linux Torvalds</a:t>
            </a:r>
            <a:r>
              <a:rPr lang="zh-CN" altLang="en-US"/>
              <a:t>给自己的</a:t>
            </a:r>
            <a:r>
              <a:rPr lang="en-US" altLang="zh-CN"/>
              <a:t>Linux</a:t>
            </a:r>
            <a:r>
              <a:rPr lang="zh-CN" altLang="en-US"/>
              <a:t>版本娶了一个可爱的标志，企鹅。</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err="1" smtClean="0"/>
              <a:t>CentOS</a:t>
            </a:r>
            <a:r>
              <a:rPr lang="en-US" altLang="zh-CN" baseline="0" dirty="0" smtClean="0"/>
              <a:t> </a:t>
            </a:r>
            <a:r>
              <a:rPr lang="zh-CN" altLang="en-US" baseline="0" dirty="0" smtClean="0"/>
              <a:t>服务器 </a:t>
            </a:r>
            <a:r>
              <a:rPr lang="en-US" altLang="zh-CN" baseline="0" dirty="0" smtClean="0"/>
              <a:t>IDC </a:t>
            </a:r>
            <a:r>
              <a:rPr lang="zh-CN" altLang="en-US" baseline="0" dirty="0" smtClean="0"/>
              <a:t>云计算</a:t>
            </a:r>
            <a:endParaRPr lang="en-US" altLang="zh-CN" baseline="0" dirty="0" smtClean="0"/>
          </a:p>
          <a:p>
            <a:r>
              <a:rPr lang="en-US" altLang="zh-CN" baseline="0" dirty="0" smtClean="0"/>
              <a:t>Ubuntu </a:t>
            </a:r>
            <a:r>
              <a:rPr lang="zh-CN" altLang="en-US" baseline="0" dirty="0" smtClean="0"/>
              <a:t>桌面 手机</a:t>
            </a:r>
            <a:endParaRPr lang="zh-CN" altLang="en-US" baseline="0" dirty="0" smtClean="0"/>
          </a:p>
          <a:p>
            <a:r>
              <a:rPr lang="en-US" altLang="zh-CN" baseline="0" dirty="0" smtClean="0"/>
              <a:t>L</a:t>
            </a:r>
            <a:r>
              <a:rPr lang="en-US" altLang="zh-CN" baseline="0" dirty="0" smtClean="0"/>
              <a:t>inux的各个发行版，Linux发行版本无非是朝着这两个方面而来，一是服务器市场，二是桌面市场。以UbuntuLinux为代表的Linux发行版走的是桌面市场路线，虽然它们给用户带来很多惊喜，更新也很快，但是由于桌面市场有着Windows这样强劲的对手，因此Linux桌面发展不容乐观，目前UbuntuLinux也开始向企业级服务器市场发力。 以RedHat系列版本为代表的Linux发行版现在主要面向企业级Linux的服务器市场，重点开发Linux的企业版本，其他的（例如国产Redflag、中标麒麟Linux等）都重点投入在了Linux服务器市场。Linux两大发布厂商现在都走了Linux服务器市场的路线，可见Linux作为企业级服务器有着巨大的发展前途。据权威部门统计，Linux在服务器市场的占有率每年都在持续上升。其实很多Linux的应用都是针对Linux服务器的，本书的讲述也是主要针对Linux在服务器下的各种应用展开的。</a:t>
            </a:r>
            <a:endParaRPr lang="en-US" altLang="zh-CN" baseline="0" dirty="0" smtClean="0"/>
          </a:p>
        </p:txBody>
      </p:sp>
      <p:sp>
        <p:nvSpPr>
          <p:cNvPr id="4" name="灯片编号占位符 3"/>
          <p:cNvSpPr>
            <a:spLocks noGrp="1"/>
          </p:cNvSpPr>
          <p:nvPr>
            <p:ph type="sldNum" sz="quarter" idx="10"/>
          </p:nvPr>
        </p:nvSpPr>
        <p:spPr/>
        <p:txBody>
          <a:bodyPr/>
          <a:lstStyle/>
          <a:p>
            <a:fld id="{B2E356C4-8DB7-49BD-A306-FA01DB01BC8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a:t>
            </a:r>
            <a:r>
              <a:rPr lang="zh-CN" altLang="en-US"/>
              <a:t>、</a:t>
            </a:r>
            <a:r>
              <a:rPr lang="zh-CN" altLang="en-US"/>
              <a:t>开源开放：Linux系统所有组件的源代码都是自由的</a:t>
            </a:r>
            <a:r>
              <a:rPr lang="zh-CN" altLang="en-US" b="1"/>
              <a:t>，</a:t>
            </a:r>
            <a:r>
              <a:rPr lang="zh-CN" altLang="en-US"/>
              <a:t>Android是一种基于Linux自由及开放源代码的操作系统,主要用于移动设备。Android操作系统的发展带动了智能硬件的提高和更新。Android系统采用分层架构,应用程序开发与Android系统开发耦合性不高,增强了应用程序开发的灵活性。</a:t>
            </a:r>
            <a:endParaRPr lang="zh-CN" altLang="en-US"/>
          </a:p>
          <a:p>
            <a:r>
              <a:rPr lang="en-US" altLang="zh-CN"/>
              <a:t>3</a:t>
            </a:r>
            <a:r>
              <a:rPr lang="zh-CN" altLang="en-US"/>
              <a:t>、两种界面：</a:t>
            </a:r>
            <a:r>
              <a:rPr lang="en-US" altLang="zh-CN"/>
              <a:t>Linux</a:t>
            </a:r>
            <a:r>
              <a:rPr lang="zh-CN" altLang="en-US"/>
              <a:t>有丰富的命令，可以通过命令行灵活进行操作，也带有窗口管理器，可以像使用</a:t>
            </a:r>
            <a:r>
              <a:rPr lang="en-US" altLang="zh-CN"/>
              <a:t>windos</a:t>
            </a:r>
            <a:r>
              <a:rPr lang="zh-CN" altLang="en-US"/>
              <a:t>一样对菜单、窗口进行操作。</a:t>
            </a:r>
            <a:endParaRPr lang="zh-CN" altLang="en-US"/>
          </a:p>
          <a:p>
            <a:r>
              <a:rPr lang="en-US" altLang="zh-CN"/>
              <a:t>4</a:t>
            </a:r>
            <a:r>
              <a:rPr lang="zh-CN" altLang="en-US"/>
              <a:t>、</a:t>
            </a:r>
            <a:r>
              <a:rPr lang="zh-CN" altLang="en-US"/>
              <a:t>设备独立性：操作系统把所有外部设备统一当作成文件来看待，只要安装它们的驱劢程序，任何用户都可以象使用文件一样，操纵、使用这些设备，而丌必知道它们的具体存在形式。Linux是具有设备独立性的操作系统，它的内核具有高度适应能力。</a:t>
            </a:r>
            <a:endParaRPr lang="zh-CN" altLang="en-US"/>
          </a:p>
          <a:p>
            <a:r>
              <a:rPr lang="en-US" altLang="zh-CN"/>
              <a:t>5</a:t>
            </a:r>
            <a:r>
              <a:rPr lang="zh-CN" altLang="en-US"/>
              <a:t>、提供了丰富的网络功能：支持众多的网络协议，还可以提供很多网络服务，如</a:t>
            </a:r>
            <a:r>
              <a:rPr lang="en-US" altLang="zh-CN"/>
              <a:t>web</a:t>
            </a:r>
            <a:r>
              <a:rPr lang="zh-CN" altLang="en-US"/>
              <a:t>服务、</a:t>
            </a:r>
            <a:r>
              <a:rPr lang="en-US" altLang="zh-CN"/>
              <a:t>http</a:t>
            </a:r>
            <a:r>
              <a:rPr lang="zh-CN" altLang="en-US"/>
              <a:t>服务、</a:t>
            </a:r>
            <a:r>
              <a:rPr lang="en-US" altLang="zh-CN"/>
              <a:t>HFS</a:t>
            </a:r>
            <a:r>
              <a:rPr lang="zh-CN" altLang="en-US"/>
              <a:t>、</a:t>
            </a:r>
            <a:r>
              <a:rPr lang="en-US" altLang="zh-CN"/>
              <a:t>Samba</a:t>
            </a:r>
            <a:r>
              <a:rPr lang="zh-CN" altLang="en-US"/>
              <a:t>、防火墙等等。</a:t>
            </a:r>
            <a:endParaRPr lang="zh-CN" altLang="en-US"/>
          </a:p>
          <a:p>
            <a:r>
              <a:rPr lang="en-US" altLang="zh-CN"/>
              <a:t>6</a:t>
            </a:r>
            <a:r>
              <a:rPr lang="zh-CN" altLang="en-US"/>
              <a:t>、</a:t>
            </a:r>
            <a:r>
              <a:rPr lang="zh-CN" altLang="en-US"/>
              <a:t>稳定性：</a:t>
            </a:r>
            <a:r>
              <a:rPr lang="zh-CN" altLang="en-US"/>
              <a:t>Linux采取了许多安全技术措施，其中有对读、写进行权限控制、审计跟踪、核心授权等技术，这些都为安全提供了保障。Linux由于需要应用到网络服务器，这对稳定性也有比较高的要求，实际上Linux在这方面也十分出色。</a:t>
            </a:r>
            <a:endParaRPr lang="zh-CN" altLang="en-US"/>
          </a:p>
          <a:p>
            <a:r>
              <a:rPr lang="en-US" altLang="zh-CN"/>
              <a:t>7</a:t>
            </a:r>
            <a:r>
              <a:rPr lang="zh-CN" altLang="en-US"/>
              <a:t>、</a:t>
            </a:r>
            <a:r>
              <a:rPr lang="zh-CN" altLang="en-US"/>
              <a:t>安全性： Linux系统在设计的时候就是针对多用户环境的，所以对系统文件，用户文件都做了明确的区分，每个文件都有不同的用户属性，作为一个普通用户，通常只能读写自己的文件，而对一般的系统文件只能读取不能改动，一些敏感的系统文件甚至连读取都是被禁止的，这种设计从根本上保证了系统的安全性，即使一个用户文件出现了问题，也不会殃及整个系统。Linux采取了许多安全技术措施，包括对读、写控制、带保护的子系统、审计跟踪、核心授权等，这为网络多用户环境中的用户提供了必要的安全保障。</a:t>
            </a:r>
            <a:endParaRPr lang="zh-CN" altLang="en-US"/>
          </a:p>
          <a:p>
            <a:r>
              <a:rPr lang="en-US" altLang="zh-CN"/>
              <a:t>8</a:t>
            </a:r>
            <a:r>
              <a:rPr lang="zh-CN" altLang="en-US"/>
              <a:t>、良好的可移植性：将操作系统从一个平台转移到另一个平台使它仍然能挄其自身的方式运行的能力。Linux是一种可移植的操作系统，能够在从微型计算机到大型计算机的任何环境中和任何平台上运行。</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内核：是系统的心脏，是运行程序和管理磁盘 等硬件设备的核心程序。</a:t>
            </a:r>
            <a:endParaRPr lang="zh-CN" altLang="en-US"/>
          </a:p>
          <a:p>
            <a:r>
              <a:rPr lang="en-US" altLang="zh-CN"/>
              <a:t>shell</a:t>
            </a:r>
            <a:r>
              <a:rPr lang="zh-CN" altLang="en-US"/>
              <a:t>：是系统的用户界面，他提供了用户与内核进行交互操作的一种接口。实际上shell是一个命令解释器，解释用户输入的命令并将它们送到内核去执行。Shell有自己的编程语言。</a:t>
            </a:r>
            <a:endParaRPr lang="zh-CN" altLang="en-US"/>
          </a:p>
          <a:p>
            <a:r>
              <a:rPr lang="zh-CN" altLang="en-US"/>
              <a:t>文件结构是文件存放在磁盘等存储设备上的组织方式。</a:t>
            </a:r>
            <a:endParaRPr lang="zh-CN" altLang="en-US"/>
          </a:p>
          <a:p>
            <a:r>
              <a:rPr lang="zh-CN" altLang="en-US"/>
              <a:t>实用工具是一套程序，分为三类编辑器、过滤器和交互程序</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a:t>
            </a:r>
            <a:r>
              <a:rPr lang="zh-CN" altLang="en-US"/>
              <a:t>、</a:t>
            </a:r>
            <a:r>
              <a:rPr lang="zh-CN" altLang="en-US" dirty="0">
                <a:effectLst>
                  <a:outerShdw blurRad="38100" dist="19050" dir="2700000" algn="tl" rotWithShape="0">
                    <a:schemeClr val="dk1">
                      <a:alpha val="40000"/>
                    </a:schemeClr>
                  </a:outerShdw>
                </a:effectLst>
                <a:cs typeface="Arial" panose="020B0604020202020204" pitchFamily="34" charset="0"/>
                <a:sym typeface="+mn-ea"/>
              </a:rPr>
              <a:t>  虚拟机使用宿主机的硬件资源，拥有真实计算机的绝大多数功能。</a:t>
            </a:r>
            <a:endParaRPr lang="zh-CN" altLang="en-US" dirty="0">
              <a:effectLst>
                <a:outerShdw blurRad="38100" dist="19050" dir="2700000" algn="tl" rotWithShape="0">
                  <a:schemeClr val="dk1">
                    <a:alpha val="40000"/>
                  </a:schemeClr>
                </a:outerShdw>
              </a:effectLst>
              <a:cs typeface="Arial" panose="020B0604020202020204" pitchFamily="34" charset="0"/>
              <a:sym typeface="+mn-ea"/>
            </a:endParaRPr>
          </a:p>
          <a:p>
            <a:r>
              <a:rPr lang="en-US" altLang="zh-CN" dirty="0">
                <a:effectLst>
                  <a:outerShdw blurRad="38100" dist="19050" dir="2700000" algn="tl" rotWithShape="0">
                    <a:schemeClr val="dk1">
                      <a:alpha val="40000"/>
                    </a:schemeClr>
                  </a:outerShdw>
                </a:effectLst>
                <a:cs typeface="Arial" panose="020B0604020202020204" pitchFamily="34" charset="0"/>
                <a:sym typeface="+mn-ea"/>
              </a:rPr>
              <a:t>2</a:t>
            </a:r>
            <a:r>
              <a:rPr lang="zh-CN" altLang="en-US" dirty="0">
                <a:effectLst>
                  <a:outerShdw blurRad="38100" dist="19050" dir="2700000" algn="tl" rotWithShape="0">
                    <a:schemeClr val="dk1">
                      <a:alpha val="40000"/>
                    </a:schemeClr>
                  </a:outerShdw>
                </a:effectLst>
                <a:cs typeface="Arial" panose="020B0604020202020204" pitchFamily="34" charset="0"/>
                <a:sym typeface="+mn-ea"/>
              </a:rPr>
              <a:t>、 KVM的虚拟化需要硬件支持（如Intel VT技术或者AMD V技术)。是基于硬件的完全虚拟化。在2008年的时候，红帽发言人表示，KVM相比Xen有着更好的可管理性以及更高的性能。因此RHEL6以及之后的版本，默认支持KVM，而放弃了Xen。Xen 是一个开放源代码虚拟机监视器，由剑桥大学开发。Xen通过一种叫做半虚拟化的技术获得高效能的表现，甚至在某些与传统虚拟技术极度不友好的架构上（x86），Xen也有极佳的表现。但是Xen的操作比较复杂，维护成本比较高。不支持windows虚拟机。VirtualBox号称是最强的免费虚拟机软件，它不仅具有丰富的特色，而且性能也很优异！但对CPU的控制不是很好，比较适合有桌面需要的虚拟机。VMware Workstation 是一款功能强大的桌面虚拟计算机软件，提供用户可在单一的桌面上同时运行不同的操作系统，和进行开发、测试 、部署新的应用程序的最佳解决方案，需要收费</a:t>
            </a:r>
            <a:endParaRPr lang="zh-CN" altLang="en-US" dirty="0">
              <a:effectLst>
                <a:outerShdw blurRad="38100" dist="19050" dir="2700000" algn="tl" rotWithShape="0">
                  <a:schemeClr val="dk1">
                    <a:alpha val="40000"/>
                  </a:schemeClr>
                </a:outerShdw>
              </a:effectLst>
              <a:cs typeface="Arial" panose="020B0604020202020204" pitchFamily="34" charset="0"/>
              <a:sym typeface="+mn-ea"/>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119CE9C-6BA1-48BD-851F-C52AFF06B19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3246288-924A-4F16-AE9D-2483AB6646C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D119CE9C-6BA1-48BD-851F-C52AFF06B19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3246288-924A-4F16-AE9D-2483AB6646CB}"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png"/><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199" y="365125"/>
            <a:ext cx="717875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grpSp>
        <p:nvGrpSpPr>
          <p:cNvPr id="7" name="组合 6"/>
          <p:cNvGrpSpPr/>
          <p:nvPr/>
        </p:nvGrpSpPr>
        <p:grpSpPr>
          <a:xfrm>
            <a:off x="0" y="6422065"/>
            <a:ext cx="12195548" cy="450113"/>
            <a:chOff x="0" y="6422065"/>
            <a:chExt cx="12195548" cy="450113"/>
          </a:xfrm>
        </p:grpSpPr>
        <p:sp>
          <p:nvSpPr>
            <p:cNvPr id="8" name="矩形 7"/>
            <p:cNvSpPr/>
            <p:nvPr/>
          </p:nvSpPr>
          <p:spPr>
            <a:xfrm>
              <a:off x="0" y="6422065"/>
              <a:ext cx="12192000" cy="435935"/>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                                                                                                                                                                                                                                            为了无法计算的价值   </a:t>
              </a:r>
              <a:endParaRPr lang="zh-CN" altLang="en-US" sz="1400" b="1" dirty="0"/>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45435" y="6422065"/>
              <a:ext cx="450113" cy="450113"/>
            </a:xfrm>
            <a:prstGeom prst="rect">
              <a:avLst/>
            </a:prstGeom>
          </p:spPr>
        </p:pic>
      </p:grpSp>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6214" y="116632"/>
            <a:ext cx="272415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9" Type="http://schemas.openxmlformats.org/officeDocument/2006/relationships/image" Target="../media/image26.png"/><Relationship Id="rId8" Type="http://schemas.openxmlformats.org/officeDocument/2006/relationships/image" Target="../media/image25.png"/><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5.GIF"/><Relationship Id="rId2" Type="http://schemas.openxmlformats.org/officeDocument/2006/relationships/tags" Target="../tags/tag35.xml"/><Relationship Id="rId11" Type="http://schemas.openxmlformats.org/officeDocument/2006/relationships/notesSlide" Target="../notesSlides/notesSlide10.xml"/><Relationship Id="rId10" Type="http://schemas.openxmlformats.org/officeDocument/2006/relationships/slideLayout" Target="../slideLayouts/slideLayout2.xml"/><Relationship Id="rId1" Type="http://schemas.openxmlformats.org/officeDocument/2006/relationships/tags" Target="../tags/tag34.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5.GIF"/><Relationship Id="rId2" Type="http://schemas.openxmlformats.org/officeDocument/2006/relationships/tags" Target="../tags/tag37.xml"/><Relationship Id="rId1" Type="http://schemas.openxmlformats.org/officeDocument/2006/relationships/tags" Target="../tags/tag36.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2.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image" Target="../media/image9.GIF"/><Relationship Id="rId4" Type="http://schemas.openxmlformats.org/officeDocument/2006/relationships/tags" Target="../tags/tag40.xml"/><Relationship Id="rId3" Type="http://schemas.openxmlformats.org/officeDocument/2006/relationships/image" Target="../media/image5.GIF"/><Relationship Id="rId2" Type="http://schemas.openxmlformats.org/officeDocument/2006/relationships/tags" Target="../tags/tag39.xml"/><Relationship Id="rId1" Type="http://schemas.openxmlformats.org/officeDocument/2006/relationships/tags" Target="../tags/tag38.xml"/></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2.xml"/><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image" Target="../media/image9.GIF"/><Relationship Id="rId4" Type="http://schemas.openxmlformats.org/officeDocument/2006/relationships/tags" Target="../tags/tag45.xml"/><Relationship Id="rId3" Type="http://schemas.openxmlformats.org/officeDocument/2006/relationships/image" Target="../media/image5.GIF"/><Relationship Id="rId2" Type="http://schemas.openxmlformats.org/officeDocument/2006/relationships/tags" Target="../tags/tag44.xml"/><Relationship Id="rId1" Type="http://schemas.openxmlformats.org/officeDocument/2006/relationships/tags" Target="../tags/tag43.xml"/></Relationships>
</file>

<file path=ppt/slides/_rels/slide14.xml.rels><?xml version="1.0" encoding="UTF-8" standalone="yes"?>
<Relationships xmlns="http://schemas.openxmlformats.org/package/2006/relationships"><Relationship Id="rId9" Type="http://schemas.openxmlformats.org/officeDocument/2006/relationships/image" Target="../media/image35.png"/><Relationship Id="rId8" Type="http://schemas.openxmlformats.org/officeDocument/2006/relationships/image" Target="../media/image34.png"/><Relationship Id="rId7" Type="http://schemas.openxmlformats.org/officeDocument/2006/relationships/image" Target="../media/image33.png"/><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5.GIF"/><Relationship Id="rId2" Type="http://schemas.openxmlformats.org/officeDocument/2006/relationships/tags" Target="../tags/tag49.xml"/><Relationship Id="rId13" Type="http://schemas.openxmlformats.org/officeDocument/2006/relationships/notesSlide" Target="../notesSlides/notesSlide14.xml"/><Relationship Id="rId12" Type="http://schemas.openxmlformats.org/officeDocument/2006/relationships/slideLayout" Target="../slideLayouts/slideLayout2.xml"/><Relationship Id="rId11" Type="http://schemas.openxmlformats.org/officeDocument/2006/relationships/image" Target="../media/image37.png"/><Relationship Id="rId10" Type="http://schemas.openxmlformats.org/officeDocument/2006/relationships/image" Target="../media/image36.png"/><Relationship Id="rId1" Type="http://schemas.openxmlformats.org/officeDocument/2006/relationships/tags" Target="../tags/tag48.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9.GIF"/><Relationship Id="rId2" Type="http://schemas.openxmlformats.org/officeDocument/2006/relationships/tags" Target="../tags/tag51.xml"/><Relationship Id="rId1" Type="http://schemas.openxmlformats.org/officeDocument/2006/relationships/tags" Target="../tags/tag50.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image" Target="../media/image38.png"/><Relationship Id="rId3" Type="http://schemas.openxmlformats.org/officeDocument/2006/relationships/image" Target="../media/image5.GIF"/><Relationship Id="rId2" Type="http://schemas.openxmlformats.org/officeDocument/2006/relationships/tags" Target="../tags/tag53.xml"/><Relationship Id="rId1" Type="http://schemas.openxmlformats.org/officeDocument/2006/relationships/tags" Target="../tags/tag52.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 Id="rId3" Type="http://schemas.openxmlformats.org/officeDocument/2006/relationships/image" Target="../media/image5.GIF"/><Relationship Id="rId2" Type="http://schemas.openxmlformats.org/officeDocument/2006/relationships/tags" Target="../tags/tag55.xml"/><Relationship Id="rId1" Type="http://schemas.openxmlformats.org/officeDocument/2006/relationships/tags" Target="../tags/tag54.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image" Target="../media/image41.png"/><Relationship Id="rId3" Type="http://schemas.openxmlformats.org/officeDocument/2006/relationships/image" Target="../media/image5.GIF"/><Relationship Id="rId2" Type="http://schemas.openxmlformats.org/officeDocument/2006/relationships/tags" Target="../tags/tag57.xml"/><Relationship Id="rId1" Type="http://schemas.openxmlformats.org/officeDocument/2006/relationships/tags" Target="../tags/tag56.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image" Target="../media/image42.png"/><Relationship Id="rId3" Type="http://schemas.openxmlformats.org/officeDocument/2006/relationships/image" Target="../media/image5.GIF"/><Relationship Id="rId2" Type="http://schemas.openxmlformats.org/officeDocument/2006/relationships/tags" Target="../tags/tag59.xml"/><Relationship Id="rId1" Type="http://schemas.openxmlformats.org/officeDocument/2006/relationships/tags" Target="../tags/tag58.xml"/></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0" Type="http://schemas.openxmlformats.org/officeDocument/2006/relationships/notesSlide" Target="../notesSlides/notesSlide2.xml"/><Relationship Id="rId2" Type="http://schemas.openxmlformats.org/officeDocument/2006/relationships/tags" Target="../tags/tag3.xml"/><Relationship Id="rId19" Type="http://schemas.openxmlformats.org/officeDocument/2006/relationships/slideLayout" Target="../slideLayouts/slideLayout2.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image" Target="../media/image1.jpeg"/><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tags" Target="../tags/tag62.xml"/><Relationship Id="rId3" Type="http://schemas.openxmlformats.org/officeDocument/2006/relationships/image" Target="../media/image5.GIF"/><Relationship Id="rId2" Type="http://schemas.openxmlformats.org/officeDocument/2006/relationships/tags" Target="../tags/tag61.xml"/><Relationship Id="rId1" Type="http://schemas.openxmlformats.org/officeDocument/2006/relationships/tags" Target="../tags/tag60.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tags" Target="../tags/tag6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2.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image" Target="../media/image5.GIF"/><Relationship Id="rId2" Type="http://schemas.openxmlformats.org/officeDocument/2006/relationships/tags" Target="../tags/tag20.xml"/><Relationship Id="rId1" Type="http://schemas.openxmlformats.org/officeDocument/2006/relationships/tags" Target="../tags/tag19.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9.GIF"/><Relationship Id="rId4" Type="http://schemas.openxmlformats.org/officeDocument/2006/relationships/tags" Target="../tags/tag25.xml"/><Relationship Id="rId3" Type="http://schemas.openxmlformats.org/officeDocument/2006/relationships/image" Target="../media/image5.GIF"/><Relationship Id="rId2" Type="http://schemas.openxmlformats.org/officeDocument/2006/relationships/tags" Target="../tags/tag24.xml"/><Relationship Id="rId1" Type="http://schemas.openxmlformats.org/officeDocument/2006/relationships/tags" Target="../tags/tag23.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tags" Target="../tags/tag28.xml"/><Relationship Id="rId4" Type="http://schemas.openxmlformats.org/officeDocument/2006/relationships/image" Target="../media/image10.png"/><Relationship Id="rId3" Type="http://schemas.openxmlformats.org/officeDocument/2006/relationships/image" Target="../media/image5.GIF"/><Relationship Id="rId2" Type="http://schemas.openxmlformats.org/officeDocument/2006/relationships/tags" Target="../tags/tag27.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5.GIF"/><Relationship Id="rId2" Type="http://schemas.openxmlformats.org/officeDocument/2006/relationships/tags" Target="../tags/tag30.xml"/><Relationship Id="rId15" Type="http://schemas.openxmlformats.org/officeDocument/2006/relationships/notesSlide" Target="../notesSlides/notesSlide8.xml"/><Relationship Id="rId14" Type="http://schemas.openxmlformats.org/officeDocument/2006/relationships/slideLayout" Target="../slideLayouts/slideLayout2.xml"/><Relationship Id="rId13" Type="http://schemas.openxmlformats.org/officeDocument/2006/relationships/image" Target="../media/image20.png"/><Relationship Id="rId12" Type="http://schemas.openxmlformats.org/officeDocument/2006/relationships/image" Target="../media/image19.png"/><Relationship Id="rId11" Type="http://schemas.openxmlformats.org/officeDocument/2006/relationships/image" Target="../media/image18.png"/><Relationship Id="rId10" Type="http://schemas.openxmlformats.org/officeDocument/2006/relationships/image" Target="../media/image17.png"/><Relationship Id="rId1" Type="http://schemas.openxmlformats.org/officeDocument/2006/relationships/tags" Target="../tags/tag29.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33.xml"/><Relationship Id="rId3" Type="http://schemas.openxmlformats.org/officeDocument/2006/relationships/image" Target="../media/image5.GIF"/><Relationship Id="rId2" Type="http://schemas.openxmlformats.org/officeDocument/2006/relationships/tags" Target="../tags/tag32.xml"/><Relationship Id="rId1" Type="http://schemas.openxmlformats.org/officeDocument/2006/relationships/tags" Target="../tags/tag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381954"/>
            <a:ext cx="12192000" cy="1116719"/>
          </a:xfrm>
        </p:spPr>
        <p:txBody>
          <a:bodyPr/>
          <a:lstStyle/>
          <a:p>
            <a:r>
              <a:rPr lang="en-US" sz="5400" b="1" dirty="0" smtClean="0">
                <a:solidFill>
                  <a:schemeClr val="tx1">
                    <a:lumMod val="85000"/>
                    <a:lumOff val="15000"/>
                  </a:schemeClr>
                </a:solidFill>
              </a:rPr>
              <a:t>Linux</a:t>
            </a:r>
            <a:r>
              <a:rPr lang="zh-CN" altLang="en-US" sz="5400" b="1" dirty="0" smtClean="0">
                <a:solidFill>
                  <a:schemeClr val="tx1">
                    <a:lumMod val="85000"/>
                    <a:lumOff val="15000"/>
                  </a:schemeClr>
                </a:solidFill>
              </a:rPr>
              <a:t>的系统概述</a:t>
            </a:r>
            <a:endParaRPr lang="zh-CN" altLang="en-US" sz="5400" b="1" dirty="0" smtClean="0">
              <a:solidFill>
                <a:schemeClr val="tx1">
                  <a:lumMod val="85000"/>
                  <a:lumOff val="15000"/>
                </a:schemeClr>
              </a:solidFill>
            </a:endParaRPr>
          </a:p>
        </p:txBody>
      </p:sp>
      <p:cxnSp>
        <p:nvCxnSpPr>
          <p:cNvPr id="7" name="直接连接符 6"/>
          <p:cNvCxnSpPr/>
          <p:nvPr/>
        </p:nvCxnSpPr>
        <p:spPr bwMode="auto">
          <a:xfrm>
            <a:off x="1754372" y="353683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26342" y="4008475"/>
            <a:ext cx="1166036" cy="1166036"/>
          </a:xfrm>
          <a:prstGeom prst="rect">
            <a:avLst/>
          </a:prstGeom>
        </p:spPr>
      </p:pic>
      <p:sp>
        <p:nvSpPr>
          <p:cNvPr id="9" name="矩形 8"/>
          <p:cNvSpPr/>
          <p:nvPr/>
        </p:nvSpPr>
        <p:spPr>
          <a:xfrm>
            <a:off x="0" y="6422065"/>
            <a:ext cx="12192000" cy="435935"/>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5017" y="148324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563880"/>
            <a:ext cx="6631940" cy="723900"/>
          </a:xfrm>
          <a:prstGeom prst="rect">
            <a:avLst/>
          </a:prstGeom>
          <a:noFill/>
        </p:spPr>
        <p:txBody>
          <a:bodyPr anchor="ctr">
            <a:noAutofit/>
          </a:bodyPr>
          <a:p>
            <a:pPr algn="l">
              <a:defRPr/>
            </a:pPr>
            <a:r>
              <a:rPr lang="en-US" altLang="zh-CN" sz="4000" b="1" dirty="0">
                <a:solidFill>
                  <a:schemeClr val="tx1">
                    <a:lumMod val="75000"/>
                    <a:lumOff val="25000"/>
                  </a:schemeClr>
                </a:solidFill>
                <a:cs typeface="Arial" panose="020B0604020202020204" pitchFamily="34" charset="0"/>
                <a:sym typeface="+mn-ea"/>
              </a:rPr>
              <a:t>CentOS x64系统安装、配置</a:t>
            </a:r>
            <a:endParaRPr lang="en-US" altLang="zh-CN" sz="4000" b="1" dirty="0">
              <a:solidFill>
                <a:schemeClr val="tx1">
                  <a:lumMod val="75000"/>
                  <a:lumOff val="25000"/>
                </a:schemeClr>
              </a:solidFill>
              <a:cs typeface="Arial" panose="020B0604020202020204" pitchFamily="34" charset="0"/>
            </a:endParaRPr>
          </a:p>
        </p:txBody>
      </p:sp>
      <p:sp>
        <p:nvSpPr>
          <p:cNvPr id="2" name="文本框 1"/>
          <p:cNvSpPr txBox="1"/>
          <p:nvPr>
            <p:custDataLst>
              <p:tags r:id="rId2"/>
            </p:custDataLst>
          </p:nvPr>
        </p:nvSpPr>
        <p:spPr bwMode="auto">
          <a:xfrm>
            <a:off x="401320" y="1793240"/>
            <a:ext cx="2559050" cy="655955"/>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CentOS</a:t>
            </a:r>
            <a:r>
              <a:rPr lang="zh-CN" altLang="en-US" sz="2800" b="1" dirty="0">
                <a:solidFill>
                  <a:srgbClr val="C00000"/>
                </a:solidFill>
                <a:cs typeface="Arial" panose="020B0604020202020204" pitchFamily="34" charset="0"/>
              </a:rPr>
              <a:t>安装</a:t>
            </a:r>
            <a:endParaRPr lang="zh-CN" altLang="en-US" sz="2800" b="1" dirty="0">
              <a:solidFill>
                <a:srgbClr val="C00000"/>
              </a:solidFill>
              <a:cs typeface="Arial" panose="020B0604020202020204" pitchFamily="34" charset="0"/>
            </a:endParaRPr>
          </a:p>
        </p:txBody>
      </p:sp>
      <p:pic>
        <p:nvPicPr>
          <p:cNvPr id="4" name="图片 3" descr="1"/>
          <p:cNvPicPr>
            <a:picLocks noChangeAspect="1"/>
          </p:cNvPicPr>
          <p:nvPr/>
        </p:nvPicPr>
        <p:blipFill>
          <a:blip r:embed="rId4"/>
          <a:stretch>
            <a:fillRect/>
          </a:stretch>
        </p:blipFill>
        <p:spPr>
          <a:xfrm>
            <a:off x="2774950" y="1483360"/>
            <a:ext cx="8682355" cy="4572635"/>
          </a:xfrm>
          <a:prstGeom prst="rect">
            <a:avLst/>
          </a:prstGeom>
        </p:spPr>
      </p:pic>
      <p:pic>
        <p:nvPicPr>
          <p:cNvPr id="5" name="图片 4" descr="2"/>
          <p:cNvPicPr>
            <a:picLocks noChangeAspect="1"/>
          </p:cNvPicPr>
          <p:nvPr/>
        </p:nvPicPr>
        <p:blipFill>
          <a:blip r:embed="rId5"/>
          <a:stretch>
            <a:fillRect/>
          </a:stretch>
        </p:blipFill>
        <p:spPr>
          <a:xfrm>
            <a:off x="5048250" y="1609090"/>
            <a:ext cx="4135755" cy="3535680"/>
          </a:xfrm>
          <a:prstGeom prst="rect">
            <a:avLst/>
          </a:prstGeom>
        </p:spPr>
      </p:pic>
      <p:pic>
        <p:nvPicPr>
          <p:cNvPr id="6" name="图片 5" descr="3"/>
          <p:cNvPicPr>
            <a:picLocks noChangeAspect="1"/>
          </p:cNvPicPr>
          <p:nvPr/>
        </p:nvPicPr>
        <p:blipFill>
          <a:blip r:embed="rId6"/>
          <a:stretch>
            <a:fillRect/>
          </a:stretch>
        </p:blipFill>
        <p:spPr>
          <a:xfrm>
            <a:off x="5322570" y="1941195"/>
            <a:ext cx="4135755" cy="3535680"/>
          </a:xfrm>
          <a:prstGeom prst="rect">
            <a:avLst/>
          </a:prstGeom>
        </p:spPr>
      </p:pic>
      <p:pic>
        <p:nvPicPr>
          <p:cNvPr id="8" name="图片 7" descr="4"/>
          <p:cNvPicPr>
            <a:picLocks noChangeAspect="1"/>
          </p:cNvPicPr>
          <p:nvPr/>
        </p:nvPicPr>
        <p:blipFill>
          <a:blip r:embed="rId7"/>
          <a:stretch>
            <a:fillRect/>
          </a:stretch>
        </p:blipFill>
        <p:spPr>
          <a:xfrm>
            <a:off x="5640070" y="2258695"/>
            <a:ext cx="4135755" cy="3535680"/>
          </a:xfrm>
          <a:prstGeom prst="rect">
            <a:avLst/>
          </a:prstGeom>
        </p:spPr>
      </p:pic>
      <p:pic>
        <p:nvPicPr>
          <p:cNvPr id="9" name="图片 8" descr="5"/>
          <p:cNvPicPr>
            <a:picLocks noChangeAspect="1"/>
          </p:cNvPicPr>
          <p:nvPr/>
        </p:nvPicPr>
        <p:blipFill>
          <a:blip r:embed="rId8"/>
          <a:stretch>
            <a:fillRect/>
          </a:stretch>
        </p:blipFill>
        <p:spPr>
          <a:xfrm>
            <a:off x="5957570" y="2576195"/>
            <a:ext cx="4135755" cy="3535680"/>
          </a:xfrm>
          <a:prstGeom prst="rect">
            <a:avLst/>
          </a:prstGeom>
        </p:spPr>
      </p:pic>
      <p:pic>
        <p:nvPicPr>
          <p:cNvPr id="10" name="图片 9" descr="6"/>
          <p:cNvPicPr>
            <a:picLocks noChangeAspect="1"/>
          </p:cNvPicPr>
          <p:nvPr/>
        </p:nvPicPr>
        <p:blipFill>
          <a:blip r:embed="rId9"/>
          <a:stretch>
            <a:fillRect/>
          </a:stretch>
        </p:blipFill>
        <p:spPr>
          <a:xfrm>
            <a:off x="6275070" y="2893695"/>
            <a:ext cx="4135755" cy="35356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5017" y="148324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563880"/>
            <a:ext cx="6631940" cy="723900"/>
          </a:xfrm>
          <a:prstGeom prst="rect">
            <a:avLst/>
          </a:prstGeom>
          <a:noFill/>
        </p:spPr>
        <p:txBody>
          <a:bodyPr anchor="ctr">
            <a:noAutofit/>
          </a:bodyPr>
          <a:p>
            <a:pPr algn="l">
              <a:defRPr/>
            </a:pPr>
            <a:r>
              <a:rPr lang="en-US" altLang="zh-CN" sz="4000" b="1" dirty="0">
                <a:solidFill>
                  <a:schemeClr val="tx1">
                    <a:lumMod val="75000"/>
                    <a:lumOff val="25000"/>
                  </a:schemeClr>
                </a:solidFill>
                <a:cs typeface="Arial" panose="020B0604020202020204" pitchFamily="34" charset="0"/>
                <a:sym typeface="+mn-ea"/>
              </a:rPr>
              <a:t>CentOS x64系统安装、配置</a:t>
            </a:r>
            <a:endParaRPr lang="en-US" altLang="zh-CN" sz="4000" b="1" dirty="0">
              <a:solidFill>
                <a:schemeClr val="tx1">
                  <a:lumMod val="75000"/>
                  <a:lumOff val="25000"/>
                </a:schemeClr>
              </a:solidFill>
              <a:cs typeface="Arial" panose="020B0604020202020204" pitchFamily="34" charset="0"/>
            </a:endParaRPr>
          </a:p>
        </p:txBody>
      </p:sp>
      <p:sp>
        <p:nvSpPr>
          <p:cNvPr id="2" name="文本框 1"/>
          <p:cNvSpPr txBox="1"/>
          <p:nvPr>
            <p:custDataLst>
              <p:tags r:id="rId2"/>
            </p:custDataLst>
          </p:nvPr>
        </p:nvSpPr>
        <p:spPr bwMode="auto">
          <a:xfrm>
            <a:off x="401320" y="1793240"/>
            <a:ext cx="2559050" cy="84201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CentOS</a:t>
            </a:r>
            <a:r>
              <a:rPr lang="zh-CN" altLang="en-US" sz="2800" b="1" dirty="0">
                <a:solidFill>
                  <a:srgbClr val="C00000"/>
                </a:solidFill>
                <a:cs typeface="Arial" panose="020B0604020202020204" pitchFamily="34" charset="0"/>
              </a:rPr>
              <a:t>安装</a:t>
            </a:r>
            <a:endParaRPr lang="zh-CN" altLang="en-US" sz="2800" b="1" dirty="0">
              <a:solidFill>
                <a:srgbClr val="C00000"/>
              </a:solidFill>
              <a:cs typeface="Arial" panose="020B0604020202020204" pitchFamily="34" charset="0"/>
            </a:endParaRPr>
          </a:p>
        </p:txBody>
      </p:sp>
      <p:pic>
        <p:nvPicPr>
          <p:cNvPr id="17" name="图片 16" descr="8"/>
          <p:cNvPicPr>
            <a:picLocks noChangeAspect="1"/>
          </p:cNvPicPr>
          <p:nvPr/>
        </p:nvPicPr>
        <p:blipFill>
          <a:blip r:embed="rId4"/>
          <a:stretch>
            <a:fillRect/>
          </a:stretch>
        </p:blipFill>
        <p:spPr>
          <a:xfrm>
            <a:off x="3729355" y="1592580"/>
            <a:ext cx="5213985" cy="3692525"/>
          </a:xfrm>
          <a:prstGeom prst="rect">
            <a:avLst/>
          </a:prstGeom>
        </p:spPr>
      </p:pic>
      <p:pic>
        <p:nvPicPr>
          <p:cNvPr id="18" name="图片 17" descr="9"/>
          <p:cNvPicPr>
            <a:picLocks noChangeAspect="1"/>
          </p:cNvPicPr>
          <p:nvPr/>
        </p:nvPicPr>
        <p:blipFill>
          <a:blip r:embed="rId5"/>
          <a:stretch>
            <a:fillRect/>
          </a:stretch>
        </p:blipFill>
        <p:spPr>
          <a:xfrm>
            <a:off x="3943350" y="2014220"/>
            <a:ext cx="5698490" cy="3207385"/>
          </a:xfrm>
          <a:prstGeom prst="rect">
            <a:avLst/>
          </a:prstGeom>
        </p:spPr>
      </p:pic>
      <p:pic>
        <p:nvPicPr>
          <p:cNvPr id="19" name="图片 18" descr="10"/>
          <p:cNvPicPr>
            <a:picLocks noChangeAspect="1"/>
          </p:cNvPicPr>
          <p:nvPr/>
        </p:nvPicPr>
        <p:blipFill>
          <a:blip r:embed="rId6"/>
          <a:stretch>
            <a:fillRect/>
          </a:stretch>
        </p:blipFill>
        <p:spPr>
          <a:xfrm>
            <a:off x="4157980" y="2073275"/>
            <a:ext cx="6182360" cy="44189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40196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563880"/>
            <a:ext cx="7767320" cy="723900"/>
          </a:xfrm>
          <a:prstGeom prst="rect">
            <a:avLst/>
          </a:prstGeom>
          <a:noFill/>
        </p:spPr>
        <p:txBody>
          <a:bodyPr anchor="ctr">
            <a:noAutofit/>
          </a:bodyPr>
          <a:p>
            <a:pPr algn="l">
              <a:defRPr/>
            </a:pPr>
            <a:r>
              <a:rPr lang="en-US" altLang="zh-CN" sz="4000" b="1" dirty="0">
                <a:solidFill>
                  <a:schemeClr val="tx1">
                    <a:lumMod val="75000"/>
                    <a:lumOff val="25000"/>
                  </a:schemeClr>
                </a:solidFill>
                <a:cs typeface="Arial" panose="020B0604020202020204" pitchFamily="34" charset="0"/>
                <a:sym typeface="+mn-ea"/>
              </a:rPr>
              <a:t>CentOS x64系统安装、配置</a:t>
            </a:r>
            <a:endParaRPr lang="zh-CN" altLang="en-US" sz="4000" b="1" dirty="0">
              <a:solidFill>
                <a:schemeClr val="tx1">
                  <a:lumMod val="75000"/>
                  <a:lumOff val="25000"/>
                </a:schemeClr>
              </a:solidFill>
              <a:cs typeface="Arial" panose="020B0604020202020204" pitchFamily="34" charset="0"/>
            </a:endParaRPr>
          </a:p>
        </p:txBody>
      </p:sp>
      <p:sp>
        <p:nvSpPr>
          <p:cNvPr id="2" name="文本框 1"/>
          <p:cNvSpPr txBox="1"/>
          <p:nvPr>
            <p:custDataLst>
              <p:tags r:id="rId2"/>
            </p:custDataLst>
          </p:nvPr>
        </p:nvSpPr>
        <p:spPr bwMode="auto">
          <a:xfrm>
            <a:off x="1326620" y="1588704"/>
            <a:ext cx="4008438"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典型安装</a:t>
            </a:r>
            <a:endParaRPr lang="zh-CN" altLang="en-US" sz="2800" b="1" dirty="0">
              <a:solidFill>
                <a:srgbClr val="C00000"/>
              </a:solidFill>
              <a:cs typeface="Arial" panose="020B0604020202020204" pitchFamily="34" charset="0"/>
            </a:endParaRPr>
          </a:p>
        </p:txBody>
      </p:sp>
      <p:sp>
        <p:nvSpPr>
          <p:cNvPr id="4" name="文本框 3"/>
          <p:cNvSpPr txBox="1"/>
          <p:nvPr>
            <p:custDataLst>
              <p:tags r:id="rId4"/>
            </p:custDataLst>
          </p:nvPr>
        </p:nvSpPr>
        <p:spPr bwMode="auto">
          <a:xfrm>
            <a:off x="1719580" y="2224405"/>
            <a:ext cx="9573260" cy="1219200"/>
          </a:xfrm>
          <a:prstGeom prst="rect">
            <a:avLst/>
          </a:prstGeom>
          <a:noFill/>
        </p:spPr>
        <p:txBody>
          <a:bodyPr anchor="ctr">
            <a:noAutofit/>
          </a:bodyPr>
          <a:p>
            <a:pPr indent="0" fontAlgn="auto">
              <a:lnSpc>
                <a:spcPct val="150000"/>
              </a:lnSpc>
              <a:buBlip>
                <a:blip r:embed="rId5"/>
              </a:buBlip>
              <a:defRPr/>
            </a:pPr>
            <a:r>
              <a:rPr lang="en-US" altLang="zh-CN" sz="2400" dirty="0">
                <a:solidFill>
                  <a:schemeClr val="tx1"/>
                </a:solidFill>
                <a:cs typeface="Arial" panose="020B0604020202020204" pitchFamily="34" charset="0"/>
              </a:rPr>
              <a:t> </a:t>
            </a:r>
            <a:r>
              <a:rPr lang="zh-CN" altLang="en-US" sz="2400" dirty="0">
                <a:solidFill>
                  <a:schemeClr val="tx1"/>
                </a:solidFill>
                <a:cs typeface="Arial" panose="020B0604020202020204" pitchFamily="34" charset="0"/>
              </a:rPr>
              <a:t>此种安装不仅包括最基本的</a:t>
            </a:r>
            <a:r>
              <a:rPr lang="en-US" altLang="zh-CN" sz="2400" dirty="0">
                <a:solidFill>
                  <a:schemeClr val="tx1"/>
                </a:solidFill>
                <a:cs typeface="Arial" panose="020B0604020202020204" pitchFamily="34" charset="0"/>
              </a:rPr>
              <a:t>linux</a:t>
            </a:r>
            <a:r>
              <a:rPr lang="zh-CN" altLang="en-US" sz="2400" dirty="0">
                <a:solidFill>
                  <a:schemeClr val="tx1"/>
                </a:solidFill>
                <a:cs typeface="Arial" panose="020B0604020202020204" pitchFamily="34" charset="0"/>
              </a:rPr>
              <a:t>，还包含</a:t>
            </a:r>
            <a:r>
              <a:rPr lang="en-US" altLang="zh-CN" sz="2400" dirty="0">
                <a:solidFill>
                  <a:schemeClr val="tx1"/>
                </a:solidFill>
                <a:cs typeface="Arial" panose="020B0604020202020204" pitchFamily="34" charset="0"/>
              </a:rPr>
              <a:t>X Windows System</a:t>
            </a:r>
            <a:r>
              <a:rPr lang="zh-CN" altLang="en-US" sz="2400" dirty="0">
                <a:solidFill>
                  <a:schemeClr val="tx1"/>
                </a:solidFill>
                <a:cs typeface="Arial" panose="020B0604020202020204" pitchFamily="34" charset="0"/>
              </a:rPr>
              <a:t>、</a:t>
            </a:r>
            <a:r>
              <a:rPr lang="en-US" altLang="zh-CN" sz="2400" dirty="0">
                <a:solidFill>
                  <a:schemeClr val="tx1"/>
                </a:solidFill>
                <a:cs typeface="Arial" panose="020B0604020202020204" pitchFamily="34" charset="0"/>
              </a:rPr>
              <a:t>KDE</a:t>
            </a:r>
            <a:r>
              <a:rPr lang="zh-CN" altLang="en-US" sz="2400" dirty="0">
                <a:solidFill>
                  <a:schemeClr val="tx1"/>
                </a:solidFill>
                <a:cs typeface="Arial" panose="020B0604020202020204" pitchFamily="34" charset="0"/>
              </a:rPr>
              <a:t>桌面环境等众多软件包，大约需要</a:t>
            </a:r>
            <a:r>
              <a:rPr lang="en-US" altLang="zh-CN" sz="2400" dirty="0">
                <a:solidFill>
                  <a:schemeClr val="tx1"/>
                </a:solidFill>
                <a:cs typeface="Arial" panose="020B0604020202020204" pitchFamily="34" charset="0"/>
              </a:rPr>
              <a:t>800M</a:t>
            </a:r>
            <a:r>
              <a:rPr lang="zh-CN" altLang="en-US" sz="2400" dirty="0">
                <a:solidFill>
                  <a:schemeClr val="tx1"/>
                </a:solidFill>
                <a:cs typeface="Arial" panose="020B0604020202020204" pitchFamily="34" charset="0"/>
              </a:rPr>
              <a:t>左右的磁盘空间</a:t>
            </a:r>
            <a:r>
              <a:rPr lang="en-US" altLang="zh-CN" sz="2400" dirty="0">
                <a:solidFill>
                  <a:schemeClr val="tx1"/>
                </a:solidFill>
                <a:cs typeface="Arial" panose="020B0604020202020204" pitchFamily="34" charset="0"/>
              </a:rPr>
              <a:t> </a:t>
            </a:r>
            <a:endParaRPr lang="zh-CN" altLang="en-US" sz="2400" dirty="0">
              <a:solidFill>
                <a:schemeClr val="tx1"/>
              </a:solidFill>
              <a:cs typeface="Arial" panose="020B0604020202020204" pitchFamily="34" charset="0"/>
            </a:endParaRPr>
          </a:p>
        </p:txBody>
      </p:sp>
      <p:sp>
        <p:nvSpPr>
          <p:cNvPr id="5" name="文本框 4"/>
          <p:cNvSpPr txBox="1"/>
          <p:nvPr>
            <p:custDataLst>
              <p:tags r:id="rId6"/>
            </p:custDataLst>
          </p:nvPr>
        </p:nvSpPr>
        <p:spPr bwMode="auto">
          <a:xfrm>
            <a:off x="1336780" y="3526724"/>
            <a:ext cx="4008438"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KDE</a:t>
            </a:r>
            <a:r>
              <a:rPr lang="zh-CN" altLang="en-US" sz="2800" b="1" dirty="0">
                <a:solidFill>
                  <a:srgbClr val="C00000"/>
                </a:solidFill>
                <a:cs typeface="Arial" panose="020B0604020202020204" pitchFamily="34" charset="0"/>
              </a:rPr>
              <a:t>开发工作站</a:t>
            </a:r>
            <a:r>
              <a:rPr lang="zh-CN" altLang="en-US" sz="2800" b="1" dirty="0">
                <a:solidFill>
                  <a:srgbClr val="C00000"/>
                </a:solidFill>
                <a:cs typeface="Arial" panose="020B0604020202020204" pitchFamily="34" charset="0"/>
              </a:rPr>
              <a:t>安装</a:t>
            </a:r>
            <a:endParaRPr lang="zh-CN" altLang="en-US" sz="2800" b="1" dirty="0">
              <a:solidFill>
                <a:srgbClr val="C00000"/>
              </a:solidFill>
              <a:cs typeface="Arial" panose="020B0604020202020204" pitchFamily="34" charset="0"/>
            </a:endParaRPr>
          </a:p>
        </p:txBody>
      </p:sp>
      <p:sp>
        <p:nvSpPr>
          <p:cNvPr id="6" name="文本框 5"/>
          <p:cNvSpPr txBox="1"/>
          <p:nvPr>
            <p:custDataLst>
              <p:tags r:id="rId7"/>
            </p:custDataLst>
          </p:nvPr>
        </p:nvSpPr>
        <p:spPr bwMode="auto">
          <a:xfrm>
            <a:off x="1729740" y="4162425"/>
            <a:ext cx="9573260" cy="702945"/>
          </a:xfrm>
          <a:prstGeom prst="rect">
            <a:avLst/>
          </a:prstGeom>
          <a:noFill/>
        </p:spPr>
        <p:txBody>
          <a:bodyPr anchor="ctr">
            <a:noAutofit/>
          </a:bodyPr>
          <a:p>
            <a:pPr indent="0" fontAlgn="auto">
              <a:lnSpc>
                <a:spcPct val="150000"/>
              </a:lnSpc>
              <a:buBlip>
                <a:blip r:embed="rId5"/>
              </a:buBlip>
              <a:defRPr/>
            </a:pPr>
            <a:r>
              <a:rPr lang="en-US" altLang="zh-CN" sz="2400" dirty="0">
                <a:solidFill>
                  <a:schemeClr val="tx1"/>
                </a:solidFill>
                <a:cs typeface="Arial" panose="020B0604020202020204" pitchFamily="34" charset="0"/>
              </a:rPr>
              <a:t> </a:t>
            </a:r>
            <a:r>
              <a:rPr lang="zh-CN" altLang="en-US" sz="2400" dirty="0">
                <a:solidFill>
                  <a:schemeClr val="tx1"/>
                </a:solidFill>
                <a:cs typeface="Arial" panose="020B0604020202020204" pitchFamily="34" charset="0"/>
              </a:rPr>
              <a:t>在典型安装基础上增加了开发工具，大约需要</a:t>
            </a:r>
            <a:r>
              <a:rPr lang="en-US" altLang="zh-CN" sz="2400" dirty="0">
                <a:solidFill>
                  <a:schemeClr val="tx1"/>
                </a:solidFill>
                <a:cs typeface="Arial" panose="020B0604020202020204" pitchFamily="34" charset="0"/>
              </a:rPr>
              <a:t>1000M</a:t>
            </a:r>
            <a:r>
              <a:rPr lang="zh-CN" altLang="en-US" sz="2400" dirty="0">
                <a:solidFill>
                  <a:schemeClr val="tx1"/>
                </a:solidFill>
                <a:cs typeface="Arial" panose="020B0604020202020204" pitchFamily="34" charset="0"/>
              </a:rPr>
              <a:t>左右磁盘空间</a:t>
            </a:r>
            <a:endParaRPr lang="zh-CN" altLang="en-US" sz="2400" dirty="0">
              <a:solidFill>
                <a:schemeClr val="tx1"/>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40196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563880"/>
            <a:ext cx="7767320" cy="723900"/>
          </a:xfrm>
          <a:prstGeom prst="rect">
            <a:avLst/>
          </a:prstGeom>
          <a:noFill/>
        </p:spPr>
        <p:txBody>
          <a:bodyPr anchor="ctr">
            <a:noAutofit/>
          </a:bodyPr>
          <a:p>
            <a:pPr algn="l">
              <a:defRPr/>
            </a:pPr>
            <a:r>
              <a:rPr lang="en-US" altLang="zh-CN" sz="4000" b="1" dirty="0">
                <a:solidFill>
                  <a:schemeClr val="tx1">
                    <a:lumMod val="75000"/>
                    <a:lumOff val="25000"/>
                  </a:schemeClr>
                </a:solidFill>
                <a:cs typeface="Arial" panose="020B0604020202020204" pitchFamily="34" charset="0"/>
                <a:sym typeface="+mn-ea"/>
              </a:rPr>
              <a:t>CentOS x64系统安装、配置</a:t>
            </a:r>
            <a:endParaRPr lang="zh-CN" altLang="en-US" sz="4000" b="1" dirty="0">
              <a:solidFill>
                <a:schemeClr val="tx1">
                  <a:lumMod val="75000"/>
                  <a:lumOff val="25000"/>
                </a:schemeClr>
              </a:solidFill>
              <a:cs typeface="Arial" panose="020B0604020202020204" pitchFamily="34" charset="0"/>
            </a:endParaRPr>
          </a:p>
        </p:txBody>
      </p:sp>
      <p:sp>
        <p:nvSpPr>
          <p:cNvPr id="2" name="文本框 1"/>
          <p:cNvSpPr txBox="1"/>
          <p:nvPr>
            <p:custDataLst>
              <p:tags r:id="rId2"/>
            </p:custDataLst>
          </p:nvPr>
        </p:nvSpPr>
        <p:spPr bwMode="auto">
          <a:xfrm>
            <a:off x="1326620" y="1588704"/>
            <a:ext cx="4008438"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最小安装服务器系统</a:t>
            </a:r>
            <a:endParaRPr lang="zh-CN" altLang="en-US" sz="2800" b="1" dirty="0">
              <a:solidFill>
                <a:srgbClr val="C00000"/>
              </a:solidFill>
              <a:cs typeface="Arial" panose="020B0604020202020204" pitchFamily="34" charset="0"/>
            </a:endParaRPr>
          </a:p>
        </p:txBody>
      </p:sp>
      <p:sp>
        <p:nvSpPr>
          <p:cNvPr id="4" name="文本框 3"/>
          <p:cNvSpPr txBox="1"/>
          <p:nvPr>
            <p:custDataLst>
              <p:tags r:id="rId4"/>
            </p:custDataLst>
          </p:nvPr>
        </p:nvSpPr>
        <p:spPr bwMode="auto">
          <a:xfrm>
            <a:off x="1719580" y="2224405"/>
            <a:ext cx="9573260" cy="1219200"/>
          </a:xfrm>
          <a:prstGeom prst="rect">
            <a:avLst/>
          </a:prstGeom>
          <a:noFill/>
        </p:spPr>
        <p:txBody>
          <a:bodyPr anchor="ctr">
            <a:noAutofit/>
          </a:bodyPr>
          <a:p>
            <a:pPr indent="0" fontAlgn="auto">
              <a:lnSpc>
                <a:spcPct val="150000"/>
              </a:lnSpc>
              <a:buBlip>
                <a:blip r:embed="rId5"/>
              </a:buBlip>
              <a:defRPr/>
            </a:pPr>
            <a:r>
              <a:rPr lang="en-US" altLang="zh-CN" sz="2400" dirty="0">
                <a:solidFill>
                  <a:schemeClr val="tx1"/>
                </a:solidFill>
                <a:cs typeface="Arial" panose="020B0604020202020204" pitchFamily="34" charset="0"/>
              </a:rPr>
              <a:t> </a:t>
            </a:r>
            <a:r>
              <a:rPr lang="zh-CN" altLang="en-US" sz="2400" dirty="0">
                <a:solidFill>
                  <a:schemeClr val="tx1"/>
                </a:solidFill>
                <a:cs typeface="Arial" panose="020B0604020202020204" pitchFamily="34" charset="0"/>
              </a:rPr>
              <a:t>最基本的</a:t>
            </a:r>
            <a:r>
              <a:rPr lang="en-US" altLang="zh-CN" sz="2400" dirty="0">
                <a:solidFill>
                  <a:schemeClr val="tx1"/>
                </a:solidFill>
                <a:cs typeface="Arial" panose="020B0604020202020204" pitchFamily="34" charset="0"/>
              </a:rPr>
              <a:t>linux</a:t>
            </a:r>
            <a:r>
              <a:rPr lang="zh-CN" altLang="en-US" sz="2400" dirty="0">
                <a:solidFill>
                  <a:schemeClr val="tx1"/>
                </a:solidFill>
                <a:cs typeface="Arial" panose="020B0604020202020204" pitchFamily="34" charset="0"/>
              </a:rPr>
              <a:t>，还包含</a:t>
            </a:r>
            <a:r>
              <a:rPr lang="en-US" altLang="zh-CN" sz="2400" dirty="0">
                <a:solidFill>
                  <a:schemeClr val="tx1"/>
                </a:solidFill>
                <a:cs typeface="Arial" panose="020B0604020202020204" pitchFamily="34" charset="0"/>
              </a:rPr>
              <a:t>X Windows System</a:t>
            </a:r>
            <a:r>
              <a:rPr lang="zh-CN" sz="2400" dirty="0">
                <a:solidFill>
                  <a:schemeClr val="tx1"/>
                </a:solidFill>
                <a:cs typeface="Arial" panose="020B0604020202020204" pitchFamily="34" charset="0"/>
              </a:rPr>
              <a:t>、</a:t>
            </a:r>
            <a:r>
              <a:rPr lang="zh-CN" altLang="en-US" sz="2400" dirty="0">
                <a:solidFill>
                  <a:schemeClr val="tx1"/>
                </a:solidFill>
                <a:cs typeface="Arial" panose="020B0604020202020204" pitchFamily="34" charset="0"/>
              </a:rPr>
              <a:t>大约需要</a:t>
            </a:r>
            <a:r>
              <a:rPr lang="en-US" altLang="zh-CN" sz="2400" dirty="0">
                <a:solidFill>
                  <a:schemeClr val="tx1"/>
                </a:solidFill>
                <a:cs typeface="Arial" panose="020B0604020202020204" pitchFamily="34" charset="0"/>
              </a:rPr>
              <a:t>4</a:t>
            </a:r>
            <a:r>
              <a:rPr lang="en-US" altLang="zh-CN" sz="2400" dirty="0">
                <a:solidFill>
                  <a:schemeClr val="tx1"/>
                </a:solidFill>
                <a:cs typeface="Arial" panose="020B0604020202020204" pitchFamily="34" charset="0"/>
              </a:rPr>
              <a:t>00M</a:t>
            </a:r>
            <a:r>
              <a:rPr lang="zh-CN" altLang="en-US" sz="2400" dirty="0">
                <a:solidFill>
                  <a:schemeClr val="tx1"/>
                </a:solidFill>
                <a:cs typeface="Arial" panose="020B0604020202020204" pitchFamily="34" charset="0"/>
              </a:rPr>
              <a:t>左右的磁盘空间</a:t>
            </a:r>
            <a:r>
              <a:rPr lang="en-US" altLang="zh-CN" sz="2400" dirty="0">
                <a:solidFill>
                  <a:schemeClr val="tx1"/>
                </a:solidFill>
                <a:cs typeface="Arial" panose="020B0604020202020204" pitchFamily="34" charset="0"/>
              </a:rPr>
              <a:t> </a:t>
            </a:r>
            <a:endParaRPr lang="zh-CN" altLang="en-US" sz="2400" dirty="0">
              <a:solidFill>
                <a:schemeClr val="tx1"/>
              </a:solidFill>
              <a:cs typeface="Arial" panose="020B0604020202020204" pitchFamily="34" charset="0"/>
            </a:endParaRPr>
          </a:p>
        </p:txBody>
      </p:sp>
      <p:sp>
        <p:nvSpPr>
          <p:cNvPr id="5" name="文本框 4"/>
          <p:cNvSpPr txBox="1"/>
          <p:nvPr>
            <p:custDataLst>
              <p:tags r:id="rId6"/>
            </p:custDataLst>
          </p:nvPr>
        </p:nvSpPr>
        <p:spPr bwMode="auto">
          <a:xfrm>
            <a:off x="1336780" y="3526724"/>
            <a:ext cx="4008438"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定制软件</a:t>
            </a:r>
            <a:r>
              <a:rPr lang="zh-CN" altLang="en-US" sz="2800" b="1" dirty="0">
                <a:solidFill>
                  <a:srgbClr val="C00000"/>
                </a:solidFill>
                <a:cs typeface="Arial" panose="020B0604020202020204" pitchFamily="34" charset="0"/>
              </a:rPr>
              <a:t>包</a:t>
            </a:r>
            <a:endParaRPr lang="zh-CN" altLang="en-US" sz="2800" b="1" dirty="0">
              <a:solidFill>
                <a:srgbClr val="C00000"/>
              </a:solidFill>
              <a:cs typeface="Arial" panose="020B0604020202020204" pitchFamily="34" charset="0"/>
            </a:endParaRPr>
          </a:p>
        </p:txBody>
      </p:sp>
      <p:sp>
        <p:nvSpPr>
          <p:cNvPr id="6" name="文本框 5"/>
          <p:cNvSpPr txBox="1"/>
          <p:nvPr>
            <p:custDataLst>
              <p:tags r:id="rId7"/>
            </p:custDataLst>
          </p:nvPr>
        </p:nvSpPr>
        <p:spPr bwMode="auto">
          <a:xfrm>
            <a:off x="1729740" y="4162425"/>
            <a:ext cx="9573260" cy="702945"/>
          </a:xfrm>
          <a:prstGeom prst="rect">
            <a:avLst/>
          </a:prstGeom>
          <a:noFill/>
        </p:spPr>
        <p:txBody>
          <a:bodyPr anchor="ctr">
            <a:noAutofit/>
          </a:bodyPr>
          <a:p>
            <a:pPr indent="0" fontAlgn="auto">
              <a:lnSpc>
                <a:spcPct val="150000"/>
              </a:lnSpc>
              <a:buBlip>
                <a:blip r:embed="rId5"/>
              </a:buBlip>
              <a:defRPr/>
            </a:pPr>
            <a:r>
              <a:rPr lang="en-US" sz="2400" dirty="0">
                <a:solidFill>
                  <a:schemeClr val="tx1"/>
                </a:solidFill>
                <a:cs typeface="Arial" panose="020B0604020202020204" pitchFamily="34" charset="0"/>
              </a:rPr>
              <a:t> </a:t>
            </a:r>
            <a:r>
              <a:rPr lang="zh-CN" altLang="en-US" sz="2400" dirty="0">
                <a:solidFill>
                  <a:schemeClr val="tx1"/>
                </a:solidFill>
                <a:cs typeface="Arial" panose="020B0604020202020204" pitchFamily="34" charset="0"/>
              </a:rPr>
              <a:t>用户可以定制自己所需的软件包</a:t>
            </a:r>
            <a:endParaRPr lang="zh-CN" altLang="en-US" sz="2400" dirty="0">
              <a:solidFill>
                <a:schemeClr val="tx1"/>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5017" y="148324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563880"/>
            <a:ext cx="6631940" cy="723900"/>
          </a:xfrm>
          <a:prstGeom prst="rect">
            <a:avLst/>
          </a:prstGeom>
          <a:noFill/>
        </p:spPr>
        <p:txBody>
          <a:bodyPr anchor="ctr">
            <a:noAutofit/>
          </a:bodyPr>
          <a:p>
            <a:pPr algn="l">
              <a:defRPr/>
            </a:pPr>
            <a:r>
              <a:rPr lang="en-US" altLang="zh-CN" sz="4000" b="1" dirty="0">
                <a:solidFill>
                  <a:schemeClr val="tx1">
                    <a:lumMod val="75000"/>
                    <a:lumOff val="25000"/>
                  </a:schemeClr>
                </a:solidFill>
                <a:cs typeface="Arial" panose="020B0604020202020204" pitchFamily="34" charset="0"/>
                <a:sym typeface="+mn-ea"/>
              </a:rPr>
              <a:t>CentOS x64系统安装、配置</a:t>
            </a:r>
            <a:endParaRPr lang="en-US" altLang="zh-CN" sz="4000" b="1" dirty="0">
              <a:solidFill>
                <a:schemeClr val="tx1">
                  <a:lumMod val="75000"/>
                  <a:lumOff val="25000"/>
                </a:schemeClr>
              </a:solidFill>
              <a:cs typeface="Arial" panose="020B0604020202020204" pitchFamily="34" charset="0"/>
            </a:endParaRPr>
          </a:p>
        </p:txBody>
      </p:sp>
      <p:sp>
        <p:nvSpPr>
          <p:cNvPr id="2" name="文本框 1"/>
          <p:cNvSpPr txBox="1"/>
          <p:nvPr>
            <p:custDataLst>
              <p:tags r:id="rId2"/>
            </p:custDataLst>
          </p:nvPr>
        </p:nvSpPr>
        <p:spPr bwMode="auto">
          <a:xfrm>
            <a:off x="814070" y="1769110"/>
            <a:ext cx="4693920" cy="723900"/>
          </a:xfrm>
          <a:prstGeom prst="rect">
            <a:avLst/>
          </a:prstGeom>
          <a:noFill/>
        </p:spPr>
        <p:txBody>
          <a:bodyPr anchor="ctr">
            <a:noAutofit/>
          </a:bodyPr>
          <a:p>
            <a:pPr>
              <a:buBlip>
                <a:blip r:embed="rId3"/>
              </a:buBlip>
              <a:defRPr/>
            </a:pPr>
            <a:r>
              <a:rPr lang="zh-CN" altLang="en-US" sz="2800" b="1" dirty="0">
                <a:solidFill>
                  <a:srgbClr val="C00000"/>
                </a:solidFill>
                <a:cs typeface="Arial" panose="020B0604020202020204" pitchFamily="34" charset="0"/>
              </a:rPr>
              <a:t>系统配置</a:t>
            </a:r>
            <a:endParaRPr lang="zh-CN" altLang="en-US" sz="2800" b="1" dirty="0">
              <a:solidFill>
                <a:srgbClr val="C00000"/>
              </a:solidFill>
              <a:cs typeface="Arial" panose="020B0604020202020204" pitchFamily="34" charset="0"/>
            </a:endParaRPr>
          </a:p>
        </p:txBody>
      </p:sp>
      <p:pic>
        <p:nvPicPr>
          <p:cNvPr id="3" name="图片 2" descr="11"/>
          <p:cNvPicPr>
            <a:picLocks noChangeAspect="1"/>
          </p:cNvPicPr>
          <p:nvPr/>
        </p:nvPicPr>
        <p:blipFill>
          <a:blip r:embed="rId4"/>
          <a:stretch>
            <a:fillRect/>
          </a:stretch>
        </p:blipFill>
        <p:spPr>
          <a:xfrm>
            <a:off x="3256280" y="459105"/>
            <a:ext cx="5563235" cy="4292600"/>
          </a:xfrm>
          <a:prstGeom prst="rect">
            <a:avLst/>
          </a:prstGeom>
        </p:spPr>
      </p:pic>
      <p:pic>
        <p:nvPicPr>
          <p:cNvPr id="4" name="图片 3" descr="12"/>
          <p:cNvPicPr>
            <a:picLocks noChangeAspect="1"/>
          </p:cNvPicPr>
          <p:nvPr/>
        </p:nvPicPr>
        <p:blipFill>
          <a:blip r:embed="rId5"/>
          <a:stretch>
            <a:fillRect/>
          </a:stretch>
        </p:blipFill>
        <p:spPr>
          <a:xfrm>
            <a:off x="3573780" y="776605"/>
            <a:ext cx="5563235" cy="4292600"/>
          </a:xfrm>
          <a:prstGeom prst="rect">
            <a:avLst/>
          </a:prstGeom>
        </p:spPr>
      </p:pic>
      <p:pic>
        <p:nvPicPr>
          <p:cNvPr id="5" name="图片 4" descr="13"/>
          <p:cNvPicPr>
            <a:picLocks noChangeAspect="1"/>
          </p:cNvPicPr>
          <p:nvPr/>
        </p:nvPicPr>
        <p:blipFill>
          <a:blip r:embed="rId6"/>
          <a:stretch>
            <a:fillRect/>
          </a:stretch>
        </p:blipFill>
        <p:spPr>
          <a:xfrm>
            <a:off x="3891280" y="1134110"/>
            <a:ext cx="5563235" cy="3976370"/>
          </a:xfrm>
          <a:prstGeom prst="rect">
            <a:avLst/>
          </a:prstGeom>
        </p:spPr>
      </p:pic>
      <p:pic>
        <p:nvPicPr>
          <p:cNvPr id="6" name="图片 5" descr="14"/>
          <p:cNvPicPr>
            <a:picLocks noChangeAspect="1"/>
          </p:cNvPicPr>
          <p:nvPr/>
        </p:nvPicPr>
        <p:blipFill>
          <a:blip r:embed="rId7"/>
          <a:stretch>
            <a:fillRect/>
          </a:stretch>
        </p:blipFill>
        <p:spPr>
          <a:xfrm>
            <a:off x="4208780" y="1451610"/>
            <a:ext cx="5563235" cy="3976370"/>
          </a:xfrm>
          <a:prstGeom prst="rect">
            <a:avLst/>
          </a:prstGeom>
        </p:spPr>
      </p:pic>
      <p:pic>
        <p:nvPicPr>
          <p:cNvPr id="8" name="图片 7" descr="15"/>
          <p:cNvPicPr>
            <a:picLocks noChangeAspect="1"/>
          </p:cNvPicPr>
          <p:nvPr/>
        </p:nvPicPr>
        <p:blipFill>
          <a:blip r:embed="rId8"/>
          <a:stretch>
            <a:fillRect/>
          </a:stretch>
        </p:blipFill>
        <p:spPr>
          <a:xfrm>
            <a:off x="4526280" y="1769110"/>
            <a:ext cx="5563235" cy="3976370"/>
          </a:xfrm>
          <a:prstGeom prst="rect">
            <a:avLst/>
          </a:prstGeom>
        </p:spPr>
      </p:pic>
      <p:pic>
        <p:nvPicPr>
          <p:cNvPr id="9" name="图片 8" descr="16设置root密码"/>
          <p:cNvPicPr>
            <a:picLocks noChangeAspect="1"/>
          </p:cNvPicPr>
          <p:nvPr/>
        </p:nvPicPr>
        <p:blipFill>
          <a:blip r:embed="rId9"/>
          <a:stretch>
            <a:fillRect/>
          </a:stretch>
        </p:blipFill>
        <p:spPr>
          <a:xfrm>
            <a:off x="4843780" y="2086610"/>
            <a:ext cx="5563235" cy="3976370"/>
          </a:xfrm>
          <a:prstGeom prst="rect">
            <a:avLst/>
          </a:prstGeom>
        </p:spPr>
      </p:pic>
      <p:pic>
        <p:nvPicPr>
          <p:cNvPr id="10" name="图片 9" descr="17"/>
          <p:cNvPicPr>
            <a:picLocks noChangeAspect="1"/>
          </p:cNvPicPr>
          <p:nvPr/>
        </p:nvPicPr>
        <p:blipFill>
          <a:blip r:embed="rId10"/>
          <a:stretch>
            <a:fillRect/>
          </a:stretch>
        </p:blipFill>
        <p:spPr>
          <a:xfrm>
            <a:off x="5161280" y="2404110"/>
            <a:ext cx="5563235" cy="3976370"/>
          </a:xfrm>
          <a:prstGeom prst="rect">
            <a:avLst/>
          </a:prstGeom>
        </p:spPr>
      </p:pic>
      <p:pic>
        <p:nvPicPr>
          <p:cNvPr id="11" name="图片 10" descr="18完成"/>
          <p:cNvPicPr>
            <a:picLocks noChangeAspect="1"/>
          </p:cNvPicPr>
          <p:nvPr/>
        </p:nvPicPr>
        <p:blipFill>
          <a:blip r:embed="rId11"/>
          <a:stretch>
            <a:fillRect/>
          </a:stretch>
        </p:blipFill>
        <p:spPr>
          <a:xfrm>
            <a:off x="5478780" y="2759075"/>
            <a:ext cx="5563235" cy="39763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5017" y="148324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784860" y="549275"/>
            <a:ext cx="5052060" cy="723900"/>
          </a:xfrm>
          <a:prstGeom prst="rect">
            <a:avLst/>
          </a:prstGeom>
          <a:noFill/>
        </p:spPr>
        <p:txBody>
          <a:bodyPr anchor="ctr">
            <a:noAutofit/>
          </a:bodyPr>
          <a:p>
            <a:pPr algn="l">
              <a:defRPr/>
            </a:pPr>
            <a:r>
              <a:rPr lang="en-US" altLang="zh-CN" sz="4000" b="1" dirty="0">
                <a:solidFill>
                  <a:schemeClr val="tx1">
                    <a:lumMod val="75000"/>
                    <a:lumOff val="25000"/>
                  </a:schemeClr>
                </a:solidFill>
                <a:cs typeface="Arial" panose="020B0604020202020204" pitchFamily="34" charset="0"/>
                <a:sym typeface="+mn-ea"/>
              </a:rPr>
              <a:t>Linux</a:t>
            </a:r>
            <a:r>
              <a:rPr lang="zh-CN" altLang="en-US" sz="4000" b="1" dirty="0">
                <a:solidFill>
                  <a:schemeClr val="tx1">
                    <a:lumMod val="75000"/>
                    <a:lumOff val="25000"/>
                  </a:schemeClr>
                </a:solidFill>
                <a:cs typeface="Arial" panose="020B0604020202020204" pitchFamily="34" charset="0"/>
                <a:sym typeface="+mn-ea"/>
              </a:rPr>
              <a:t>与</a:t>
            </a:r>
            <a:r>
              <a:rPr lang="en-US" altLang="zh-CN" sz="4000" b="1" dirty="0">
                <a:solidFill>
                  <a:schemeClr val="tx1">
                    <a:lumMod val="75000"/>
                    <a:lumOff val="25000"/>
                  </a:schemeClr>
                </a:solidFill>
                <a:cs typeface="Arial" panose="020B0604020202020204" pitchFamily="34" charset="0"/>
                <a:sym typeface="+mn-ea"/>
              </a:rPr>
              <a:t>window</a:t>
            </a:r>
            <a:r>
              <a:rPr lang="zh-CN" altLang="en-US" sz="4000" b="1" dirty="0">
                <a:solidFill>
                  <a:schemeClr val="tx1">
                    <a:lumMod val="75000"/>
                    <a:lumOff val="25000"/>
                  </a:schemeClr>
                </a:solidFill>
                <a:cs typeface="Arial" panose="020B0604020202020204" pitchFamily="34" charset="0"/>
                <a:sym typeface="+mn-ea"/>
              </a:rPr>
              <a:t>的区别</a:t>
            </a:r>
            <a:endParaRPr lang="zh-CN" altLang="en-US" sz="4000" b="1" dirty="0">
              <a:solidFill>
                <a:schemeClr val="tx1">
                  <a:lumMod val="75000"/>
                  <a:lumOff val="25000"/>
                </a:schemeClr>
              </a:solidFill>
              <a:cs typeface="Arial" panose="020B0604020202020204" pitchFamily="34" charset="0"/>
              <a:sym typeface="+mn-ea"/>
            </a:endParaRPr>
          </a:p>
        </p:txBody>
      </p:sp>
      <p:sp>
        <p:nvSpPr>
          <p:cNvPr id="3" name="文本框 2"/>
          <p:cNvSpPr txBox="1"/>
          <p:nvPr>
            <p:custDataLst>
              <p:tags r:id="rId2"/>
            </p:custDataLst>
          </p:nvPr>
        </p:nvSpPr>
        <p:spPr bwMode="auto">
          <a:xfrm>
            <a:off x="2074545" y="1781175"/>
            <a:ext cx="5871210" cy="3788410"/>
          </a:xfrm>
          <a:prstGeom prst="rect">
            <a:avLst/>
          </a:prstGeom>
          <a:noFill/>
        </p:spPr>
        <p:txBody>
          <a:bodyPr anchor="ctr">
            <a:noAutofit/>
          </a:bodyPr>
          <a:p>
            <a:pPr indent="0" fontAlgn="auto">
              <a:lnSpc>
                <a:spcPct val="150000"/>
              </a:lnSpc>
              <a:buBlip>
                <a:blip r:embed="rId3"/>
              </a:buBlip>
              <a:defRPr/>
            </a:pPr>
            <a:r>
              <a:rPr lang="en-US" altLang="zh-CN" sz="2800" dirty="0">
                <a:solidFill>
                  <a:schemeClr val="tx1"/>
                </a:solidFill>
                <a:latin typeface="+mj-ea"/>
                <a:ea typeface="+mj-ea"/>
                <a:cs typeface="+mj-ea"/>
              </a:rPr>
              <a:t> </a:t>
            </a:r>
            <a:r>
              <a:rPr lang="zh-CN" altLang="en-US" sz="2800" dirty="0">
                <a:solidFill>
                  <a:schemeClr val="tx1"/>
                </a:solidFill>
                <a:latin typeface="+mj-ea"/>
                <a:ea typeface="+mj-ea"/>
                <a:cs typeface="+mj-ea"/>
              </a:rPr>
              <a:t>免费与收费</a:t>
            </a:r>
            <a:r>
              <a:rPr lang="en-US" altLang="zh-CN" sz="2800" dirty="0">
                <a:solidFill>
                  <a:schemeClr val="tx1"/>
                </a:solidFill>
                <a:latin typeface="+mj-ea"/>
                <a:ea typeface="+mj-ea"/>
                <a:cs typeface="+mj-ea"/>
              </a:rPr>
              <a:t> </a:t>
            </a:r>
            <a:endParaRPr lang="en-US" altLang="zh-CN" sz="2800" dirty="0">
              <a:solidFill>
                <a:schemeClr val="tx1"/>
              </a:solidFill>
              <a:latin typeface="+mj-ea"/>
              <a:ea typeface="+mj-ea"/>
              <a:cs typeface="+mj-ea"/>
            </a:endParaRPr>
          </a:p>
          <a:p>
            <a:pPr indent="0" fontAlgn="auto">
              <a:lnSpc>
                <a:spcPct val="150000"/>
              </a:lnSpc>
              <a:buBlip>
                <a:blip r:embed="rId3"/>
              </a:buBlip>
              <a:defRPr/>
            </a:pPr>
            <a:r>
              <a:rPr lang="zh-CN" altLang="en-US" sz="2800" dirty="0">
                <a:solidFill>
                  <a:schemeClr val="tx1"/>
                </a:solidFill>
                <a:latin typeface="+mj-ea"/>
                <a:ea typeface="+mj-ea"/>
                <a:cs typeface="+mj-ea"/>
              </a:rPr>
              <a:t> 支持的软件不同</a:t>
            </a:r>
            <a:endParaRPr lang="en-US" altLang="zh-CN" sz="2800" dirty="0">
              <a:solidFill>
                <a:schemeClr val="tx1"/>
              </a:solidFill>
              <a:latin typeface="+mj-ea"/>
              <a:ea typeface="+mj-ea"/>
              <a:cs typeface="+mj-ea"/>
            </a:endParaRPr>
          </a:p>
          <a:p>
            <a:pPr indent="0" fontAlgn="auto">
              <a:lnSpc>
                <a:spcPct val="150000"/>
              </a:lnSpc>
              <a:buBlip>
                <a:blip r:embed="rId3"/>
              </a:buBlip>
              <a:defRPr/>
            </a:pPr>
            <a:r>
              <a:rPr lang="zh-CN" altLang="en-US" sz="2800" dirty="0">
                <a:solidFill>
                  <a:schemeClr val="tx1"/>
                </a:solidFill>
                <a:latin typeface="+mj-ea"/>
                <a:ea typeface="+mj-ea"/>
                <a:cs typeface="+mj-ea"/>
              </a:rPr>
              <a:t> 操作风格不同</a:t>
            </a:r>
            <a:endParaRPr lang="zh-CN" altLang="en-US" sz="2800" dirty="0">
              <a:solidFill>
                <a:schemeClr val="tx1"/>
              </a:solidFill>
              <a:latin typeface="+mj-ea"/>
              <a:ea typeface="+mj-ea"/>
              <a:cs typeface="+mj-ea"/>
            </a:endParaRPr>
          </a:p>
          <a:p>
            <a:pPr indent="0" fontAlgn="auto">
              <a:lnSpc>
                <a:spcPct val="150000"/>
              </a:lnSpc>
              <a:buBlip>
                <a:blip r:embed="rId3"/>
              </a:buBlip>
              <a:defRPr/>
            </a:pPr>
            <a:r>
              <a:rPr lang="zh-CN" altLang="en-US" sz="2800" dirty="0">
                <a:solidFill>
                  <a:schemeClr val="tx1"/>
                </a:solidFill>
                <a:latin typeface="+mj-ea"/>
                <a:ea typeface="+mj-ea"/>
                <a:cs typeface="+mj-ea"/>
              </a:rPr>
              <a:t> 可定制性不同</a:t>
            </a:r>
            <a:endParaRPr lang="zh-CN" altLang="en-US" sz="2800" dirty="0">
              <a:solidFill>
                <a:schemeClr val="tx1"/>
              </a:solidFill>
              <a:latin typeface="+mj-ea"/>
              <a:ea typeface="+mj-ea"/>
              <a:cs typeface="+mj-ea"/>
            </a:endParaRPr>
          </a:p>
          <a:p>
            <a:pPr indent="0" fontAlgn="auto">
              <a:lnSpc>
                <a:spcPct val="150000"/>
              </a:lnSpc>
              <a:buBlip>
                <a:blip r:embed="rId3"/>
              </a:buBlip>
              <a:defRPr/>
            </a:pPr>
            <a:r>
              <a:rPr lang="zh-CN" altLang="en-US" sz="2800" dirty="0">
                <a:solidFill>
                  <a:schemeClr val="tx1"/>
                </a:solidFill>
                <a:latin typeface="+mj-ea"/>
                <a:ea typeface="+mj-ea"/>
                <a:cs typeface="+mj-ea"/>
              </a:rPr>
              <a:t> 安全性不同</a:t>
            </a:r>
            <a:endParaRPr lang="zh-CN" altLang="en-US" sz="2800" dirty="0">
              <a:solidFill>
                <a:schemeClr val="tx1"/>
              </a:solidFill>
              <a:latin typeface="+mj-ea"/>
              <a:ea typeface="+mj-ea"/>
              <a:cs typeface="+mj-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5017" y="148324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563880"/>
            <a:ext cx="6631940" cy="723900"/>
          </a:xfrm>
          <a:prstGeom prst="rect">
            <a:avLst/>
          </a:prstGeom>
          <a:noFill/>
        </p:spPr>
        <p:txBody>
          <a:bodyPr anchor="ctr">
            <a:noAutofit/>
          </a:bodyPr>
          <a:p>
            <a:pPr algn="l">
              <a:defRPr/>
            </a:pPr>
            <a:r>
              <a:rPr lang="en-US" altLang="zh-CN" sz="4000" b="1" dirty="0">
                <a:solidFill>
                  <a:schemeClr val="tx1">
                    <a:lumMod val="75000"/>
                    <a:lumOff val="25000"/>
                  </a:schemeClr>
                </a:solidFill>
                <a:cs typeface="Arial" panose="020B0604020202020204" pitchFamily="34" charset="0"/>
                <a:sym typeface="+mn-ea"/>
              </a:rPr>
              <a:t>Linux</a:t>
            </a:r>
            <a:r>
              <a:rPr lang="zh-CN" altLang="en-US" sz="4000" b="1" dirty="0">
                <a:solidFill>
                  <a:schemeClr val="tx1">
                    <a:lumMod val="75000"/>
                    <a:lumOff val="25000"/>
                  </a:schemeClr>
                </a:solidFill>
                <a:cs typeface="Arial" panose="020B0604020202020204" pitchFamily="34" charset="0"/>
                <a:sym typeface="+mn-ea"/>
              </a:rPr>
              <a:t>与</a:t>
            </a:r>
            <a:r>
              <a:rPr lang="en-US" altLang="zh-CN" sz="4000" b="1" dirty="0">
                <a:solidFill>
                  <a:schemeClr val="tx1">
                    <a:lumMod val="75000"/>
                    <a:lumOff val="25000"/>
                  </a:schemeClr>
                </a:solidFill>
                <a:cs typeface="Arial" panose="020B0604020202020204" pitchFamily="34" charset="0"/>
                <a:sym typeface="+mn-ea"/>
              </a:rPr>
              <a:t>window</a:t>
            </a:r>
            <a:r>
              <a:rPr lang="zh-CN" altLang="en-US" sz="4000" b="1" dirty="0">
                <a:solidFill>
                  <a:schemeClr val="tx1">
                    <a:lumMod val="75000"/>
                    <a:lumOff val="25000"/>
                  </a:schemeClr>
                </a:solidFill>
                <a:cs typeface="Arial" panose="020B0604020202020204" pitchFamily="34" charset="0"/>
                <a:sym typeface="+mn-ea"/>
              </a:rPr>
              <a:t>的区别</a:t>
            </a:r>
            <a:endParaRPr lang="zh-CN" altLang="en-US" sz="4000" b="1" dirty="0">
              <a:solidFill>
                <a:schemeClr val="tx1">
                  <a:lumMod val="75000"/>
                  <a:lumOff val="25000"/>
                </a:schemeClr>
              </a:solidFill>
              <a:cs typeface="Arial" panose="020B0604020202020204" pitchFamily="34" charset="0"/>
              <a:sym typeface="+mn-ea"/>
            </a:endParaRPr>
          </a:p>
        </p:txBody>
      </p:sp>
      <p:sp>
        <p:nvSpPr>
          <p:cNvPr id="2" name="文本框 1"/>
          <p:cNvSpPr txBox="1"/>
          <p:nvPr>
            <p:custDataLst>
              <p:tags r:id="rId2"/>
            </p:custDataLst>
          </p:nvPr>
        </p:nvSpPr>
        <p:spPr bwMode="auto">
          <a:xfrm>
            <a:off x="1464945" y="1913255"/>
            <a:ext cx="4693920"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window</a:t>
            </a:r>
            <a:endParaRPr lang="zh-CN" altLang="en-US" sz="2800" b="1" dirty="0">
              <a:solidFill>
                <a:srgbClr val="C00000"/>
              </a:solidFill>
              <a:cs typeface="Arial" panose="020B0604020202020204" pitchFamily="34" charset="0"/>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5925" y="1913007"/>
            <a:ext cx="7027612" cy="4020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5017" y="148324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563880"/>
            <a:ext cx="6631940" cy="723900"/>
          </a:xfrm>
          <a:prstGeom prst="rect">
            <a:avLst/>
          </a:prstGeom>
          <a:noFill/>
        </p:spPr>
        <p:txBody>
          <a:bodyPr anchor="ctr">
            <a:noAutofit/>
          </a:bodyPr>
          <a:p>
            <a:pPr algn="l">
              <a:defRPr/>
            </a:pPr>
            <a:r>
              <a:rPr lang="en-US" altLang="zh-CN" sz="4000" b="1" dirty="0">
                <a:solidFill>
                  <a:schemeClr val="tx1">
                    <a:lumMod val="75000"/>
                    <a:lumOff val="25000"/>
                  </a:schemeClr>
                </a:solidFill>
                <a:cs typeface="Arial" panose="020B0604020202020204" pitchFamily="34" charset="0"/>
                <a:sym typeface="+mn-ea"/>
              </a:rPr>
              <a:t>Linux</a:t>
            </a:r>
            <a:r>
              <a:rPr lang="zh-CN" altLang="en-US" sz="4000" b="1" dirty="0">
                <a:solidFill>
                  <a:schemeClr val="tx1">
                    <a:lumMod val="75000"/>
                    <a:lumOff val="25000"/>
                  </a:schemeClr>
                </a:solidFill>
                <a:cs typeface="Arial" panose="020B0604020202020204" pitchFamily="34" charset="0"/>
                <a:sym typeface="+mn-ea"/>
              </a:rPr>
              <a:t>与</a:t>
            </a:r>
            <a:r>
              <a:rPr lang="en-US" altLang="zh-CN" sz="4000" b="1" dirty="0">
                <a:solidFill>
                  <a:schemeClr val="tx1">
                    <a:lumMod val="75000"/>
                    <a:lumOff val="25000"/>
                  </a:schemeClr>
                </a:solidFill>
                <a:cs typeface="Arial" panose="020B0604020202020204" pitchFamily="34" charset="0"/>
                <a:sym typeface="+mn-ea"/>
              </a:rPr>
              <a:t>window</a:t>
            </a:r>
            <a:r>
              <a:rPr lang="zh-CN" altLang="en-US" sz="4000" b="1" dirty="0">
                <a:solidFill>
                  <a:schemeClr val="tx1">
                    <a:lumMod val="75000"/>
                    <a:lumOff val="25000"/>
                  </a:schemeClr>
                </a:solidFill>
                <a:cs typeface="Arial" panose="020B0604020202020204" pitchFamily="34" charset="0"/>
                <a:sym typeface="+mn-ea"/>
              </a:rPr>
              <a:t>的区别</a:t>
            </a:r>
            <a:endParaRPr lang="zh-CN" altLang="en-US" sz="4000" b="1" dirty="0">
              <a:solidFill>
                <a:schemeClr val="tx1">
                  <a:lumMod val="75000"/>
                  <a:lumOff val="25000"/>
                </a:schemeClr>
              </a:solidFill>
              <a:cs typeface="Arial" panose="020B0604020202020204" pitchFamily="34" charset="0"/>
              <a:sym typeface="+mn-ea"/>
            </a:endParaRPr>
          </a:p>
        </p:txBody>
      </p:sp>
      <p:sp>
        <p:nvSpPr>
          <p:cNvPr id="2" name="文本框 1"/>
          <p:cNvSpPr txBox="1"/>
          <p:nvPr>
            <p:custDataLst>
              <p:tags r:id="rId2"/>
            </p:custDataLst>
          </p:nvPr>
        </p:nvSpPr>
        <p:spPr bwMode="auto">
          <a:xfrm>
            <a:off x="565150" y="1668780"/>
            <a:ext cx="4693920"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Linux</a:t>
            </a:r>
            <a:r>
              <a:rPr lang="zh-CN" altLang="en-US" sz="2800" b="1" dirty="0">
                <a:solidFill>
                  <a:srgbClr val="C00000"/>
                </a:solidFill>
                <a:cs typeface="Arial" panose="020B0604020202020204" pitchFamily="34" charset="0"/>
              </a:rPr>
              <a:t>目录结构</a:t>
            </a:r>
            <a:endParaRPr lang="zh-CN" altLang="en-US" sz="2800" b="1" dirty="0">
              <a:solidFill>
                <a:srgbClr val="C00000"/>
              </a:solidFill>
              <a:cs typeface="Arial" panose="020B0604020202020204"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620" y="2578944"/>
            <a:ext cx="5715622" cy="3316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7004" y="2090502"/>
            <a:ext cx="5895048" cy="3468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5017" y="148324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563880"/>
            <a:ext cx="6631940" cy="723900"/>
          </a:xfrm>
          <a:prstGeom prst="rect">
            <a:avLst/>
          </a:prstGeom>
          <a:noFill/>
        </p:spPr>
        <p:txBody>
          <a:bodyPr anchor="ctr">
            <a:noAutofit/>
          </a:bodyPr>
          <a:p>
            <a:pPr algn="l">
              <a:defRPr/>
            </a:pPr>
            <a:r>
              <a:rPr lang="en-US" altLang="zh-CN" sz="4000" b="1" dirty="0">
                <a:solidFill>
                  <a:schemeClr val="tx1">
                    <a:lumMod val="75000"/>
                    <a:lumOff val="25000"/>
                  </a:schemeClr>
                </a:solidFill>
                <a:cs typeface="Arial" panose="020B0604020202020204" pitchFamily="34" charset="0"/>
                <a:sym typeface="+mn-ea"/>
              </a:rPr>
              <a:t>Linux</a:t>
            </a:r>
            <a:r>
              <a:rPr lang="zh-CN" altLang="en-US" sz="4000" b="1" dirty="0">
                <a:solidFill>
                  <a:schemeClr val="tx1">
                    <a:lumMod val="75000"/>
                    <a:lumOff val="25000"/>
                  </a:schemeClr>
                </a:solidFill>
                <a:cs typeface="Arial" panose="020B0604020202020204" pitchFamily="34" charset="0"/>
                <a:sym typeface="+mn-ea"/>
              </a:rPr>
              <a:t>与</a:t>
            </a:r>
            <a:r>
              <a:rPr lang="en-US" altLang="zh-CN" sz="4000" b="1" dirty="0">
                <a:solidFill>
                  <a:schemeClr val="tx1">
                    <a:lumMod val="75000"/>
                    <a:lumOff val="25000"/>
                  </a:schemeClr>
                </a:solidFill>
                <a:cs typeface="Arial" panose="020B0604020202020204" pitchFamily="34" charset="0"/>
                <a:sym typeface="+mn-ea"/>
              </a:rPr>
              <a:t>window</a:t>
            </a:r>
            <a:r>
              <a:rPr lang="zh-CN" altLang="en-US" sz="4000" b="1" dirty="0">
                <a:solidFill>
                  <a:schemeClr val="tx1">
                    <a:lumMod val="75000"/>
                    <a:lumOff val="25000"/>
                  </a:schemeClr>
                </a:solidFill>
                <a:cs typeface="Arial" panose="020B0604020202020204" pitchFamily="34" charset="0"/>
                <a:sym typeface="+mn-ea"/>
              </a:rPr>
              <a:t>的区别</a:t>
            </a:r>
            <a:endParaRPr lang="zh-CN" altLang="en-US" sz="4000" b="1" dirty="0">
              <a:solidFill>
                <a:schemeClr val="tx1">
                  <a:lumMod val="75000"/>
                  <a:lumOff val="25000"/>
                </a:schemeClr>
              </a:solidFill>
              <a:cs typeface="Arial" panose="020B0604020202020204" pitchFamily="34" charset="0"/>
              <a:sym typeface="+mn-ea"/>
            </a:endParaRPr>
          </a:p>
        </p:txBody>
      </p:sp>
      <p:sp>
        <p:nvSpPr>
          <p:cNvPr id="2" name="文本框 1"/>
          <p:cNvSpPr txBox="1"/>
          <p:nvPr>
            <p:custDataLst>
              <p:tags r:id="rId2"/>
            </p:custDataLst>
          </p:nvPr>
        </p:nvSpPr>
        <p:spPr bwMode="auto">
          <a:xfrm>
            <a:off x="565150" y="1668780"/>
            <a:ext cx="4693920"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Linux</a:t>
            </a:r>
            <a:endParaRPr lang="zh-CN" altLang="en-US" sz="2800" b="1" dirty="0">
              <a:solidFill>
                <a:srgbClr val="C00000"/>
              </a:solidFill>
              <a:cs typeface="Arial" panose="020B0604020202020204" pitchFamily="34"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0365" y="1858853"/>
            <a:ext cx="6042947" cy="359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5017" y="148324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563880"/>
            <a:ext cx="5052060" cy="723900"/>
          </a:xfrm>
          <a:prstGeom prst="rect">
            <a:avLst/>
          </a:prstGeom>
          <a:noFill/>
        </p:spPr>
        <p:txBody>
          <a:bodyPr anchor="ctr">
            <a:noAutofit/>
          </a:bodyPr>
          <a:p>
            <a:pPr algn="l">
              <a:defRPr/>
            </a:pPr>
            <a:r>
              <a:rPr lang="en-US" altLang="zh-CN" sz="4000" b="1" dirty="0">
                <a:solidFill>
                  <a:schemeClr val="tx1">
                    <a:lumMod val="75000"/>
                    <a:lumOff val="25000"/>
                  </a:schemeClr>
                </a:solidFill>
                <a:cs typeface="Arial" panose="020B0604020202020204" pitchFamily="34" charset="0"/>
                <a:sym typeface="+mn-ea"/>
              </a:rPr>
              <a:t>Linux</a:t>
            </a:r>
            <a:r>
              <a:rPr lang="zh-CN" altLang="en-US" sz="4000" b="1" dirty="0">
                <a:solidFill>
                  <a:schemeClr val="tx1">
                    <a:lumMod val="75000"/>
                    <a:lumOff val="25000"/>
                  </a:schemeClr>
                </a:solidFill>
                <a:cs typeface="Arial" panose="020B0604020202020204" pitchFamily="34" charset="0"/>
                <a:sym typeface="+mn-ea"/>
              </a:rPr>
              <a:t>与</a:t>
            </a:r>
            <a:r>
              <a:rPr lang="en-US" altLang="zh-CN" sz="4000" b="1" dirty="0">
                <a:solidFill>
                  <a:schemeClr val="tx1">
                    <a:lumMod val="75000"/>
                    <a:lumOff val="25000"/>
                  </a:schemeClr>
                </a:solidFill>
                <a:cs typeface="Arial" panose="020B0604020202020204" pitchFamily="34" charset="0"/>
                <a:sym typeface="+mn-ea"/>
              </a:rPr>
              <a:t>window</a:t>
            </a:r>
            <a:r>
              <a:rPr lang="zh-CN" altLang="en-US" sz="4000" b="1" dirty="0">
                <a:solidFill>
                  <a:schemeClr val="tx1">
                    <a:lumMod val="75000"/>
                    <a:lumOff val="25000"/>
                  </a:schemeClr>
                </a:solidFill>
                <a:cs typeface="Arial" panose="020B0604020202020204" pitchFamily="34" charset="0"/>
                <a:sym typeface="+mn-ea"/>
              </a:rPr>
              <a:t>的区别</a:t>
            </a:r>
            <a:endParaRPr lang="zh-CN" altLang="en-US" sz="4000" b="1" dirty="0">
              <a:solidFill>
                <a:schemeClr val="tx1">
                  <a:lumMod val="75000"/>
                  <a:lumOff val="25000"/>
                </a:schemeClr>
              </a:solidFill>
              <a:cs typeface="Arial" panose="020B0604020202020204" pitchFamily="34" charset="0"/>
            </a:endParaRPr>
          </a:p>
        </p:txBody>
      </p:sp>
      <p:sp>
        <p:nvSpPr>
          <p:cNvPr id="2" name="文本框 1"/>
          <p:cNvSpPr txBox="1"/>
          <p:nvPr>
            <p:custDataLst>
              <p:tags r:id="rId2"/>
            </p:custDataLst>
          </p:nvPr>
        </p:nvSpPr>
        <p:spPr bwMode="auto">
          <a:xfrm>
            <a:off x="873125" y="1496695"/>
            <a:ext cx="4693920"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目录结构</a:t>
            </a:r>
            <a:endParaRPr lang="zh-CN" altLang="en-US" sz="2800" b="1" dirty="0">
              <a:solidFill>
                <a:srgbClr val="C00000"/>
              </a:solidFill>
              <a:cs typeface="Arial" panose="020B0604020202020204" pitchFamily="34" charset="0"/>
            </a:endParaRPr>
          </a:p>
        </p:txBody>
      </p:sp>
      <p:pic>
        <p:nvPicPr>
          <p:cNvPr id="3" name="图片 2"/>
          <p:cNvPicPr>
            <a:picLocks noChangeAspect="1"/>
          </p:cNvPicPr>
          <p:nvPr/>
        </p:nvPicPr>
        <p:blipFill>
          <a:blip r:embed="rId4"/>
          <a:stretch>
            <a:fillRect/>
          </a:stretch>
        </p:blipFill>
        <p:spPr>
          <a:xfrm>
            <a:off x="1458595" y="2220595"/>
            <a:ext cx="8164830" cy="34778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2"/>
          <p:cNvSpPr>
            <a:spLocks noChangeArrowheads="1"/>
          </p:cNvSpPr>
          <p:nvPr>
            <p:custDataLst>
              <p:tags r:id="rId1"/>
            </p:custDataLst>
          </p:nvPr>
        </p:nvSpPr>
        <p:spPr bwMode="auto">
          <a:xfrm>
            <a:off x="682749" y="848873"/>
            <a:ext cx="334486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b="1" dirty="0" smtClean="0">
                <a:solidFill>
                  <a:schemeClr val="bg2">
                    <a:lumMod val="75000"/>
                  </a:schemeClr>
                </a:solidFill>
                <a:latin typeface="微软雅黑" panose="020B0503020204020204" pitchFamily="34" charset="-122"/>
                <a:ea typeface="微软雅黑" panose="020B0503020204020204" pitchFamily="34" charset="-122"/>
              </a:rPr>
              <a:t>MENUS</a:t>
            </a:r>
            <a:endParaRPr lang="en-US" altLang="zh-CN" sz="36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21" name="文本框 7"/>
          <p:cNvSpPr txBox="1">
            <a:spLocks noChangeArrowheads="1"/>
          </p:cNvSpPr>
          <p:nvPr>
            <p:custDataLst>
              <p:tags r:id="rId2"/>
            </p:custDataLst>
          </p:nvPr>
        </p:nvSpPr>
        <p:spPr bwMode="auto">
          <a:xfrm>
            <a:off x="4102672" y="1748315"/>
            <a:ext cx="7699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a:solidFill>
                  <a:srgbClr val="00A99F"/>
                </a:solidFill>
                <a:latin typeface="微软雅黑" panose="020B0503020204020204" pitchFamily="34" charset="-122"/>
                <a:ea typeface="微软雅黑" panose="020B0503020204020204" pitchFamily="34" charset="-122"/>
              </a:rPr>
              <a:t>01</a:t>
            </a:r>
            <a:endParaRPr lang="zh-CN" altLang="en-US" sz="2400" b="1" dirty="0">
              <a:solidFill>
                <a:srgbClr val="00A99F"/>
              </a:solidFill>
              <a:latin typeface="微软雅黑" panose="020B0503020204020204" pitchFamily="34" charset="-122"/>
              <a:ea typeface="微软雅黑" panose="020B0503020204020204" pitchFamily="34" charset="-122"/>
            </a:endParaRPr>
          </a:p>
        </p:txBody>
      </p:sp>
      <p:cxnSp>
        <p:nvCxnSpPr>
          <p:cNvPr id="22" name="直接连接符 21"/>
          <p:cNvCxnSpPr/>
          <p:nvPr>
            <p:custDataLst>
              <p:tags r:id="rId3"/>
            </p:custDataLst>
          </p:nvPr>
        </p:nvCxnSpPr>
        <p:spPr bwMode="auto">
          <a:xfrm>
            <a:off x="4924996" y="1967390"/>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custDataLst>
              <p:tags r:id="rId4"/>
            </p:custDataLst>
          </p:nvPr>
        </p:nvSpPr>
        <p:spPr bwMode="auto">
          <a:xfrm>
            <a:off x="5044545" y="2461829"/>
            <a:ext cx="4008438" cy="723900"/>
          </a:xfrm>
          <a:prstGeom prst="rect">
            <a:avLst/>
          </a:prstGeom>
          <a:noFill/>
        </p:spPr>
        <p:txBody>
          <a:bodyPr anchor="ctr">
            <a:normAutofit/>
          </a:bodyPr>
          <a:lstStyle/>
          <a:p>
            <a:pPr>
              <a:defRPr/>
            </a:pPr>
            <a:r>
              <a:rPr lang="en-US" altLang="zh-CN" sz="2400" b="1" dirty="0">
                <a:solidFill>
                  <a:schemeClr val="tx1">
                    <a:lumMod val="75000"/>
                    <a:lumOff val="25000"/>
                  </a:schemeClr>
                </a:solidFill>
                <a:cs typeface="Arial" panose="020B0604020202020204" pitchFamily="34" charset="0"/>
              </a:rPr>
              <a:t>Linux</a:t>
            </a:r>
            <a:r>
              <a:rPr lang="zh-CN" altLang="en-US" sz="2400" b="1" dirty="0">
                <a:solidFill>
                  <a:schemeClr val="tx1">
                    <a:lumMod val="75000"/>
                    <a:lumOff val="25000"/>
                  </a:schemeClr>
                </a:solidFill>
                <a:cs typeface="Arial" panose="020B0604020202020204" pitchFamily="34" charset="0"/>
              </a:rPr>
              <a:t>系统架构</a:t>
            </a:r>
            <a:endParaRPr lang="zh-CN" altLang="en-US" sz="2400" b="1" dirty="0">
              <a:solidFill>
                <a:schemeClr val="tx1">
                  <a:lumMod val="75000"/>
                  <a:lumOff val="25000"/>
                </a:schemeClr>
              </a:solidFill>
              <a:cs typeface="Arial" panose="020B0604020202020204" pitchFamily="34" charset="0"/>
            </a:endParaRPr>
          </a:p>
        </p:txBody>
      </p:sp>
      <p:sp>
        <p:nvSpPr>
          <p:cNvPr id="24" name="燕尾形 23"/>
          <p:cNvSpPr/>
          <p:nvPr>
            <p:custDataLst>
              <p:tags r:id="rId5"/>
            </p:custDataLst>
          </p:nvPr>
        </p:nvSpPr>
        <p:spPr>
          <a:xfrm>
            <a:off x="3737546" y="1926115"/>
            <a:ext cx="368300" cy="368300"/>
          </a:xfrm>
          <a:prstGeom prst="chevron">
            <a:avLst/>
          </a:prstGeom>
          <a:solidFill>
            <a:srgbClr val="00A9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a:bodyPr>
          <a:lstStyle/>
          <a:p>
            <a:pPr algn="ctr">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5" name="文本框 61"/>
          <p:cNvSpPr txBox="1">
            <a:spLocks noChangeArrowheads="1"/>
          </p:cNvSpPr>
          <p:nvPr>
            <p:custDataLst>
              <p:tags r:id="rId6"/>
            </p:custDataLst>
          </p:nvPr>
        </p:nvSpPr>
        <p:spPr bwMode="auto">
          <a:xfrm>
            <a:off x="4102672" y="2461830"/>
            <a:ext cx="769937"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b="1" dirty="0">
                <a:solidFill>
                  <a:srgbClr val="00A99F"/>
                </a:solidFill>
                <a:latin typeface="微软雅黑" panose="020B0503020204020204" pitchFamily="34" charset="-122"/>
                <a:ea typeface="微软雅黑" panose="020B0503020204020204" pitchFamily="34" charset="-122"/>
              </a:rPr>
              <a:t>02</a:t>
            </a:r>
            <a:endParaRPr lang="zh-CN" altLang="en-US" sz="2400" b="1" dirty="0">
              <a:solidFill>
                <a:srgbClr val="00A99F"/>
              </a:solidFill>
              <a:latin typeface="微软雅黑" panose="020B0503020204020204" pitchFamily="34" charset="-122"/>
              <a:ea typeface="微软雅黑" panose="020B0503020204020204" pitchFamily="34" charset="-122"/>
            </a:endParaRPr>
          </a:p>
        </p:txBody>
      </p:sp>
      <p:cxnSp>
        <p:nvCxnSpPr>
          <p:cNvPr id="26" name="直接连接符 25"/>
          <p:cNvCxnSpPr/>
          <p:nvPr>
            <p:custDataLst>
              <p:tags r:id="rId7"/>
            </p:custDataLst>
          </p:nvPr>
        </p:nvCxnSpPr>
        <p:spPr bwMode="auto">
          <a:xfrm>
            <a:off x="4924996" y="2680904"/>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custDataLst>
              <p:tags r:id="rId8"/>
            </p:custDataLst>
          </p:nvPr>
        </p:nvSpPr>
        <p:spPr bwMode="auto">
          <a:xfrm>
            <a:off x="5044545" y="1736978"/>
            <a:ext cx="4008438" cy="725487"/>
          </a:xfrm>
          <a:prstGeom prst="rect">
            <a:avLst/>
          </a:prstGeom>
          <a:noFill/>
        </p:spPr>
        <p:txBody>
          <a:bodyPr anchor="ctr">
            <a:normAutofit/>
          </a:bodyPr>
          <a:lstStyle>
            <a:defPPr>
              <a:defRPr lang="zh-CN"/>
            </a:defPPr>
            <a:lvl1pPr>
              <a:defRPr sz="2400" b="1">
                <a:solidFill>
                  <a:schemeClr val="tx1">
                    <a:lumMod val="75000"/>
                    <a:lumOff val="25000"/>
                  </a:schemeClr>
                </a:solidFill>
                <a:cs typeface="Arial" panose="020B0604020202020204" pitchFamily="34" charset="0"/>
              </a:defRPr>
            </a:lvl1pPr>
          </a:lstStyle>
          <a:p>
            <a:r>
              <a:rPr lang="en-US" altLang="zh-CN" dirty="0"/>
              <a:t>Linux</a:t>
            </a:r>
            <a:r>
              <a:rPr lang="zh-CN" altLang="en-US" dirty="0"/>
              <a:t>系统</a:t>
            </a:r>
            <a:endParaRPr lang="zh-CN" altLang="en-US" dirty="0"/>
          </a:p>
        </p:txBody>
      </p:sp>
      <p:sp>
        <p:nvSpPr>
          <p:cNvPr id="28" name="燕尾形 27"/>
          <p:cNvSpPr/>
          <p:nvPr>
            <p:custDataLst>
              <p:tags r:id="rId9"/>
            </p:custDataLst>
          </p:nvPr>
        </p:nvSpPr>
        <p:spPr>
          <a:xfrm>
            <a:off x="3734371" y="2639629"/>
            <a:ext cx="368300" cy="368300"/>
          </a:xfrm>
          <a:prstGeom prst="chevron">
            <a:avLst/>
          </a:prstGeom>
          <a:solidFill>
            <a:srgbClr val="00A9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3" name="文本框 61"/>
          <p:cNvSpPr txBox="1">
            <a:spLocks noChangeArrowheads="1"/>
          </p:cNvSpPr>
          <p:nvPr>
            <p:custDataLst>
              <p:tags r:id="rId10"/>
            </p:custDataLst>
          </p:nvPr>
        </p:nvSpPr>
        <p:spPr bwMode="auto">
          <a:xfrm>
            <a:off x="4106210" y="3209678"/>
            <a:ext cx="769937"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b="1" dirty="0" smtClean="0">
                <a:solidFill>
                  <a:srgbClr val="00A99F"/>
                </a:solidFill>
                <a:latin typeface="微软雅黑" panose="020B0503020204020204" pitchFamily="34" charset="-122"/>
                <a:ea typeface="微软雅黑" panose="020B0503020204020204" pitchFamily="34" charset="-122"/>
              </a:rPr>
              <a:t>03</a:t>
            </a:r>
            <a:endParaRPr lang="zh-CN" altLang="en-US" sz="2400" b="1" dirty="0">
              <a:solidFill>
                <a:srgbClr val="00A99F"/>
              </a:solidFill>
              <a:latin typeface="微软雅黑" panose="020B0503020204020204" pitchFamily="34" charset="-122"/>
              <a:ea typeface="微软雅黑" panose="020B0503020204020204" pitchFamily="34" charset="-122"/>
            </a:endParaRPr>
          </a:p>
        </p:txBody>
      </p:sp>
      <p:cxnSp>
        <p:nvCxnSpPr>
          <p:cNvPr id="14" name="直接连接符 13"/>
          <p:cNvCxnSpPr/>
          <p:nvPr>
            <p:custDataLst>
              <p:tags r:id="rId11"/>
            </p:custDataLst>
          </p:nvPr>
        </p:nvCxnSpPr>
        <p:spPr bwMode="auto">
          <a:xfrm>
            <a:off x="4928534" y="3428752"/>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15" name="文本框 26"/>
          <p:cNvSpPr txBox="1"/>
          <p:nvPr>
            <p:custDataLst>
              <p:tags r:id="rId12"/>
            </p:custDataLst>
          </p:nvPr>
        </p:nvSpPr>
        <p:spPr bwMode="auto">
          <a:xfrm>
            <a:off x="5044545" y="3209678"/>
            <a:ext cx="4008438" cy="725487"/>
          </a:xfrm>
          <a:prstGeom prst="rect">
            <a:avLst/>
          </a:prstGeom>
          <a:noFill/>
        </p:spPr>
        <p:txBody>
          <a:bodyPr anchor="ctr">
            <a:normAutofit/>
          </a:bodyPr>
          <a:lstStyle>
            <a:defPPr>
              <a:defRPr lang="zh-CN"/>
            </a:defPPr>
            <a:lvl1pPr>
              <a:defRPr sz="2400" b="1">
                <a:solidFill>
                  <a:schemeClr val="tx1">
                    <a:lumMod val="75000"/>
                    <a:lumOff val="25000"/>
                  </a:schemeClr>
                </a:solidFill>
                <a:cs typeface="Arial" panose="020B0604020202020204" pitchFamily="34" charset="0"/>
              </a:defRPr>
            </a:lvl1pPr>
          </a:lstStyle>
          <a:p>
            <a:pPr>
              <a:defRPr/>
            </a:pPr>
            <a:r>
              <a:rPr lang="zh-CN" altLang="en-US" dirty="0">
                <a:sym typeface="+mn-ea"/>
              </a:rPr>
              <a:t>CentOS x64系统安装、配置</a:t>
            </a:r>
            <a:endParaRPr lang="zh-CN" altLang="en-US" dirty="0"/>
          </a:p>
        </p:txBody>
      </p:sp>
      <p:sp>
        <p:nvSpPr>
          <p:cNvPr id="16" name="燕尾形 15"/>
          <p:cNvSpPr/>
          <p:nvPr>
            <p:custDataLst>
              <p:tags r:id="rId13"/>
            </p:custDataLst>
          </p:nvPr>
        </p:nvSpPr>
        <p:spPr>
          <a:xfrm>
            <a:off x="3737909" y="3387477"/>
            <a:ext cx="368300" cy="368300"/>
          </a:xfrm>
          <a:prstGeom prst="chevron">
            <a:avLst/>
          </a:prstGeom>
          <a:solidFill>
            <a:srgbClr val="00A9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0" y="6422065"/>
            <a:ext cx="12195548" cy="450113"/>
            <a:chOff x="0" y="6422065"/>
            <a:chExt cx="12195548" cy="450113"/>
          </a:xfrm>
        </p:grpSpPr>
        <p:sp>
          <p:nvSpPr>
            <p:cNvPr id="18" name="矩形 17"/>
            <p:cNvSpPr/>
            <p:nvPr/>
          </p:nvSpPr>
          <p:spPr>
            <a:xfrm>
              <a:off x="0" y="6422065"/>
              <a:ext cx="12192000" cy="435935"/>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                                                                                                                                                                                                                                            为了无法计算的价值   </a:t>
              </a:r>
              <a:endParaRPr lang="zh-CN" altLang="en-US" sz="1400" b="1" dirty="0"/>
            </a:p>
          </p:txBody>
        </p:sp>
        <p:pic>
          <p:nvPicPr>
            <p:cNvPr id="19" name="图片 1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745435" y="6422065"/>
              <a:ext cx="450113" cy="450113"/>
            </a:xfrm>
            <a:prstGeom prst="rect">
              <a:avLst/>
            </a:prstGeom>
          </p:spPr>
        </p:pic>
      </p:grpSp>
      <p:sp>
        <p:nvSpPr>
          <p:cNvPr id="29" name="文本框 61"/>
          <p:cNvSpPr txBox="1">
            <a:spLocks noChangeArrowheads="1"/>
          </p:cNvSpPr>
          <p:nvPr>
            <p:custDataLst>
              <p:tags r:id="rId15"/>
            </p:custDataLst>
          </p:nvPr>
        </p:nvSpPr>
        <p:spPr bwMode="auto">
          <a:xfrm>
            <a:off x="4102672" y="3956431"/>
            <a:ext cx="769937"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b="1" dirty="0" smtClean="0">
                <a:solidFill>
                  <a:srgbClr val="00A99F"/>
                </a:solidFill>
                <a:latin typeface="微软雅黑" panose="020B0503020204020204" pitchFamily="34" charset="-122"/>
                <a:ea typeface="微软雅黑" panose="020B0503020204020204" pitchFamily="34" charset="-122"/>
              </a:rPr>
              <a:t>04</a:t>
            </a:r>
            <a:endParaRPr lang="zh-CN" altLang="en-US" sz="2400" b="1" dirty="0">
              <a:solidFill>
                <a:srgbClr val="00A99F"/>
              </a:solidFill>
              <a:latin typeface="微软雅黑" panose="020B0503020204020204" pitchFamily="34" charset="-122"/>
              <a:ea typeface="微软雅黑" panose="020B0503020204020204" pitchFamily="34" charset="-122"/>
            </a:endParaRPr>
          </a:p>
        </p:txBody>
      </p:sp>
      <p:cxnSp>
        <p:nvCxnSpPr>
          <p:cNvPr id="30" name="直接连接符 29"/>
          <p:cNvCxnSpPr/>
          <p:nvPr>
            <p:custDataLst>
              <p:tags r:id="rId16"/>
            </p:custDataLst>
          </p:nvPr>
        </p:nvCxnSpPr>
        <p:spPr bwMode="auto">
          <a:xfrm>
            <a:off x="4924996" y="4175505"/>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31" name="文本框 26"/>
          <p:cNvSpPr txBox="1"/>
          <p:nvPr>
            <p:custDataLst>
              <p:tags r:id="rId17"/>
            </p:custDataLst>
          </p:nvPr>
        </p:nvSpPr>
        <p:spPr bwMode="auto">
          <a:xfrm>
            <a:off x="5044545" y="3956431"/>
            <a:ext cx="4008438" cy="725487"/>
          </a:xfrm>
          <a:prstGeom prst="rect">
            <a:avLst/>
          </a:prstGeom>
          <a:noFill/>
        </p:spPr>
        <p:txBody>
          <a:bodyPr anchor="ctr">
            <a:normAutofit/>
          </a:bodyPr>
          <a:lstStyle>
            <a:defPPr>
              <a:defRPr lang="zh-CN"/>
            </a:defPPr>
            <a:lvl1pPr>
              <a:defRPr sz="2400" b="1">
                <a:solidFill>
                  <a:schemeClr val="tx1">
                    <a:lumMod val="75000"/>
                    <a:lumOff val="25000"/>
                  </a:schemeClr>
                </a:solidFill>
                <a:cs typeface="Arial" panose="020B0604020202020204" pitchFamily="34" charset="0"/>
              </a:defRPr>
            </a:lvl1pPr>
          </a:lstStyle>
          <a:p>
            <a:r>
              <a:rPr lang="en-US" altLang="zh-CN" dirty="0">
                <a:sym typeface="+mn-ea"/>
              </a:rPr>
              <a:t>Linux</a:t>
            </a:r>
            <a:r>
              <a:rPr lang="zh-CN" altLang="en-US" dirty="0">
                <a:sym typeface="+mn-ea"/>
              </a:rPr>
              <a:t>和</a:t>
            </a:r>
            <a:r>
              <a:rPr lang="en-US" altLang="zh-CN" dirty="0">
                <a:sym typeface="+mn-ea"/>
              </a:rPr>
              <a:t>Window</a:t>
            </a:r>
            <a:r>
              <a:rPr lang="zh-CN" altLang="en-US" dirty="0">
                <a:sym typeface="+mn-ea"/>
              </a:rPr>
              <a:t>的区别</a:t>
            </a:r>
            <a:endParaRPr lang="zh-CN" altLang="en-US" dirty="0"/>
          </a:p>
        </p:txBody>
      </p:sp>
      <p:sp>
        <p:nvSpPr>
          <p:cNvPr id="32" name="燕尾形 31"/>
          <p:cNvSpPr/>
          <p:nvPr>
            <p:custDataLst>
              <p:tags r:id="rId18"/>
            </p:custDataLst>
          </p:nvPr>
        </p:nvSpPr>
        <p:spPr>
          <a:xfrm>
            <a:off x="3734371" y="4134230"/>
            <a:ext cx="368300" cy="368300"/>
          </a:xfrm>
          <a:prstGeom prst="chevron">
            <a:avLst/>
          </a:prstGeom>
          <a:solidFill>
            <a:srgbClr val="00A9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 name="标题 3"/>
          <p:cNvSpPr>
            <a:spLocks noGrp="1"/>
          </p:cNvSpPr>
          <p:nvPr>
            <p:ph type="title" idx="4294967295"/>
          </p:nvPr>
        </p:nvSpPr>
        <p:spPr>
          <a:xfrm>
            <a:off x="1406190" y="1558900"/>
            <a:ext cx="1897980" cy="872040"/>
          </a:xfrm>
        </p:spPr>
        <p:txBody>
          <a:bodyPr/>
          <a:lstStyle/>
          <a:p>
            <a:pPr algn="ctr" rtl="0" eaLnBrk="1" latinLnBrk="0" hangingPunct="1"/>
            <a:r>
              <a:rPr lang="zh-CN" altLang="zh-CN" sz="2000" kern="1200" dirty="0" smtClean="0">
                <a:solidFill>
                  <a:srgbClr val="00A99F"/>
                </a:solidFill>
                <a:effectLst/>
                <a:latin typeface="微软雅黑" panose="020B0503020204020204" pitchFamily="34" charset="-122"/>
                <a:ea typeface="微软雅黑" panose="020B0503020204020204" pitchFamily="34" charset="-122"/>
                <a:cs typeface="+mn-cs"/>
              </a:rPr>
              <a:t>目 录</a:t>
            </a:r>
            <a:endParaRPr lang="zh-CN" altLang="zh-CN" dirty="0" smtClean="0">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5017" y="148324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563880"/>
            <a:ext cx="6631940" cy="723900"/>
          </a:xfrm>
          <a:prstGeom prst="rect">
            <a:avLst/>
          </a:prstGeom>
          <a:noFill/>
        </p:spPr>
        <p:txBody>
          <a:bodyPr anchor="ctr">
            <a:noAutofit/>
          </a:bodyPr>
          <a:p>
            <a:pPr algn="l">
              <a:defRPr/>
            </a:pPr>
            <a:r>
              <a:rPr lang="en-US" altLang="zh-CN" sz="4000" b="1" dirty="0">
                <a:solidFill>
                  <a:schemeClr val="tx1">
                    <a:lumMod val="75000"/>
                    <a:lumOff val="25000"/>
                  </a:schemeClr>
                </a:solidFill>
                <a:cs typeface="Arial" panose="020B0604020202020204" pitchFamily="34" charset="0"/>
                <a:sym typeface="+mn-ea"/>
              </a:rPr>
              <a:t>Linux</a:t>
            </a:r>
            <a:r>
              <a:rPr lang="zh-CN" altLang="en-US" sz="4000" b="1" dirty="0">
                <a:solidFill>
                  <a:schemeClr val="tx1">
                    <a:lumMod val="75000"/>
                    <a:lumOff val="25000"/>
                  </a:schemeClr>
                </a:solidFill>
                <a:cs typeface="Arial" panose="020B0604020202020204" pitchFamily="34" charset="0"/>
                <a:sym typeface="+mn-ea"/>
              </a:rPr>
              <a:t>与</a:t>
            </a:r>
            <a:r>
              <a:rPr lang="en-US" altLang="zh-CN" sz="4000" b="1" dirty="0">
                <a:solidFill>
                  <a:schemeClr val="tx1">
                    <a:lumMod val="75000"/>
                    <a:lumOff val="25000"/>
                  </a:schemeClr>
                </a:solidFill>
                <a:cs typeface="Arial" panose="020B0604020202020204" pitchFamily="34" charset="0"/>
                <a:sym typeface="+mn-ea"/>
              </a:rPr>
              <a:t>window</a:t>
            </a:r>
            <a:r>
              <a:rPr lang="zh-CN" altLang="en-US" sz="4000" b="1" dirty="0">
                <a:solidFill>
                  <a:schemeClr val="tx1">
                    <a:lumMod val="75000"/>
                    <a:lumOff val="25000"/>
                  </a:schemeClr>
                </a:solidFill>
                <a:cs typeface="Arial" panose="020B0604020202020204" pitchFamily="34" charset="0"/>
                <a:sym typeface="+mn-ea"/>
              </a:rPr>
              <a:t>的区别</a:t>
            </a:r>
            <a:endParaRPr lang="zh-CN" altLang="en-US" sz="4000" b="1" dirty="0">
              <a:solidFill>
                <a:schemeClr val="tx1">
                  <a:lumMod val="75000"/>
                  <a:lumOff val="25000"/>
                </a:schemeClr>
              </a:solidFill>
              <a:cs typeface="Arial" panose="020B0604020202020204" pitchFamily="34" charset="0"/>
              <a:sym typeface="+mn-ea"/>
            </a:endParaRPr>
          </a:p>
        </p:txBody>
      </p:sp>
      <p:sp>
        <p:nvSpPr>
          <p:cNvPr id="2" name="文本框 1"/>
          <p:cNvSpPr txBox="1"/>
          <p:nvPr>
            <p:custDataLst>
              <p:tags r:id="rId2"/>
            </p:custDataLst>
          </p:nvPr>
        </p:nvSpPr>
        <p:spPr bwMode="auto">
          <a:xfrm>
            <a:off x="1435100" y="1913255"/>
            <a:ext cx="4693920"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Linux</a:t>
            </a:r>
            <a:r>
              <a:rPr lang="zh-CN" altLang="en-US" sz="2800" b="1" dirty="0">
                <a:solidFill>
                  <a:srgbClr val="C00000"/>
                </a:solidFill>
                <a:cs typeface="Arial" panose="020B0604020202020204" pitchFamily="34" charset="0"/>
              </a:rPr>
              <a:t>严格区分大小写</a:t>
            </a:r>
            <a:endParaRPr lang="zh-CN" altLang="en-US" sz="2800" b="1" dirty="0">
              <a:solidFill>
                <a:srgbClr val="C00000"/>
              </a:solidFill>
              <a:cs typeface="Arial" panose="020B0604020202020204" pitchFamily="34" charset="0"/>
            </a:endParaRPr>
          </a:p>
        </p:txBody>
      </p:sp>
      <p:sp>
        <p:nvSpPr>
          <p:cNvPr id="3" name="文本框 2"/>
          <p:cNvSpPr txBox="1"/>
          <p:nvPr>
            <p:custDataLst>
              <p:tags r:id="rId4"/>
            </p:custDataLst>
          </p:nvPr>
        </p:nvSpPr>
        <p:spPr bwMode="auto">
          <a:xfrm>
            <a:off x="1449070" y="2737485"/>
            <a:ext cx="8644255"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Linux</a:t>
            </a:r>
            <a:r>
              <a:rPr lang="zh-CN" altLang="en-US" sz="2800" b="1" dirty="0">
                <a:solidFill>
                  <a:srgbClr val="C00000"/>
                </a:solidFill>
                <a:cs typeface="Arial" panose="020B0604020202020204" pitchFamily="34" charset="0"/>
              </a:rPr>
              <a:t>所有的内容以文件形式保存，包括硬件</a:t>
            </a:r>
            <a:endParaRPr lang="zh-CN" altLang="en-US" sz="2800" b="1" dirty="0">
              <a:solidFill>
                <a:srgbClr val="C00000"/>
              </a:solidFill>
              <a:cs typeface="Arial" panose="020B0604020202020204" pitchFamily="34" charset="0"/>
            </a:endParaRPr>
          </a:p>
        </p:txBody>
      </p:sp>
      <p:sp>
        <p:nvSpPr>
          <p:cNvPr id="6" name="圆角矩形 5"/>
          <p:cNvSpPr/>
          <p:nvPr/>
        </p:nvSpPr>
        <p:spPr>
          <a:xfrm>
            <a:off x="3703475" y="4394274"/>
            <a:ext cx="4952952" cy="783193"/>
          </a:xfrm>
          <a:prstGeom prst="roundRect">
            <a:avLst/>
          </a:prstGeom>
        </p:spPr>
        <p:style>
          <a:lnRef idx="2">
            <a:schemeClr val="accent1"/>
          </a:lnRef>
          <a:fillRef idx="1">
            <a:schemeClr val="lt1"/>
          </a:fillRef>
          <a:effectRef idx="0">
            <a:schemeClr val="accent1"/>
          </a:effectRef>
          <a:fontRef idx="minor">
            <a:schemeClr val="dk1"/>
          </a:fontRef>
        </p:style>
        <p:txBody>
          <a:bodyPr wrap="none">
            <a:spAutoFit/>
          </a:bodyPr>
          <a:p>
            <a:r>
              <a:rPr lang="en-US" altLang="zh-CN" sz="4000" b="1" dirty="0" smtClean="0">
                <a:solidFill>
                  <a:schemeClr val="accent6">
                    <a:lumMod val="50000"/>
                  </a:schemeClr>
                </a:solidFill>
              </a:rPr>
              <a:t>Linux</a:t>
            </a:r>
            <a:r>
              <a:rPr lang="zh-CN" altLang="en-US" sz="4000" b="1" dirty="0" smtClean="0">
                <a:solidFill>
                  <a:schemeClr val="accent6">
                    <a:lumMod val="50000"/>
                  </a:schemeClr>
                </a:solidFill>
              </a:rPr>
              <a:t>一切内容皆文件</a:t>
            </a:r>
            <a:endParaRPr lang="zh-CN" altLang="en-US" sz="4000" b="1" dirty="0" smtClean="0">
              <a:solidFill>
                <a:schemeClr val="accent6">
                  <a:lumMod val="50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5017" y="148324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563880"/>
            <a:ext cx="6631940" cy="723900"/>
          </a:xfrm>
          <a:prstGeom prst="rect">
            <a:avLst/>
          </a:prstGeom>
          <a:noFill/>
        </p:spPr>
        <p:txBody>
          <a:bodyPr anchor="ctr">
            <a:noAutofit/>
          </a:bodyPr>
          <a:p>
            <a:pPr algn="l">
              <a:defRPr/>
            </a:pPr>
            <a:r>
              <a:rPr lang="en-US" altLang="zh-CN" sz="4000" b="1" dirty="0">
                <a:solidFill>
                  <a:schemeClr val="tx1">
                    <a:lumMod val="75000"/>
                    <a:lumOff val="25000"/>
                  </a:schemeClr>
                </a:solidFill>
                <a:cs typeface="Arial" panose="020B0604020202020204" pitchFamily="34" charset="0"/>
                <a:sym typeface="+mn-ea"/>
              </a:rPr>
              <a:t>Linux</a:t>
            </a:r>
            <a:r>
              <a:rPr lang="zh-CN" altLang="en-US" sz="4000" b="1" dirty="0">
                <a:solidFill>
                  <a:schemeClr val="tx1">
                    <a:lumMod val="75000"/>
                    <a:lumOff val="25000"/>
                  </a:schemeClr>
                </a:solidFill>
                <a:cs typeface="Arial" panose="020B0604020202020204" pitchFamily="34" charset="0"/>
                <a:sym typeface="+mn-ea"/>
              </a:rPr>
              <a:t>与</a:t>
            </a:r>
            <a:r>
              <a:rPr lang="en-US" altLang="zh-CN" sz="4000" b="1" dirty="0">
                <a:solidFill>
                  <a:schemeClr val="tx1">
                    <a:lumMod val="75000"/>
                    <a:lumOff val="25000"/>
                  </a:schemeClr>
                </a:solidFill>
                <a:cs typeface="Arial" panose="020B0604020202020204" pitchFamily="34" charset="0"/>
                <a:sym typeface="+mn-ea"/>
              </a:rPr>
              <a:t>window</a:t>
            </a:r>
            <a:r>
              <a:rPr lang="zh-CN" altLang="en-US" sz="4000" b="1" dirty="0">
                <a:solidFill>
                  <a:schemeClr val="tx1">
                    <a:lumMod val="75000"/>
                    <a:lumOff val="25000"/>
                  </a:schemeClr>
                </a:solidFill>
                <a:cs typeface="Arial" panose="020B0604020202020204" pitchFamily="34" charset="0"/>
                <a:sym typeface="+mn-ea"/>
              </a:rPr>
              <a:t>的区别</a:t>
            </a:r>
            <a:endParaRPr lang="zh-CN" altLang="en-US" sz="4000" b="1" dirty="0">
              <a:solidFill>
                <a:schemeClr val="tx1">
                  <a:lumMod val="75000"/>
                  <a:lumOff val="25000"/>
                </a:schemeClr>
              </a:solidFill>
              <a:cs typeface="Arial" panose="020B0604020202020204" pitchFamily="34" charset="0"/>
              <a:sym typeface="+mn-ea"/>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290" y="1827530"/>
            <a:ext cx="8350885" cy="2829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1673860" y="4888230"/>
            <a:ext cx="6057265" cy="398780"/>
          </a:xfrm>
          <a:prstGeom prst="rect">
            <a:avLst/>
          </a:prstGeom>
        </p:spPr>
        <p:txBody>
          <a:bodyPr wrap="square">
            <a:spAutoFit/>
          </a:bodyPr>
          <a:p>
            <a:r>
              <a:rPr lang="en-US" altLang="zh-CN" sz="2000" b="1" dirty="0" smtClean="0">
                <a:solidFill>
                  <a:srgbClr val="FF3333"/>
                </a:solidFill>
              </a:rPr>
              <a:t>Windows</a:t>
            </a:r>
            <a:r>
              <a:rPr lang="zh-CN" altLang="en-US" sz="2000" b="1" dirty="0" smtClean="0">
                <a:solidFill>
                  <a:srgbClr val="FF3333"/>
                </a:solidFill>
              </a:rPr>
              <a:t>下的程序不能直接在</a:t>
            </a:r>
            <a:r>
              <a:rPr lang="en-US" altLang="zh-CN" sz="2000" b="1" dirty="0" smtClean="0">
                <a:solidFill>
                  <a:srgbClr val="FF3333"/>
                </a:solidFill>
              </a:rPr>
              <a:t>Linux</a:t>
            </a:r>
            <a:r>
              <a:rPr lang="zh-CN" altLang="en-US" sz="2000" b="1" dirty="0" smtClean="0">
                <a:solidFill>
                  <a:srgbClr val="FF3333"/>
                </a:solidFill>
              </a:rPr>
              <a:t>中安装和运行</a:t>
            </a:r>
            <a:endParaRPr lang="zh-CN" altLang="en-US" sz="2000" dirty="0">
              <a:solidFill>
                <a:srgbClr val="FF3333"/>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0" y="2773840"/>
            <a:ext cx="12192000" cy="111671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zh-CN" altLang="en-US" sz="5400" b="1" dirty="0">
              <a:solidFill>
                <a:schemeClr val="bg1">
                  <a:lumMod val="50000"/>
                </a:schemeClr>
              </a:solidFill>
            </a:endParaRPr>
          </a:p>
        </p:txBody>
      </p:sp>
      <p:cxnSp>
        <p:nvCxnSpPr>
          <p:cNvPr id="3" name="直接连接符 2"/>
          <p:cNvCxnSpPr/>
          <p:nvPr/>
        </p:nvCxnSpPr>
        <p:spPr bwMode="auto">
          <a:xfrm>
            <a:off x="4882814" y="3533421"/>
            <a:ext cx="2448000"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4" name="组合 3"/>
          <p:cNvGrpSpPr/>
          <p:nvPr/>
        </p:nvGrpSpPr>
        <p:grpSpPr>
          <a:xfrm>
            <a:off x="0" y="6422065"/>
            <a:ext cx="12195548" cy="450113"/>
            <a:chOff x="0" y="6422065"/>
            <a:chExt cx="12195548" cy="450113"/>
          </a:xfrm>
        </p:grpSpPr>
        <p:sp>
          <p:nvSpPr>
            <p:cNvPr id="5" name="矩形 4"/>
            <p:cNvSpPr/>
            <p:nvPr/>
          </p:nvSpPr>
          <p:spPr>
            <a:xfrm>
              <a:off x="0" y="6422065"/>
              <a:ext cx="12192000" cy="435935"/>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                                                                                                                                                                                                                                            为了无法计算的价值   </a:t>
              </a:r>
              <a:endParaRPr lang="zh-CN" altLang="en-US" sz="1400" b="1" dirty="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745435" y="6422065"/>
              <a:ext cx="450113" cy="450113"/>
            </a:xfrm>
            <a:prstGeom prst="rect">
              <a:avLst/>
            </a:prstGeom>
          </p:spPr>
        </p:pic>
      </p:grpSp>
      <p:sp>
        <p:nvSpPr>
          <p:cNvPr id="7" name="标题 6"/>
          <p:cNvSpPr>
            <a:spLocks noGrp="1"/>
          </p:cNvSpPr>
          <p:nvPr>
            <p:ph type="title" idx="4294967295"/>
          </p:nvPr>
        </p:nvSpPr>
        <p:spPr>
          <a:xfrm>
            <a:off x="4904819" y="2207858"/>
            <a:ext cx="2425995" cy="1325563"/>
          </a:xfrm>
        </p:spPr>
        <p:txBody>
          <a:bodyPr/>
          <a:lstStyle/>
          <a:p>
            <a:pPr algn="ctr"/>
            <a:r>
              <a:rPr lang="zh-CN" altLang="en-US" dirty="0" smtClean="0"/>
              <a:t>致谢</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1929765" y="2092325"/>
            <a:ext cx="8412480" cy="1198880"/>
          </a:xfrm>
          <a:prstGeom prst="rect">
            <a:avLst/>
          </a:prstGeom>
          <a:noFill/>
          <a:ln>
            <a:noFill/>
          </a:ln>
        </p:spPr>
        <p:txBody>
          <a:bodyPr wrap="none" rtlCol="0" anchor="t">
            <a:spAutoFit/>
          </a:bodyPr>
          <a:p>
            <a:pPr algn="ctr"/>
            <a:r>
              <a:rPr lang="zh-CN" altLang="en-US" sz="7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什么是操作系统？？</a:t>
            </a:r>
            <a:endParaRPr lang="zh-CN" altLang="en-US" sz="7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9" name="图片 8" descr="u=745034245,2338992202&amp;fm=26&amp;gp=0"/>
          <p:cNvPicPr>
            <a:picLocks noChangeAspect="1"/>
          </p:cNvPicPr>
          <p:nvPr/>
        </p:nvPicPr>
        <p:blipFill>
          <a:blip r:embed="rId1"/>
          <a:stretch>
            <a:fillRect/>
          </a:stretch>
        </p:blipFill>
        <p:spPr>
          <a:xfrm>
            <a:off x="280035" y="3698240"/>
            <a:ext cx="2884170" cy="244030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60643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563814"/>
            <a:ext cx="4008438"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rPr>
              <a:t>Linux</a:t>
            </a:r>
            <a:r>
              <a:rPr lang="zh-CN" altLang="en-US" sz="4000" b="1" dirty="0">
                <a:solidFill>
                  <a:schemeClr val="tx1">
                    <a:lumMod val="75000"/>
                    <a:lumOff val="25000"/>
                  </a:schemeClr>
                </a:solidFill>
                <a:cs typeface="Arial" panose="020B0604020202020204" pitchFamily="34" charset="0"/>
              </a:rPr>
              <a:t>系统</a:t>
            </a:r>
            <a:endParaRPr lang="zh-CN" altLang="en-US" sz="4000" b="1" dirty="0">
              <a:solidFill>
                <a:schemeClr val="tx1">
                  <a:lumMod val="75000"/>
                  <a:lumOff val="25000"/>
                </a:schemeClr>
              </a:solidFill>
              <a:cs typeface="Arial" panose="020B0604020202020204" pitchFamily="34" charset="0"/>
            </a:endParaRPr>
          </a:p>
        </p:txBody>
      </p:sp>
      <p:sp>
        <p:nvSpPr>
          <p:cNvPr id="2" name="文本框 1"/>
          <p:cNvSpPr txBox="1"/>
          <p:nvPr>
            <p:custDataLst>
              <p:tags r:id="rId2"/>
            </p:custDataLst>
          </p:nvPr>
        </p:nvSpPr>
        <p:spPr bwMode="auto">
          <a:xfrm>
            <a:off x="1465050" y="1913189"/>
            <a:ext cx="4008438"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zh-CN" sz="2800" b="1" dirty="0">
                <a:solidFill>
                  <a:srgbClr val="C00000"/>
                </a:solidFill>
                <a:cs typeface="Arial" panose="020B0604020202020204" pitchFamily="34" charset="0"/>
              </a:rPr>
              <a:t>源于</a:t>
            </a:r>
            <a:r>
              <a:rPr lang="en-US" altLang="zh-CN" sz="2800" b="1" dirty="0">
                <a:solidFill>
                  <a:srgbClr val="C00000"/>
                </a:solidFill>
                <a:cs typeface="Arial" panose="020B0604020202020204" pitchFamily="34" charset="0"/>
              </a:rPr>
              <a:t>Unix</a:t>
            </a:r>
            <a:r>
              <a:rPr lang="zh-CN" altLang="en-US" sz="2800" b="1" dirty="0">
                <a:solidFill>
                  <a:srgbClr val="C00000"/>
                </a:solidFill>
                <a:cs typeface="Arial" panose="020B0604020202020204" pitchFamily="34" charset="0"/>
              </a:rPr>
              <a:t>系统</a:t>
            </a:r>
            <a:endParaRPr lang="zh-CN" altLang="en-US" sz="2800" b="1" dirty="0">
              <a:solidFill>
                <a:srgbClr val="C00000"/>
              </a:solidFill>
              <a:cs typeface="Arial" panose="020B0604020202020204" pitchFamily="34" charset="0"/>
            </a:endParaRPr>
          </a:p>
        </p:txBody>
      </p:sp>
      <p:sp>
        <p:nvSpPr>
          <p:cNvPr id="3" name="文本框 2"/>
          <p:cNvSpPr txBox="1"/>
          <p:nvPr>
            <p:custDataLst>
              <p:tags r:id="rId4"/>
            </p:custDataLst>
          </p:nvPr>
        </p:nvSpPr>
        <p:spPr bwMode="auto">
          <a:xfrm>
            <a:off x="1465685" y="2652964"/>
            <a:ext cx="4008438"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zh-CN" sz="2800" b="1" dirty="0">
                <a:solidFill>
                  <a:srgbClr val="C00000"/>
                </a:solidFill>
                <a:cs typeface="Arial" panose="020B0604020202020204" pitchFamily="34" charset="0"/>
              </a:rPr>
              <a:t>开放源码</a:t>
            </a:r>
            <a:endParaRPr lang="zh-CN" sz="2800" b="1" dirty="0">
              <a:solidFill>
                <a:srgbClr val="C00000"/>
              </a:solidFill>
              <a:cs typeface="Arial" panose="020B0604020202020204" pitchFamily="34" charset="0"/>
            </a:endParaRPr>
          </a:p>
        </p:txBody>
      </p:sp>
      <p:sp>
        <p:nvSpPr>
          <p:cNvPr id="4" name="文本框 3"/>
          <p:cNvSpPr txBox="1"/>
          <p:nvPr>
            <p:custDataLst>
              <p:tags r:id="rId5"/>
            </p:custDataLst>
          </p:nvPr>
        </p:nvSpPr>
        <p:spPr bwMode="auto">
          <a:xfrm>
            <a:off x="1465685" y="3481639"/>
            <a:ext cx="4008438"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Linux</a:t>
            </a:r>
            <a:r>
              <a:rPr lang="zh-CN" altLang="en-US" sz="2800" b="1" dirty="0">
                <a:solidFill>
                  <a:srgbClr val="C00000"/>
                </a:solidFill>
                <a:cs typeface="Arial" panose="020B0604020202020204" pitchFamily="34" charset="0"/>
              </a:rPr>
              <a:t>诞生</a:t>
            </a:r>
            <a:endParaRPr lang="zh-CN" altLang="en-US" sz="2800" b="1" dirty="0">
              <a:solidFill>
                <a:srgbClr val="C00000"/>
              </a:solidFill>
              <a:cs typeface="Arial" panose="020B0604020202020204" pitchFamily="34" charset="0"/>
            </a:endParaRPr>
          </a:p>
        </p:txBody>
      </p:sp>
      <p:pic>
        <p:nvPicPr>
          <p:cNvPr id="6" name="图片 5" descr="timg"/>
          <p:cNvPicPr>
            <a:picLocks noChangeAspect="1"/>
          </p:cNvPicPr>
          <p:nvPr/>
        </p:nvPicPr>
        <p:blipFill>
          <a:blip r:embed="rId6"/>
          <a:stretch>
            <a:fillRect/>
          </a:stretch>
        </p:blipFill>
        <p:spPr>
          <a:xfrm>
            <a:off x="4970780" y="3272790"/>
            <a:ext cx="2250440" cy="2559050"/>
          </a:xfrm>
          <a:prstGeom prst="rect">
            <a:avLst/>
          </a:prstGeom>
        </p:spPr>
      </p:pic>
      <p:pic>
        <p:nvPicPr>
          <p:cNvPr id="8" name="图片 7"/>
          <p:cNvPicPr>
            <a:picLocks noChangeAspect="1"/>
          </p:cNvPicPr>
          <p:nvPr/>
        </p:nvPicPr>
        <p:blipFill>
          <a:blip r:embed="rId7"/>
          <a:stretch>
            <a:fillRect/>
          </a:stretch>
        </p:blipFill>
        <p:spPr>
          <a:xfrm>
            <a:off x="7958455" y="2026920"/>
            <a:ext cx="2083435" cy="33699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422065"/>
            <a:ext cx="12195548" cy="450113"/>
            <a:chOff x="0" y="6422065"/>
            <a:chExt cx="12195548" cy="450113"/>
          </a:xfrm>
        </p:grpSpPr>
        <p:sp>
          <p:nvSpPr>
            <p:cNvPr id="18" name="矩形 17"/>
            <p:cNvSpPr/>
            <p:nvPr/>
          </p:nvSpPr>
          <p:spPr>
            <a:xfrm>
              <a:off x="0" y="6422065"/>
              <a:ext cx="12192000" cy="435935"/>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                                                                                                                                                                                                                                            为了无法计算的价值   </a:t>
              </a:r>
              <a:endParaRPr lang="zh-CN" altLang="en-US" sz="1400" b="1" dirty="0"/>
            </a:p>
          </p:txBody>
        </p:sp>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745435" y="6422065"/>
              <a:ext cx="450113" cy="450113"/>
            </a:xfrm>
            <a:prstGeom prst="rect">
              <a:avLst/>
            </a:prstGeom>
          </p:spPr>
        </p:pic>
      </p:grpSp>
      <p:sp>
        <p:nvSpPr>
          <p:cNvPr id="13" name="标题 12"/>
          <p:cNvSpPr>
            <a:spLocks noGrp="1"/>
          </p:cNvSpPr>
          <p:nvPr>
            <p:ph type="title" idx="4294967295"/>
          </p:nvPr>
        </p:nvSpPr>
        <p:spPr/>
        <p:txBody>
          <a:bodyPr>
            <a:normAutofit/>
          </a:bodyPr>
          <a:lstStyle/>
          <a:p>
            <a:r>
              <a:rPr lang="en-US" altLang="zh-CN" sz="2400" b="1" dirty="0" smtClean="0"/>
              <a:t>Linux</a:t>
            </a:r>
            <a:r>
              <a:rPr lang="zh-CN" altLang="en-US" sz="2400" b="1" dirty="0"/>
              <a:t>简介</a:t>
            </a:r>
            <a:br>
              <a:rPr lang="zh-CN" altLang="en-US" sz="2400" b="1" dirty="0"/>
            </a:br>
            <a:endParaRPr lang="zh-CN" altLang="zh-CN" sz="2400" b="1" dirty="0" smtClean="0">
              <a:effectLst/>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275" y="2149660"/>
            <a:ext cx="8507923" cy="3783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169040" y="1343841"/>
            <a:ext cx="6846746" cy="646331"/>
          </a:xfrm>
          <a:prstGeom prst="rect">
            <a:avLst/>
          </a:prstGeom>
          <a:noFill/>
        </p:spPr>
        <p:txBody>
          <a:bodyPr wrap="none" rtlCol="0">
            <a:spAutoFit/>
          </a:bodyPr>
          <a:lstStyle/>
          <a:p>
            <a:r>
              <a:rPr lang="zh-CN" altLang="en-US" sz="3600" b="1" dirty="0" smtClean="0">
                <a:solidFill>
                  <a:srgbClr val="A80000"/>
                </a:solidFill>
              </a:rPr>
              <a:t>市场上</a:t>
            </a:r>
            <a:r>
              <a:rPr lang="en-US" altLang="zh-CN" sz="3600" b="1" dirty="0">
                <a:solidFill>
                  <a:srgbClr val="A80000"/>
                </a:solidFill>
              </a:rPr>
              <a:t>Linux</a:t>
            </a:r>
            <a:r>
              <a:rPr lang="zh-CN" altLang="en-US" sz="3600" b="1" dirty="0" smtClean="0">
                <a:solidFill>
                  <a:srgbClr val="A80000"/>
                </a:solidFill>
              </a:rPr>
              <a:t>流行的发行版本 宕机</a:t>
            </a:r>
            <a:endParaRPr lang="zh-CN" altLang="en-US" sz="3600" b="1" dirty="0">
              <a:solidFill>
                <a:srgbClr val="A8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60643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563814"/>
            <a:ext cx="4008438"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rPr>
              <a:t>Linux</a:t>
            </a:r>
            <a:r>
              <a:rPr lang="zh-CN" altLang="en-US" sz="4000" b="1" dirty="0">
                <a:solidFill>
                  <a:schemeClr val="tx1">
                    <a:lumMod val="75000"/>
                    <a:lumOff val="25000"/>
                  </a:schemeClr>
                </a:solidFill>
                <a:cs typeface="Arial" panose="020B0604020202020204" pitchFamily="34" charset="0"/>
              </a:rPr>
              <a:t>系统</a:t>
            </a:r>
            <a:endParaRPr lang="zh-CN" altLang="en-US" sz="4000" b="1" dirty="0">
              <a:solidFill>
                <a:schemeClr val="tx1">
                  <a:lumMod val="75000"/>
                  <a:lumOff val="25000"/>
                </a:schemeClr>
              </a:solidFill>
              <a:cs typeface="Arial" panose="020B0604020202020204" pitchFamily="34" charset="0"/>
            </a:endParaRPr>
          </a:p>
        </p:txBody>
      </p:sp>
      <p:sp>
        <p:nvSpPr>
          <p:cNvPr id="2" name="文本框 1"/>
          <p:cNvSpPr txBox="1"/>
          <p:nvPr>
            <p:custDataLst>
              <p:tags r:id="rId2"/>
            </p:custDataLst>
          </p:nvPr>
        </p:nvSpPr>
        <p:spPr bwMode="auto">
          <a:xfrm>
            <a:off x="1326620" y="1676334"/>
            <a:ext cx="4008438"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特点</a:t>
            </a:r>
            <a:endParaRPr lang="zh-CN" altLang="en-US" sz="2800" b="1" dirty="0">
              <a:solidFill>
                <a:srgbClr val="C00000"/>
              </a:solidFill>
              <a:cs typeface="Arial" panose="020B0604020202020204" pitchFamily="34" charset="0"/>
            </a:endParaRPr>
          </a:p>
        </p:txBody>
      </p:sp>
      <p:sp>
        <p:nvSpPr>
          <p:cNvPr id="4" name="文本框 3"/>
          <p:cNvSpPr txBox="1"/>
          <p:nvPr>
            <p:custDataLst>
              <p:tags r:id="rId4"/>
            </p:custDataLst>
          </p:nvPr>
        </p:nvSpPr>
        <p:spPr bwMode="auto">
          <a:xfrm>
            <a:off x="1734185" y="2400300"/>
            <a:ext cx="9573260" cy="4225925"/>
          </a:xfrm>
          <a:prstGeom prst="rect">
            <a:avLst/>
          </a:prstGeom>
          <a:noFill/>
        </p:spPr>
        <p:txBody>
          <a:bodyPr anchor="ctr">
            <a:noAutofit/>
          </a:bodyPr>
          <a:p>
            <a:pPr indent="0" fontAlgn="auto">
              <a:lnSpc>
                <a:spcPct val="150000"/>
              </a:lnSpc>
              <a:buBlip>
                <a:blip r:embed="rId5"/>
              </a:buBlip>
              <a:defRPr/>
            </a:pPr>
            <a:r>
              <a:rPr lang="en-US" altLang="zh-CN" sz="2400" dirty="0">
                <a:solidFill>
                  <a:schemeClr val="tx1"/>
                </a:solidFill>
                <a:cs typeface="Arial" panose="020B0604020202020204" pitchFamily="34" charset="0"/>
              </a:rPr>
              <a:t> </a:t>
            </a:r>
            <a:r>
              <a:rPr lang="zh-CN" altLang="en-US" sz="2400" dirty="0">
                <a:solidFill>
                  <a:schemeClr val="tx1"/>
                </a:solidFill>
                <a:cs typeface="Arial" panose="020B0604020202020204" pitchFamily="34" charset="0"/>
              </a:rPr>
              <a:t>开源开放</a:t>
            </a:r>
            <a:endParaRPr lang="zh-CN" altLang="en-US" sz="2400" dirty="0">
              <a:solidFill>
                <a:schemeClr val="tx1"/>
              </a:solidFill>
              <a:cs typeface="Arial" panose="020B0604020202020204" pitchFamily="34" charset="0"/>
            </a:endParaRPr>
          </a:p>
          <a:p>
            <a:pPr indent="0" fontAlgn="auto">
              <a:lnSpc>
                <a:spcPct val="150000"/>
              </a:lnSpc>
              <a:buBlip>
                <a:blip r:embed="rId5"/>
              </a:buBlip>
              <a:defRPr/>
            </a:pPr>
            <a:r>
              <a:rPr lang="zh-CN" altLang="en-US" sz="2400" dirty="0">
                <a:solidFill>
                  <a:schemeClr val="tx1"/>
                </a:solidFill>
                <a:cs typeface="Arial" panose="020B0604020202020204" pitchFamily="34" charset="0"/>
              </a:rPr>
              <a:t> 多用户多任务</a:t>
            </a:r>
            <a:endParaRPr lang="zh-CN" altLang="en-US" sz="2400" dirty="0">
              <a:solidFill>
                <a:schemeClr val="tx1"/>
              </a:solidFill>
              <a:cs typeface="Arial" panose="020B0604020202020204" pitchFamily="34" charset="0"/>
            </a:endParaRPr>
          </a:p>
          <a:p>
            <a:pPr indent="0" fontAlgn="auto">
              <a:lnSpc>
                <a:spcPct val="150000"/>
              </a:lnSpc>
              <a:buBlip>
                <a:blip r:embed="rId5"/>
              </a:buBlip>
              <a:defRPr/>
            </a:pPr>
            <a:r>
              <a:rPr lang="zh-CN" altLang="en-US" sz="2400" dirty="0">
                <a:solidFill>
                  <a:schemeClr val="tx1"/>
                </a:solidFill>
                <a:cs typeface="Arial" panose="020B0604020202020204" pitchFamily="34" charset="0"/>
              </a:rPr>
              <a:t> 两种交互界面</a:t>
            </a:r>
            <a:endParaRPr lang="zh-CN" altLang="en-US" sz="2400" dirty="0">
              <a:solidFill>
                <a:schemeClr val="tx1"/>
              </a:solidFill>
              <a:cs typeface="Arial" panose="020B0604020202020204" pitchFamily="34" charset="0"/>
            </a:endParaRPr>
          </a:p>
          <a:p>
            <a:pPr indent="0" fontAlgn="auto">
              <a:lnSpc>
                <a:spcPct val="150000"/>
              </a:lnSpc>
              <a:buBlip>
                <a:blip r:embed="rId5"/>
              </a:buBlip>
              <a:defRPr/>
            </a:pPr>
            <a:r>
              <a:rPr lang="zh-CN" altLang="en-US" sz="2400" dirty="0">
                <a:solidFill>
                  <a:schemeClr val="tx1"/>
                </a:solidFill>
                <a:cs typeface="Arial" panose="020B0604020202020204" pitchFamily="34" charset="0"/>
              </a:rPr>
              <a:t> 设备独立性</a:t>
            </a:r>
            <a:endParaRPr lang="zh-CN" altLang="en-US" sz="2400" dirty="0">
              <a:solidFill>
                <a:schemeClr val="tx1"/>
              </a:solidFill>
              <a:cs typeface="Arial" panose="020B0604020202020204" pitchFamily="34" charset="0"/>
            </a:endParaRPr>
          </a:p>
          <a:p>
            <a:pPr indent="0" fontAlgn="auto">
              <a:lnSpc>
                <a:spcPct val="150000"/>
              </a:lnSpc>
              <a:buBlip>
                <a:blip r:embed="rId5"/>
              </a:buBlip>
              <a:defRPr/>
            </a:pPr>
            <a:r>
              <a:rPr lang="zh-CN" altLang="en-US" sz="2400" dirty="0">
                <a:solidFill>
                  <a:schemeClr val="tx1"/>
                </a:solidFill>
                <a:cs typeface="Arial" panose="020B0604020202020204" pitchFamily="34" charset="0"/>
              </a:rPr>
              <a:t> 丰富的网络功能</a:t>
            </a:r>
            <a:endParaRPr lang="zh-CN" altLang="en-US" sz="2400" dirty="0">
              <a:solidFill>
                <a:schemeClr val="tx1"/>
              </a:solidFill>
              <a:cs typeface="Arial" panose="020B0604020202020204" pitchFamily="34" charset="0"/>
            </a:endParaRPr>
          </a:p>
          <a:p>
            <a:pPr indent="0" fontAlgn="auto">
              <a:lnSpc>
                <a:spcPct val="150000"/>
              </a:lnSpc>
              <a:buBlip>
                <a:blip r:embed="rId5"/>
              </a:buBlip>
              <a:defRPr/>
            </a:pPr>
            <a:r>
              <a:rPr lang="zh-CN" altLang="en-US" sz="2400" dirty="0">
                <a:solidFill>
                  <a:schemeClr val="tx1"/>
                </a:solidFill>
                <a:cs typeface="Arial" panose="020B0604020202020204" pitchFamily="34" charset="0"/>
              </a:rPr>
              <a:t> 可靠的安全系统</a:t>
            </a:r>
            <a:endParaRPr lang="zh-CN" altLang="en-US" sz="2400" dirty="0">
              <a:solidFill>
                <a:schemeClr val="tx1"/>
              </a:solidFill>
              <a:cs typeface="Arial" panose="020B0604020202020204" pitchFamily="34" charset="0"/>
            </a:endParaRPr>
          </a:p>
          <a:p>
            <a:pPr indent="0" fontAlgn="auto">
              <a:lnSpc>
                <a:spcPct val="150000"/>
              </a:lnSpc>
              <a:buBlip>
                <a:blip r:embed="rId5"/>
              </a:buBlip>
              <a:defRPr/>
            </a:pPr>
            <a:r>
              <a:rPr lang="zh-CN" altLang="en-US" sz="2400" dirty="0">
                <a:solidFill>
                  <a:schemeClr val="tx1"/>
                </a:solidFill>
                <a:cs typeface="Arial" panose="020B0604020202020204" pitchFamily="34" charset="0"/>
              </a:rPr>
              <a:t> 良好的可移植性</a:t>
            </a:r>
            <a:endParaRPr lang="zh-CN" altLang="en-US" sz="2400" dirty="0">
              <a:solidFill>
                <a:schemeClr val="tx1"/>
              </a:solidFill>
              <a:cs typeface="Arial" panose="020B0604020202020204" pitchFamily="34" charset="0"/>
            </a:endParaRPr>
          </a:p>
          <a:p>
            <a:pPr indent="0" fontAlgn="auto">
              <a:lnSpc>
                <a:spcPct val="150000"/>
              </a:lnSpc>
              <a:buBlip>
                <a:blip r:embed="rId5"/>
              </a:buBlip>
              <a:defRPr/>
            </a:pPr>
            <a:endParaRPr lang="zh-CN" altLang="en-US" sz="2400" dirty="0">
              <a:solidFill>
                <a:schemeClr val="tx1"/>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5017" y="148324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563880"/>
            <a:ext cx="5052060"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rPr>
              <a:t>Linux</a:t>
            </a:r>
            <a:r>
              <a:rPr lang="zh-CN" altLang="en-US" sz="4000" b="1" dirty="0">
                <a:solidFill>
                  <a:schemeClr val="tx1">
                    <a:lumMod val="75000"/>
                    <a:lumOff val="25000"/>
                  </a:schemeClr>
                </a:solidFill>
                <a:cs typeface="Arial" panose="020B0604020202020204" pitchFamily="34" charset="0"/>
              </a:rPr>
              <a:t>系统的架构</a:t>
            </a:r>
            <a:endParaRPr lang="zh-CN" altLang="en-US" sz="4000" b="1" dirty="0">
              <a:solidFill>
                <a:schemeClr val="tx1">
                  <a:lumMod val="75000"/>
                  <a:lumOff val="25000"/>
                </a:schemeClr>
              </a:solidFill>
              <a:cs typeface="Arial" panose="020B0604020202020204" pitchFamily="34" charset="0"/>
            </a:endParaRPr>
          </a:p>
        </p:txBody>
      </p:sp>
      <p:sp>
        <p:nvSpPr>
          <p:cNvPr id="2" name="文本框 1"/>
          <p:cNvSpPr txBox="1"/>
          <p:nvPr>
            <p:custDataLst>
              <p:tags r:id="rId2"/>
            </p:custDataLst>
          </p:nvPr>
        </p:nvSpPr>
        <p:spPr bwMode="auto">
          <a:xfrm>
            <a:off x="1066905" y="1704909"/>
            <a:ext cx="4008438"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Linux</a:t>
            </a:r>
            <a:r>
              <a:rPr lang="zh-CN" altLang="en-US" sz="2800" b="1" dirty="0">
                <a:solidFill>
                  <a:srgbClr val="C00000"/>
                </a:solidFill>
                <a:cs typeface="Arial" panose="020B0604020202020204" pitchFamily="34" charset="0"/>
              </a:rPr>
              <a:t>基本结构</a:t>
            </a:r>
            <a:endParaRPr lang="zh-CN" altLang="en-US" sz="2800" b="1" dirty="0">
              <a:solidFill>
                <a:srgbClr val="C00000"/>
              </a:solidFill>
              <a:cs typeface="Arial" panose="020B0604020202020204" pitchFamily="34" charset="0"/>
            </a:endParaRPr>
          </a:p>
        </p:txBody>
      </p:sp>
      <p:pic>
        <p:nvPicPr>
          <p:cNvPr id="4" name="图片 3"/>
          <p:cNvPicPr>
            <a:picLocks noChangeAspect="1"/>
          </p:cNvPicPr>
          <p:nvPr/>
        </p:nvPicPr>
        <p:blipFill>
          <a:blip r:embed="rId4"/>
          <a:stretch>
            <a:fillRect/>
          </a:stretch>
        </p:blipFill>
        <p:spPr>
          <a:xfrm>
            <a:off x="5429250" y="1937385"/>
            <a:ext cx="3886200" cy="3781425"/>
          </a:xfrm>
          <a:prstGeom prst="rect">
            <a:avLst/>
          </a:prstGeom>
        </p:spPr>
      </p:pic>
      <p:sp>
        <p:nvSpPr>
          <p:cNvPr id="3" name="文本框 2"/>
          <p:cNvSpPr txBox="1"/>
          <p:nvPr>
            <p:custDataLst>
              <p:tags r:id="rId5"/>
            </p:custDataLst>
          </p:nvPr>
        </p:nvSpPr>
        <p:spPr bwMode="auto">
          <a:xfrm>
            <a:off x="1831340" y="2428875"/>
            <a:ext cx="2169795" cy="2574290"/>
          </a:xfrm>
          <a:prstGeom prst="rect">
            <a:avLst/>
          </a:prstGeom>
          <a:noFill/>
        </p:spPr>
        <p:txBody>
          <a:bodyPr anchor="ctr">
            <a:noAutofit/>
          </a:bodyPr>
          <a:p>
            <a:pPr indent="0" fontAlgn="auto">
              <a:lnSpc>
                <a:spcPct val="150000"/>
              </a:lnSpc>
              <a:buBlip>
                <a:blip r:embed="rId6"/>
              </a:buBlip>
              <a:defRPr/>
            </a:pPr>
            <a:r>
              <a:rPr lang="en-US" altLang="zh-CN" sz="2400" dirty="0">
                <a:solidFill>
                  <a:schemeClr val="tx1"/>
                </a:solidFill>
                <a:cs typeface="Arial" panose="020B0604020202020204" pitchFamily="34" charset="0"/>
              </a:rPr>
              <a:t> </a:t>
            </a:r>
            <a:r>
              <a:rPr lang="zh-CN" altLang="en-US" sz="2400" dirty="0">
                <a:solidFill>
                  <a:schemeClr val="tx1"/>
                </a:solidFill>
                <a:cs typeface="Arial" panose="020B0604020202020204" pitchFamily="34" charset="0"/>
              </a:rPr>
              <a:t>内核</a:t>
            </a:r>
            <a:endParaRPr lang="zh-CN" altLang="en-US" sz="2400" dirty="0">
              <a:solidFill>
                <a:schemeClr val="tx1"/>
              </a:solidFill>
              <a:cs typeface="Arial" panose="020B0604020202020204" pitchFamily="34" charset="0"/>
            </a:endParaRPr>
          </a:p>
          <a:p>
            <a:pPr indent="0" fontAlgn="auto">
              <a:lnSpc>
                <a:spcPct val="150000"/>
              </a:lnSpc>
              <a:buBlip>
                <a:blip r:embed="rId6"/>
              </a:buBlip>
              <a:defRPr/>
            </a:pPr>
            <a:r>
              <a:rPr lang="en-US" altLang="zh-CN" sz="2400" dirty="0">
                <a:solidFill>
                  <a:schemeClr val="tx1"/>
                </a:solidFill>
                <a:cs typeface="Arial" panose="020B0604020202020204" pitchFamily="34" charset="0"/>
              </a:rPr>
              <a:t> shell</a:t>
            </a:r>
            <a:endParaRPr lang="en-US" altLang="zh-CN" sz="2400" dirty="0">
              <a:solidFill>
                <a:schemeClr val="tx1"/>
              </a:solidFill>
              <a:cs typeface="Arial" panose="020B0604020202020204" pitchFamily="34" charset="0"/>
            </a:endParaRPr>
          </a:p>
          <a:p>
            <a:pPr indent="0" fontAlgn="auto">
              <a:lnSpc>
                <a:spcPct val="150000"/>
              </a:lnSpc>
              <a:buBlip>
                <a:blip r:embed="rId6"/>
              </a:buBlip>
              <a:defRPr/>
            </a:pPr>
            <a:r>
              <a:rPr lang="zh-CN" altLang="en-US" sz="2400" dirty="0">
                <a:solidFill>
                  <a:schemeClr val="tx1"/>
                </a:solidFill>
                <a:cs typeface="Arial" panose="020B0604020202020204" pitchFamily="34" charset="0"/>
              </a:rPr>
              <a:t> 文件结构</a:t>
            </a:r>
            <a:endParaRPr lang="zh-CN" altLang="en-US" sz="2400" dirty="0">
              <a:solidFill>
                <a:schemeClr val="tx1"/>
              </a:solidFill>
              <a:cs typeface="Arial" panose="020B0604020202020204" pitchFamily="34" charset="0"/>
            </a:endParaRPr>
          </a:p>
          <a:p>
            <a:pPr indent="0" fontAlgn="auto">
              <a:lnSpc>
                <a:spcPct val="150000"/>
              </a:lnSpc>
              <a:buBlip>
                <a:blip r:embed="rId6"/>
              </a:buBlip>
              <a:defRPr/>
            </a:pPr>
            <a:r>
              <a:rPr lang="zh-CN" altLang="en-US" sz="2400" dirty="0">
                <a:solidFill>
                  <a:schemeClr val="tx1"/>
                </a:solidFill>
                <a:cs typeface="Arial" panose="020B0604020202020204" pitchFamily="34" charset="0"/>
              </a:rPr>
              <a:t> 应用工具</a:t>
            </a:r>
            <a:endParaRPr lang="zh-CN" altLang="en-US" sz="2400" dirty="0">
              <a:solidFill>
                <a:schemeClr val="tx1"/>
              </a:solidFill>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5017" y="148324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563880"/>
            <a:ext cx="6631940" cy="723900"/>
          </a:xfrm>
          <a:prstGeom prst="rect">
            <a:avLst/>
          </a:prstGeom>
          <a:noFill/>
        </p:spPr>
        <p:txBody>
          <a:bodyPr anchor="ctr">
            <a:noAutofit/>
          </a:bodyPr>
          <a:p>
            <a:pPr algn="l">
              <a:defRPr/>
            </a:pPr>
            <a:r>
              <a:rPr lang="en-US" altLang="zh-CN" sz="4000" b="1" dirty="0">
                <a:solidFill>
                  <a:schemeClr val="tx1">
                    <a:lumMod val="75000"/>
                    <a:lumOff val="25000"/>
                  </a:schemeClr>
                </a:solidFill>
                <a:cs typeface="Arial" panose="020B0604020202020204" pitchFamily="34" charset="0"/>
                <a:sym typeface="+mn-ea"/>
              </a:rPr>
              <a:t>CentOS x64系统安装、配置</a:t>
            </a:r>
            <a:endParaRPr lang="en-US" altLang="zh-CN" sz="4000" b="1" dirty="0">
              <a:solidFill>
                <a:schemeClr val="tx1">
                  <a:lumMod val="75000"/>
                  <a:lumOff val="25000"/>
                </a:schemeClr>
              </a:solidFill>
              <a:cs typeface="Arial" panose="020B0604020202020204" pitchFamily="34" charset="0"/>
            </a:endParaRPr>
          </a:p>
        </p:txBody>
      </p:sp>
      <p:sp>
        <p:nvSpPr>
          <p:cNvPr id="2" name="文本框 1"/>
          <p:cNvSpPr txBox="1"/>
          <p:nvPr>
            <p:custDataLst>
              <p:tags r:id="rId2"/>
            </p:custDataLst>
          </p:nvPr>
        </p:nvSpPr>
        <p:spPr bwMode="auto">
          <a:xfrm>
            <a:off x="565150" y="1710055"/>
            <a:ext cx="4693920"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VM</a:t>
            </a:r>
            <a:r>
              <a:rPr lang="zh-CN" altLang="en-US" sz="2800" b="1" dirty="0">
                <a:solidFill>
                  <a:srgbClr val="C00000"/>
                </a:solidFill>
                <a:cs typeface="Arial" panose="020B0604020202020204" pitchFamily="34" charset="0"/>
              </a:rPr>
              <a:t>虚拟机安装</a:t>
            </a:r>
            <a:endParaRPr lang="zh-CN" altLang="en-US" sz="2800" b="1" dirty="0">
              <a:solidFill>
                <a:srgbClr val="C00000"/>
              </a:solidFill>
              <a:cs typeface="Arial" panose="020B0604020202020204" pitchFamily="34" charset="0"/>
            </a:endParaRPr>
          </a:p>
        </p:txBody>
      </p:sp>
      <p:pic>
        <p:nvPicPr>
          <p:cNvPr id="3" name="图片 2" descr="1"/>
          <p:cNvPicPr>
            <a:picLocks noChangeAspect="1"/>
          </p:cNvPicPr>
          <p:nvPr/>
        </p:nvPicPr>
        <p:blipFill>
          <a:blip r:embed="rId4"/>
          <a:stretch>
            <a:fillRect/>
          </a:stretch>
        </p:blipFill>
        <p:spPr>
          <a:xfrm>
            <a:off x="3984625" y="1059815"/>
            <a:ext cx="3844925" cy="2997835"/>
          </a:xfrm>
          <a:prstGeom prst="rect">
            <a:avLst/>
          </a:prstGeom>
        </p:spPr>
      </p:pic>
      <p:pic>
        <p:nvPicPr>
          <p:cNvPr id="4" name="图片 3" descr="2"/>
          <p:cNvPicPr>
            <a:picLocks noChangeAspect="1"/>
          </p:cNvPicPr>
          <p:nvPr/>
        </p:nvPicPr>
        <p:blipFill>
          <a:blip r:embed="rId5"/>
          <a:stretch>
            <a:fillRect/>
          </a:stretch>
        </p:blipFill>
        <p:spPr>
          <a:xfrm>
            <a:off x="4302125" y="1392555"/>
            <a:ext cx="3844925" cy="2997835"/>
          </a:xfrm>
          <a:prstGeom prst="rect">
            <a:avLst/>
          </a:prstGeom>
        </p:spPr>
      </p:pic>
      <p:pic>
        <p:nvPicPr>
          <p:cNvPr id="5" name="图片 4" descr="3"/>
          <p:cNvPicPr>
            <a:picLocks noChangeAspect="1"/>
          </p:cNvPicPr>
          <p:nvPr/>
        </p:nvPicPr>
        <p:blipFill>
          <a:blip r:embed="rId6"/>
          <a:stretch>
            <a:fillRect/>
          </a:stretch>
        </p:blipFill>
        <p:spPr>
          <a:xfrm>
            <a:off x="4619625" y="1710055"/>
            <a:ext cx="3844925" cy="2997835"/>
          </a:xfrm>
          <a:prstGeom prst="rect">
            <a:avLst/>
          </a:prstGeom>
        </p:spPr>
      </p:pic>
      <p:pic>
        <p:nvPicPr>
          <p:cNvPr id="6" name="图片 5" descr="4"/>
          <p:cNvPicPr>
            <a:picLocks noChangeAspect="1"/>
          </p:cNvPicPr>
          <p:nvPr/>
        </p:nvPicPr>
        <p:blipFill>
          <a:blip r:embed="rId7"/>
          <a:stretch>
            <a:fillRect/>
          </a:stretch>
        </p:blipFill>
        <p:spPr>
          <a:xfrm>
            <a:off x="4937125" y="2027555"/>
            <a:ext cx="3844925" cy="2997835"/>
          </a:xfrm>
          <a:prstGeom prst="rect">
            <a:avLst/>
          </a:prstGeom>
        </p:spPr>
      </p:pic>
      <p:pic>
        <p:nvPicPr>
          <p:cNvPr id="8" name="图片 7" descr="5"/>
          <p:cNvPicPr>
            <a:picLocks noChangeAspect="1"/>
          </p:cNvPicPr>
          <p:nvPr/>
        </p:nvPicPr>
        <p:blipFill>
          <a:blip r:embed="rId8"/>
          <a:stretch>
            <a:fillRect/>
          </a:stretch>
        </p:blipFill>
        <p:spPr>
          <a:xfrm>
            <a:off x="5254625" y="2345055"/>
            <a:ext cx="3844925" cy="2997835"/>
          </a:xfrm>
          <a:prstGeom prst="rect">
            <a:avLst/>
          </a:prstGeom>
        </p:spPr>
      </p:pic>
      <p:pic>
        <p:nvPicPr>
          <p:cNvPr id="9" name="图片 8" descr="6"/>
          <p:cNvPicPr>
            <a:picLocks noChangeAspect="1"/>
          </p:cNvPicPr>
          <p:nvPr/>
        </p:nvPicPr>
        <p:blipFill>
          <a:blip r:embed="rId9"/>
          <a:stretch>
            <a:fillRect/>
          </a:stretch>
        </p:blipFill>
        <p:spPr>
          <a:xfrm>
            <a:off x="5572125" y="2662555"/>
            <a:ext cx="3844925" cy="2997835"/>
          </a:xfrm>
          <a:prstGeom prst="rect">
            <a:avLst/>
          </a:prstGeom>
        </p:spPr>
      </p:pic>
      <p:pic>
        <p:nvPicPr>
          <p:cNvPr id="10" name="图片 9" descr="7"/>
          <p:cNvPicPr>
            <a:picLocks noChangeAspect="1"/>
          </p:cNvPicPr>
          <p:nvPr/>
        </p:nvPicPr>
        <p:blipFill>
          <a:blip r:embed="rId10"/>
          <a:stretch>
            <a:fillRect/>
          </a:stretch>
        </p:blipFill>
        <p:spPr>
          <a:xfrm>
            <a:off x="5889625" y="2980055"/>
            <a:ext cx="3844925" cy="2997835"/>
          </a:xfrm>
          <a:prstGeom prst="rect">
            <a:avLst/>
          </a:prstGeom>
        </p:spPr>
      </p:pic>
      <p:pic>
        <p:nvPicPr>
          <p:cNvPr id="11" name="图片 10" descr="8"/>
          <p:cNvPicPr>
            <a:picLocks noChangeAspect="1"/>
          </p:cNvPicPr>
          <p:nvPr/>
        </p:nvPicPr>
        <p:blipFill>
          <a:blip r:embed="rId11"/>
          <a:stretch>
            <a:fillRect/>
          </a:stretch>
        </p:blipFill>
        <p:spPr>
          <a:xfrm>
            <a:off x="6207125" y="3297555"/>
            <a:ext cx="3844925" cy="2997835"/>
          </a:xfrm>
          <a:prstGeom prst="rect">
            <a:avLst/>
          </a:prstGeom>
        </p:spPr>
      </p:pic>
      <p:pic>
        <p:nvPicPr>
          <p:cNvPr id="12" name="图片 11" descr="9"/>
          <p:cNvPicPr>
            <a:picLocks noChangeAspect="1"/>
          </p:cNvPicPr>
          <p:nvPr/>
        </p:nvPicPr>
        <p:blipFill>
          <a:blip r:embed="rId12"/>
          <a:stretch>
            <a:fillRect/>
          </a:stretch>
        </p:blipFill>
        <p:spPr>
          <a:xfrm>
            <a:off x="6524625" y="3615055"/>
            <a:ext cx="3844925" cy="2997835"/>
          </a:xfrm>
          <a:prstGeom prst="rect">
            <a:avLst/>
          </a:prstGeom>
        </p:spPr>
      </p:pic>
      <p:pic>
        <p:nvPicPr>
          <p:cNvPr id="13" name="图片 12" descr="10"/>
          <p:cNvPicPr>
            <a:picLocks noChangeAspect="1"/>
          </p:cNvPicPr>
          <p:nvPr/>
        </p:nvPicPr>
        <p:blipFill>
          <a:blip r:embed="rId13"/>
          <a:stretch>
            <a:fillRect/>
          </a:stretch>
        </p:blipFill>
        <p:spPr>
          <a:xfrm>
            <a:off x="6842125" y="3932555"/>
            <a:ext cx="3844925" cy="29978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60643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563814"/>
            <a:ext cx="4008438" cy="723900"/>
          </a:xfrm>
          <a:prstGeom prst="rect">
            <a:avLst/>
          </a:prstGeom>
          <a:noFill/>
        </p:spPr>
        <p:txBody>
          <a:bodyPr anchor="ctr">
            <a:noAutofit/>
          </a:bodyPr>
          <a:p>
            <a:pPr>
              <a:defRPr/>
            </a:pPr>
            <a:r>
              <a:rPr lang="zh-CN" altLang="en-US" sz="4000" b="1" dirty="0">
                <a:solidFill>
                  <a:schemeClr val="tx1">
                    <a:lumMod val="75000"/>
                    <a:lumOff val="25000"/>
                  </a:schemeClr>
                </a:solidFill>
                <a:cs typeface="Arial" panose="020B0604020202020204" pitchFamily="34" charset="0"/>
              </a:rPr>
              <a:t>虚拟机</a:t>
            </a:r>
            <a:endParaRPr lang="zh-CN" altLang="en-US" sz="4000" b="1" dirty="0">
              <a:solidFill>
                <a:schemeClr val="tx1">
                  <a:lumMod val="75000"/>
                  <a:lumOff val="25000"/>
                </a:schemeClr>
              </a:solidFill>
              <a:cs typeface="Arial" panose="020B0604020202020204" pitchFamily="34" charset="0"/>
            </a:endParaRPr>
          </a:p>
        </p:txBody>
      </p:sp>
      <p:sp>
        <p:nvSpPr>
          <p:cNvPr id="2" name="文本框 1"/>
          <p:cNvSpPr txBox="1"/>
          <p:nvPr>
            <p:custDataLst>
              <p:tags r:id="rId2"/>
            </p:custDataLst>
          </p:nvPr>
        </p:nvSpPr>
        <p:spPr bwMode="auto">
          <a:xfrm>
            <a:off x="1465050" y="1913189"/>
            <a:ext cx="4008438"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什么是虚拟机？</a:t>
            </a:r>
            <a:endParaRPr lang="zh-CN" altLang="en-US" sz="2800" b="1" dirty="0">
              <a:solidFill>
                <a:srgbClr val="C00000"/>
              </a:solidFill>
              <a:cs typeface="Arial" panose="020B0604020202020204" pitchFamily="34" charset="0"/>
            </a:endParaRPr>
          </a:p>
        </p:txBody>
      </p:sp>
      <p:sp>
        <p:nvSpPr>
          <p:cNvPr id="3" name="文本框 2"/>
          <p:cNvSpPr txBox="1"/>
          <p:nvPr>
            <p:custDataLst>
              <p:tags r:id="rId4"/>
            </p:custDataLst>
          </p:nvPr>
        </p:nvSpPr>
        <p:spPr bwMode="auto">
          <a:xfrm>
            <a:off x="1464945" y="2637155"/>
            <a:ext cx="9008110" cy="2245360"/>
          </a:xfrm>
          <a:prstGeom prst="rect">
            <a:avLst/>
          </a:prstGeom>
          <a:noFill/>
        </p:spPr>
        <p:txBody>
          <a:bodyPr anchor="ctr">
            <a:noAutofit/>
          </a:bodyPr>
          <a:p>
            <a:pPr indent="0" fontAlgn="auto">
              <a:lnSpc>
                <a:spcPct val="150000"/>
              </a:lnSpc>
              <a:buNone/>
              <a:defRPr/>
            </a:pPr>
            <a:r>
              <a:rPr lang="en-US" altLang="zh-CN" sz="2400" dirty="0">
                <a:solidFill>
                  <a:schemeClr val="tx1"/>
                </a:solidFill>
                <a:effectLst>
                  <a:outerShdw blurRad="38100" dist="19050" dir="2700000" algn="tl" rotWithShape="0">
                    <a:schemeClr val="dk1">
                      <a:alpha val="40000"/>
                    </a:schemeClr>
                  </a:outerShdw>
                </a:effectLst>
                <a:cs typeface="Arial" panose="020B0604020202020204" pitchFamily="34" charset="0"/>
              </a:rPr>
              <a:t>         </a:t>
            </a:r>
            <a:r>
              <a:rPr lang="zh-CN" altLang="en-US" sz="2400" dirty="0">
                <a:solidFill>
                  <a:schemeClr val="tx1"/>
                </a:solidFill>
                <a:effectLst>
                  <a:outerShdw blurRad="38100" dist="19050" dir="2700000" algn="tl" rotWithShape="0">
                    <a:schemeClr val="dk1">
                      <a:alpha val="40000"/>
                    </a:schemeClr>
                  </a:outerShdw>
                </a:effectLst>
                <a:cs typeface="Arial" panose="020B0604020202020204" pitchFamily="34" charset="0"/>
              </a:rPr>
              <a:t>虚拟机（Virtual Machine）指通过软件模拟的具有完整硬件系统功能的、运行在一个完全隔离环境中的完整计算机系统。</a:t>
            </a:r>
            <a:endParaRPr lang="zh-CN" altLang="en-US" sz="2400" dirty="0">
              <a:solidFill>
                <a:schemeClr val="tx1"/>
              </a:solidFill>
              <a:effectLst>
                <a:outerShdw blurRad="38100" dist="19050" dir="2700000" algn="tl" rotWithShape="0">
                  <a:schemeClr val="dk1">
                    <a:alpha val="40000"/>
                  </a:schemeClr>
                </a:outerShdw>
              </a:effectLst>
              <a:cs typeface="Arial" panose="020B0604020202020204" pitchFamily="34" charset="0"/>
            </a:endParaRPr>
          </a:p>
          <a:p>
            <a:pPr indent="0" fontAlgn="auto">
              <a:lnSpc>
                <a:spcPct val="150000"/>
              </a:lnSpc>
              <a:buNone/>
              <a:defRPr/>
            </a:pPr>
            <a:r>
              <a:rPr lang="zh-CN" altLang="en-US" sz="2400" dirty="0">
                <a:solidFill>
                  <a:schemeClr val="tx1"/>
                </a:solidFill>
                <a:effectLst>
                  <a:outerShdw blurRad="38100" dist="19050" dir="2700000" algn="tl" rotWithShape="0">
                    <a:schemeClr val="dk1">
                      <a:alpha val="40000"/>
                    </a:schemeClr>
                  </a:outerShdw>
                </a:effectLst>
                <a:cs typeface="Arial" panose="020B0604020202020204" pitchFamily="34" charset="0"/>
              </a:rPr>
              <a:t>        在Linux上比较常见的有kvm、Xen、virtualbox、vmware workstation等。</a:t>
            </a:r>
            <a:endParaRPr lang="zh-CN" altLang="en-US" sz="2400" dirty="0">
              <a:solidFill>
                <a:schemeClr val="tx1"/>
              </a:solidFill>
              <a:effectLst>
                <a:outerShdw blurRad="38100" dist="19050" dir="2700000" algn="tl" rotWithShape="0">
                  <a:schemeClr val="dk1">
                    <a:alpha val="40000"/>
                  </a:schemeClr>
                </a:outerShdw>
              </a:effectLst>
              <a:cs typeface="Arial" panose="020B0604020202020204" pitchFamily="34"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ags/tag10.xml><?xml version="1.0" encoding="utf-8"?>
<p:tagLst xmlns:p="http://schemas.openxmlformats.org/presentationml/2006/main">
  <p:tag name="MH" val="20170111114318"/>
  <p:tag name="MH_LIBRARY" val="GRAPHIC"/>
  <p:tag name="MH_ORDER" val="Chevron 64"/>
</p:tagLst>
</file>

<file path=ppt/tags/tag11.xml><?xml version="1.0" encoding="utf-8"?>
<p:tagLst xmlns:p="http://schemas.openxmlformats.org/presentationml/2006/main">
  <p:tag name="MH" val="20170111114318"/>
  <p:tag name="MH_LIBRARY" val="GRAPHIC"/>
  <p:tag name="MH_ORDER" val="文本框 61"/>
</p:tagLst>
</file>

<file path=ppt/tags/tag12.xml><?xml version="1.0" encoding="utf-8"?>
<p:tagLst xmlns:p="http://schemas.openxmlformats.org/presentationml/2006/main">
  <p:tag name="MH" val="20170111114318"/>
  <p:tag name="MH_LIBRARY" val="GRAPHIC"/>
  <p:tag name="MH_ORDER" val="Straight Connector 62"/>
</p:tagLst>
</file>

<file path=ppt/tags/tag13.xml><?xml version="1.0" encoding="utf-8"?>
<p:tagLst xmlns:p="http://schemas.openxmlformats.org/presentationml/2006/main">
  <p:tag name="MH" val="20170111114318"/>
  <p:tag name="MH_LIBRARY" val="GRAPHIC"/>
  <p:tag name="MH_ORDER" val="TextBox 63"/>
</p:tagLst>
</file>

<file path=ppt/tags/tag14.xml><?xml version="1.0" encoding="utf-8"?>
<p:tagLst xmlns:p="http://schemas.openxmlformats.org/presentationml/2006/main">
  <p:tag name="MH" val="20170111114318"/>
  <p:tag name="MH_LIBRARY" val="GRAPHIC"/>
  <p:tag name="MH_ORDER" val="Chevron 64"/>
</p:tagLst>
</file>

<file path=ppt/tags/tag15.xml><?xml version="1.0" encoding="utf-8"?>
<p:tagLst xmlns:p="http://schemas.openxmlformats.org/presentationml/2006/main">
  <p:tag name="MH" val="20170111114318"/>
  <p:tag name="MH_LIBRARY" val="GRAPHIC"/>
  <p:tag name="MH_ORDER" val="文本框 61"/>
</p:tagLst>
</file>

<file path=ppt/tags/tag16.xml><?xml version="1.0" encoding="utf-8"?>
<p:tagLst xmlns:p="http://schemas.openxmlformats.org/presentationml/2006/main">
  <p:tag name="MH" val="20170111114318"/>
  <p:tag name="MH_LIBRARY" val="GRAPHIC"/>
  <p:tag name="MH_ORDER" val="Straight Connector 62"/>
</p:tagLst>
</file>

<file path=ppt/tags/tag17.xml><?xml version="1.0" encoding="utf-8"?>
<p:tagLst xmlns:p="http://schemas.openxmlformats.org/presentationml/2006/main">
  <p:tag name="MH" val="20170111114318"/>
  <p:tag name="MH_LIBRARY" val="GRAPHIC"/>
  <p:tag name="MH_ORDER" val="TextBox 63"/>
</p:tagLst>
</file>

<file path=ppt/tags/tag18.xml><?xml version="1.0" encoding="utf-8"?>
<p:tagLst xmlns:p="http://schemas.openxmlformats.org/presentationml/2006/main">
  <p:tag name="MH" val="20170111114318"/>
  <p:tag name="MH_LIBRARY" val="GRAPHIC"/>
  <p:tag name="MH_ORDER" val="Chevron 64"/>
</p:tagLst>
</file>

<file path=ppt/tags/tag19.xml><?xml version="1.0" encoding="utf-8"?>
<p:tagLst xmlns:p="http://schemas.openxmlformats.org/presentationml/2006/main">
  <p:tag name="MH" val="20170111114318"/>
  <p:tag name="MH_LIBRARY" val="GRAPHIC"/>
  <p:tag name="MH_ORDER" val="TextBox 9"/>
</p:tagLst>
</file>

<file path=ppt/tags/tag2.xml><?xml version="1.0" encoding="utf-8"?>
<p:tagLst xmlns:p="http://schemas.openxmlformats.org/presentationml/2006/main">
  <p:tag name="MH" val="20170111114318"/>
  <p:tag name="MH_LIBRARY" val="GRAPHIC"/>
  <p:tag name="MH_ORDER" val="矩形 2"/>
</p:tagLst>
</file>

<file path=ppt/tags/tag20.xml><?xml version="1.0" encoding="utf-8"?>
<p:tagLst xmlns:p="http://schemas.openxmlformats.org/presentationml/2006/main">
  <p:tag name="MH" val="20170111114318"/>
  <p:tag name="MH_LIBRARY" val="GRAPHIC"/>
  <p:tag name="MH_ORDER" val="TextBox 9"/>
</p:tagLst>
</file>

<file path=ppt/tags/tag21.xml><?xml version="1.0" encoding="utf-8"?>
<p:tagLst xmlns:p="http://schemas.openxmlformats.org/presentationml/2006/main">
  <p:tag name="MH" val="20170111114318"/>
  <p:tag name="MH_LIBRARY" val="GRAPHIC"/>
  <p:tag name="MH_ORDER" val="TextBox 9"/>
</p:tagLst>
</file>

<file path=ppt/tags/tag22.xml><?xml version="1.0" encoding="utf-8"?>
<p:tagLst xmlns:p="http://schemas.openxmlformats.org/presentationml/2006/main">
  <p:tag name="MH" val="20170111114318"/>
  <p:tag name="MH_LIBRARY" val="GRAPHIC"/>
  <p:tag name="MH_ORDER" val="TextBox 9"/>
</p:tagLst>
</file>

<file path=ppt/tags/tag23.xml><?xml version="1.0" encoding="utf-8"?>
<p:tagLst xmlns:p="http://schemas.openxmlformats.org/presentationml/2006/main">
  <p:tag name="MH" val="20170111114318"/>
  <p:tag name="MH_LIBRARY" val="GRAPHIC"/>
  <p:tag name="MH_ORDER" val="TextBox 9"/>
</p:tagLst>
</file>

<file path=ppt/tags/tag24.xml><?xml version="1.0" encoding="utf-8"?>
<p:tagLst xmlns:p="http://schemas.openxmlformats.org/presentationml/2006/main">
  <p:tag name="MH" val="20170111114318"/>
  <p:tag name="MH_LIBRARY" val="GRAPHIC"/>
  <p:tag name="MH_ORDER" val="TextBox 9"/>
</p:tagLst>
</file>

<file path=ppt/tags/tag25.xml><?xml version="1.0" encoding="utf-8"?>
<p:tagLst xmlns:p="http://schemas.openxmlformats.org/presentationml/2006/main">
  <p:tag name="MH" val="20170111114318"/>
  <p:tag name="MH_LIBRARY" val="GRAPHIC"/>
  <p:tag name="MH_ORDER" val="TextBox 9"/>
</p:tagLst>
</file>

<file path=ppt/tags/tag26.xml><?xml version="1.0" encoding="utf-8"?>
<p:tagLst xmlns:p="http://schemas.openxmlformats.org/presentationml/2006/main">
  <p:tag name="MH" val="20170111114318"/>
  <p:tag name="MH_LIBRARY" val="GRAPHIC"/>
  <p:tag name="MH_ORDER" val="TextBox 9"/>
</p:tagLst>
</file>

<file path=ppt/tags/tag27.xml><?xml version="1.0" encoding="utf-8"?>
<p:tagLst xmlns:p="http://schemas.openxmlformats.org/presentationml/2006/main">
  <p:tag name="MH" val="20170111114318"/>
  <p:tag name="MH_LIBRARY" val="GRAPHIC"/>
  <p:tag name="MH_ORDER" val="TextBox 9"/>
</p:tagLst>
</file>

<file path=ppt/tags/tag28.xml><?xml version="1.0" encoding="utf-8"?>
<p:tagLst xmlns:p="http://schemas.openxmlformats.org/presentationml/2006/main">
  <p:tag name="MH" val="20170111114318"/>
  <p:tag name="MH_LIBRARY" val="GRAPHIC"/>
  <p:tag name="MH_ORDER" val="TextBox 9"/>
</p:tagLst>
</file>

<file path=ppt/tags/tag29.xml><?xml version="1.0" encoding="utf-8"?>
<p:tagLst xmlns:p="http://schemas.openxmlformats.org/presentationml/2006/main">
  <p:tag name="MH" val="20170111114318"/>
  <p:tag name="MH_LIBRARY" val="GRAPHIC"/>
  <p:tag name="MH_ORDER" val="TextBox 9"/>
</p:tagLst>
</file>

<file path=ppt/tags/tag3.xml><?xml version="1.0" encoding="utf-8"?>
<p:tagLst xmlns:p="http://schemas.openxmlformats.org/presentationml/2006/main">
  <p:tag name="MH" val="20170111114318"/>
  <p:tag name="MH_LIBRARY" val="GRAPHIC"/>
  <p:tag name="MH_ORDER" val="文本框 7"/>
</p:tagLst>
</file>

<file path=ppt/tags/tag30.xml><?xml version="1.0" encoding="utf-8"?>
<p:tagLst xmlns:p="http://schemas.openxmlformats.org/presentationml/2006/main">
  <p:tag name="MH" val="20170111114318"/>
  <p:tag name="MH_LIBRARY" val="GRAPHIC"/>
  <p:tag name="MH_ORDER" val="TextBox 9"/>
</p:tagLst>
</file>

<file path=ppt/tags/tag31.xml><?xml version="1.0" encoding="utf-8"?>
<p:tagLst xmlns:p="http://schemas.openxmlformats.org/presentationml/2006/main">
  <p:tag name="MH" val="20170111114318"/>
  <p:tag name="MH_LIBRARY" val="GRAPHIC"/>
  <p:tag name="MH_ORDER" val="TextBox 9"/>
</p:tagLst>
</file>

<file path=ppt/tags/tag32.xml><?xml version="1.0" encoding="utf-8"?>
<p:tagLst xmlns:p="http://schemas.openxmlformats.org/presentationml/2006/main">
  <p:tag name="MH" val="20170111114318"/>
  <p:tag name="MH_LIBRARY" val="GRAPHIC"/>
  <p:tag name="MH_ORDER" val="TextBox 9"/>
</p:tagLst>
</file>

<file path=ppt/tags/tag33.xml><?xml version="1.0" encoding="utf-8"?>
<p:tagLst xmlns:p="http://schemas.openxmlformats.org/presentationml/2006/main">
  <p:tag name="MH" val="20170111114318"/>
  <p:tag name="MH_LIBRARY" val="GRAPHIC"/>
  <p:tag name="MH_ORDER" val="TextBox 9"/>
</p:tagLst>
</file>

<file path=ppt/tags/tag34.xml><?xml version="1.0" encoding="utf-8"?>
<p:tagLst xmlns:p="http://schemas.openxmlformats.org/presentationml/2006/main">
  <p:tag name="MH" val="20170111114318"/>
  <p:tag name="MH_LIBRARY" val="GRAPHIC"/>
  <p:tag name="MH_ORDER" val="TextBox 9"/>
</p:tagLst>
</file>

<file path=ppt/tags/tag35.xml><?xml version="1.0" encoding="utf-8"?>
<p:tagLst xmlns:p="http://schemas.openxmlformats.org/presentationml/2006/main">
  <p:tag name="MH" val="20170111114318"/>
  <p:tag name="MH_LIBRARY" val="GRAPHIC"/>
  <p:tag name="MH_ORDER" val="TextBox 9"/>
</p:tagLst>
</file>

<file path=ppt/tags/tag36.xml><?xml version="1.0" encoding="utf-8"?>
<p:tagLst xmlns:p="http://schemas.openxmlformats.org/presentationml/2006/main">
  <p:tag name="MH" val="20170111114318"/>
  <p:tag name="MH_LIBRARY" val="GRAPHIC"/>
  <p:tag name="MH_ORDER" val="TextBox 9"/>
</p:tagLst>
</file>

<file path=ppt/tags/tag37.xml><?xml version="1.0" encoding="utf-8"?>
<p:tagLst xmlns:p="http://schemas.openxmlformats.org/presentationml/2006/main">
  <p:tag name="MH" val="20170111114318"/>
  <p:tag name="MH_LIBRARY" val="GRAPHIC"/>
  <p:tag name="MH_ORDER" val="TextBox 9"/>
</p:tagLst>
</file>

<file path=ppt/tags/tag38.xml><?xml version="1.0" encoding="utf-8"?>
<p:tagLst xmlns:p="http://schemas.openxmlformats.org/presentationml/2006/main">
  <p:tag name="MH" val="20170111114318"/>
  <p:tag name="MH_LIBRARY" val="GRAPHIC"/>
  <p:tag name="MH_ORDER" val="TextBox 9"/>
</p:tagLst>
</file>

<file path=ppt/tags/tag39.xml><?xml version="1.0" encoding="utf-8"?>
<p:tagLst xmlns:p="http://schemas.openxmlformats.org/presentationml/2006/main">
  <p:tag name="MH" val="20170111114318"/>
  <p:tag name="MH_LIBRARY" val="GRAPHIC"/>
  <p:tag name="MH_ORDER" val="TextBox 9"/>
</p:tagLst>
</file>

<file path=ppt/tags/tag4.xml><?xml version="1.0" encoding="utf-8"?>
<p:tagLst xmlns:p="http://schemas.openxmlformats.org/presentationml/2006/main">
  <p:tag name="MH" val="20170111114318"/>
  <p:tag name="MH_LIBRARY" val="GRAPHIC"/>
  <p:tag name="MH_ORDER" val="Straight Connector 8"/>
</p:tagLst>
</file>

<file path=ppt/tags/tag40.xml><?xml version="1.0" encoding="utf-8"?>
<p:tagLst xmlns:p="http://schemas.openxmlformats.org/presentationml/2006/main">
  <p:tag name="MH" val="20170111114318"/>
  <p:tag name="MH_LIBRARY" val="GRAPHIC"/>
  <p:tag name="MH_ORDER" val="TextBox 9"/>
</p:tagLst>
</file>

<file path=ppt/tags/tag41.xml><?xml version="1.0" encoding="utf-8"?>
<p:tagLst xmlns:p="http://schemas.openxmlformats.org/presentationml/2006/main">
  <p:tag name="MH" val="20170111114318"/>
  <p:tag name="MH_LIBRARY" val="GRAPHIC"/>
  <p:tag name="MH_ORDER" val="TextBox 9"/>
</p:tagLst>
</file>

<file path=ppt/tags/tag42.xml><?xml version="1.0" encoding="utf-8"?>
<p:tagLst xmlns:p="http://schemas.openxmlformats.org/presentationml/2006/main">
  <p:tag name="MH" val="20170111114318"/>
  <p:tag name="MH_LIBRARY" val="GRAPHIC"/>
  <p:tag name="MH_ORDER" val="TextBox 9"/>
</p:tagLst>
</file>

<file path=ppt/tags/tag43.xml><?xml version="1.0" encoding="utf-8"?>
<p:tagLst xmlns:p="http://schemas.openxmlformats.org/presentationml/2006/main">
  <p:tag name="MH" val="20170111114318"/>
  <p:tag name="MH_LIBRARY" val="GRAPHIC"/>
  <p:tag name="MH_ORDER" val="TextBox 9"/>
</p:tagLst>
</file>

<file path=ppt/tags/tag44.xml><?xml version="1.0" encoding="utf-8"?>
<p:tagLst xmlns:p="http://schemas.openxmlformats.org/presentationml/2006/main">
  <p:tag name="MH" val="20170111114318"/>
  <p:tag name="MH_LIBRARY" val="GRAPHIC"/>
  <p:tag name="MH_ORDER" val="TextBox 9"/>
</p:tagLst>
</file>

<file path=ppt/tags/tag45.xml><?xml version="1.0" encoding="utf-8"?>
<p:tagLst xmlns:p="http://schemas.openxmlformats.org/presentationml/2006/main">
  <p:tag name="MH" val="20170111114318"/>
  <p:tag name="MH_LIBRARY" val="GRAPHIC"/>
  <p:tag name="MH_ORDER" val="TextBox 9"/>
</p:tagLst>
</file>

<file path=ppt/tags/tag46.xml><?xml version="1.0" encoding="utf-8"?>
<p:tagLst xmlns:p="http://schemas.openxmlformats.org/presentationml/2006/main">
  <p:tag name="MH" val="20170111114318"/>
  <p:tag name="MH_LIBRARY" val="GRAPHIC"/>
  <p:tag name="MH_ORDER" val="TextBox 9"/>
</p:tagLst>
</file>

<file path=ppt/tags/tag47.xml><?xml version="1.0" encoding="utf-8"?>
<p:tagLst xmlns:p="http://schemas.openxmlformats.org/presentationml/2006/main">
  <p:tag name="MH" val="20170111114318"/>
  <p:tag name="MH_LIBRARY" val="GRAPHIC"/>
  <p:tag name="MH_ORDER" val="TextBox 9"/>
</p:tagLst>
</file>

<file path=ppt/tags/tag48.xml><?xml version="1.0" encoding="utf-8"?>
<p:tagLst xmlns:p="http://schemas.openxmlformats.org/presentationml/2006/main">
  <p:tag name="MH" val="20170111114318"/>
  <p:tag name="MH_LIBRARY" val="GRAPHIC"/>
  <p:tag name="MH_ORDER" val="TextBox 9"/>
</p:tagLst>
</file>

<file path=ppt/tags/tag49.xml><?xml version="1.0" encoding="utf-8"?>
<p:tagLst xmlns:p="http://schemas.openxmlformats.org/presentationml/2006/main">
  <p:tag name="MH" val="20170111114318"/>
  <p:tag name="MH_LIBRARY" val="GRAPHIC"/>
  <p:tag name="MH_ORDER" val="TextBox 9"/>
</p:tagLst>
</file>

<file path=ppt/tags/tag5.xml><?xml version="1.0" encoding="utf-8"?>
<p:tagLst xmlns:p="http://schemas.openxmlformats.org/presentationml/2006/main">
  <p:tag name="MH" val="20170111114318"/>
  <p:tag name="MH_LIBRARY" val="GRAPHIC"/>
  <p:tag name="MH_ORDER" val="TextBox 9"/>
</p:tagLst>
</file>

<file path=ppt/tags/tag50.xml><?xml version="1.0" encoding="utf-8"?>
<p:tagLst xmlns:p="http://schemas.openxmlformats.org/presentationml/2006/main">
  <p:tag name="MH" val="20170111114318"/>
  <p:tag name="MH_LIBRARY" val="GRAPHIC"/>
  <p:tag name="MH_ORDER" val="TextBox 9"/>
</p:tagLst>
</file>

<file path=ppt/tags/tag51.xml><?xml version="1.0" encoding="utf-8"?>
<p:tagLst xmlns:p="http://schemas.openxmlformats.org/presentationml/2006/main">
  <p:tag name="MH" val="20170111114318"/>
  <p:tag name="MH_LIBRARY" val="GRAPHIC"/>
  <p:tag name="MH_ORDER" val="TextBox 9"/>
</p:tagLst>
</file>

<file path=ppt/tags/tag52.xml><?xml version="1.0" encoding="utf-8"?>
<p:tagLst xmlns:p="http://schemas.openxmlformats.org/presentationml/2006/main">
  <p:tag name="MH" val="20170111114318"/>
  <p:tag name="MH_LIBRARY" val="GRAPHIC"/>
  <p:tag name="MH_ORDER" val="TextBox 9"/>
</p:tagLst>
</file>

<file path=ppt/tags/tag53.xml><?xml version="1.0" encoding="utf-8"?>
<p:tagLst xmlns:p="http://schemas.openxmlformats.org/presentationml/2006/main">
  <p:tag name="MH" val="20170111114318"/>
  <p:tag name="MH_LIBRARY" val="GRAPHIC"/>
  <p:tag name="MH_ORDER" val="TextBox 9"/>
</p:tagLst>
</file>

<file path=ppt/tags/tag54.xml><?xml version="1.0" encoding="utf-8"?>
<p:tagLst xmlns:p="http://schemas.openxmlformats.org/presentationml/2006/main">
  <p:tag name="MH" val="20170111114318"/>
  <p:tag name="MH_LIBRARY" val="GRAPHIC"/>
  <p:tag name="MH_ORDER" val="TextBox 9"/>
</p:tagLst>
</file>

<file path=ppt/tags/tag55.xml><?xml version="1.0" encoding="utf-8"?>
<p:tagLst xmlns:p="http://schemas.openxmlformats.org/presentationml/2006/main">
  <p:tag name="MH" val="20170111114318"/>
  <p:tag name="MH_LIBRARY" val="GRAPHIC"/>
  <p:tag name="MH_ORDER" val="TextBox 9"/>
</p:tagLst>
</file>

<file path=ppt/tags/tag56.xml><?xml version="1.0" encoding="utf-8"?>
<p:tagLst xmlns:p="http://schemas.openxmlformats.org/presentationml/2006/main">
  <p:tag name="MH" val="20170111114318"/>
  <p:tag name="MH_LIBRARY" val="GRAPHIC"/>
  <p:tag name="MH_ORDER" val="TextBox 9"/>
</p:tagLst>
</file>

<file path=ppt/tags/tag57.xml><?xml version="1.0" encoding="utf-8"?>
<p:tagLst xmlns:p="http://schemas.openxmlformats.org/presentationml/2006/main">
  <p:tag name="MH" val="20170111114318"/>
  <p:tag name="MH_LIBRARY" val="GRAPHIC"/>
  <p:tag name="MH_ORDER" val="TextBox 9"/>
</p:tagLst>
</file>

<file path=ppt/tags/tag58.xml><?xml version="1.0" encoding="utf-8"?>
<p:tagLst xmlns:p="http://schemas.openxmlformats.org/presentationml/2006/main">
  <p:tag name="MH" val="20170111114318"/>
  <p:tag name="MH_LIBRARY" val="GRAPHIC"/>
  <p:tag name="MH_ORDER" val="TextBox 9"/>
</p:tagLst>
</file>

<file path=ppt/tags/tag59.xml><?xml version="1.0" encoding="utf-8"?>
<p:tagLst xmlns:p="http://schemas.openxmlformats.org/presentationml/2006/main">
  <p:tag name="MH" val="20170111114318"/>
  <p:tag name="MH_LIBRARY" val="GRAPHIC"/>
  <p:tag name="MH_ORDER" val="TextBox 9"/>
</p:tagLst>
</file>

<file path=ppt/tags/tag6.xml><?xml version="1.0" encoding="utf-8"?>
<p:tagLst xmlns:p="http://schemas.openxmlformats.org/presentationml/2006/main">
  <p:tag name="MH" val="20170111114318"/>
  <p:tag name="MH_LIBRARY" val="GRAPHIC"/>
  <p:tag name="MH_ORDER" val="Chevron 47"/>
</p:tagLst>
</file>

<file path=ppt/tags/tag60.xml><?xml version="1.0" encoding="utf-8"?>
<p:tagLst xmlns:p="http://schemas.openxmlformats.org/presentationml/2006/main">
  <p:tag name="MH" val="20170111114318"/>
  <p:tag name="MH_LIBRARY" val="GRAPHIC"/>
  <p:tag name="MH_ORDER" val="TextBox 9"/>
</p:tagLst>
</file>

<file path=ppt/tags/tag61.xml><?xml version="1.0" encoding="utf-8"?>
<p:tagLst xmlns:p="http://schemas.openxmlformats.org/presentationml/2006/main">
  <p:tag name="MH" val="20170111114318"/>
  <p:tag name="MH_LIBRARY" val="GRAPHIC"/>
  <p:tag name="MH_ORDER" val="TextBox 9"/>
</p:tagLst>
</file>

<file path=ppt/tags/tag62.xml><?xml version="1.0" encoding="utf-8"?>
<p:tagLst xmlns:p="http://schemas.openxmlformats.org/presentationml/2006/main">
  <p:tag name="MH" val="20170111114318"/>
  <p:tag name="MH_LIBRARY" val="GRAPHIC"/>
  <p:tag name="MH_ORDER" val="TextBox 9"/>
</p:tagLst>
</file>

<file path=ppt/tags/tag63.xml><?xml version="1.0" encoding="utf-8"?>
<p:tagLst xmlns:p="http://schemas.openxmlformats.org/presentationml/2006/main">
  <p:tag name="MH" val="20170111114318"/>
  <p:tag name="MH_LIBRARY" val="GRAPHIC"/>
  <p:tag name="MH_ORDER" val="TextBox 9"/>
</p:tagLst>
</file>

<file path=ppt/tags/tag7.xml><?xml version="1.0" encoding="utf-8"?>
<p:tagLst xmlns:p="http://schemas.openxmlformats.org/presentationml/2006/main">
  <p:tag name="MH" val="20170111114318"/>
  <p:tag name="MH_LIBRARY" val="GRAPHIC"/>
  <p:tag name="MH_ORDER" val="文本框 61"/>
</p:tagLst>
</file>

<file path=ppt/tags/tag8.xml><?xml version="1.0" encoding="utf-8"?>
<p:tagLst xmlns:p="http://schemas.openxmlformats.org/presentationml/2006/main">
  <p:tag name="MH" val="20170111114318"/>
  <p:tag name="MH_LIBRARY" val="GRAPHIC"/>
  <p:tag name="MH_ORDER" val="Straight Connector 62"/>
</p:tagLst>
</file>

<file path=ppt/tags/tag9.xml><?xml version="1.0" encoding="utf-8"?>
<p:tagLst xmlns:p="http://schemas.openxmlformats.org/presentationml/2006/main">
  <p:tag name="MH" val="20170111114318"/>
  <p:tag name="MH_LIBRARY" val="GRAPHIC"/>
  <p:tag name="MH_ORDER" val="TextBox 6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1695</Words>
  <Application>WPS 演示</Application>
  <PresentationFormat>自定义</PresentationFormat>
  <Paragraphs>145</Paragraphs>
  <Slides>22</Slides>
  <Notes>25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宋体</vt:lpstr>
      <vt:lpstr>Wingdings</vt:lpstr>
      <vt:lpstr>Calibri</vt:lpstr>
      <vt:lpstr>微软雅黑</vt:lpstr>
      <vt:lpstr>Calibri Light</vt:lpstr>
      <vt:lpstr>Arial Unicode MS</vt:lpstr>
      <vt:lpstr>Office 主题</vt:lpstr>
      <vt:lpstr>Linux的系统概述</vt:lpstr>
      <vt:lpstr>目 录</vt:lpstr>
      <vt:lpstr>PowerPoint 演示文稿</vt:lpstr>
      <vt:lpstr>PowerPoint 演示文稿</vt:lpstr>
      <vt:lpstr>Linux简介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致谢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c:creator>
  <cp:lastModifiedBy>Administrator</cp:lastModifiedBy>
  <cp:revision>788</cp:revision>
  <dcterms:created xsi:type="dcterms:W3CDTF">2017-01-11T01:22:00Z</dcterms:created>
  <dcterms:modified xsi:type="dcterms:W3CDTF">2019-05-13T01:24:56Z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