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256" r:id="rId3"/>
    <p:sldId id="262" r:id="rId5"/>
    <p:sldId id="353" r:id="rId6"/>
    <p:sldId id="355" r:id="rId7"/>
    <p:sldId id="356" r:id="rId8"/>
    <p:sldId id="421" r:id="rId9"/>
    <p:sldId id="430" r:id="rId10"/>
    <p:sldId id="434" r:id="rId11"/>
    <p:sldId id="435" r:id="rId12"/>
    <p:sldId id="447" r:id="rId13"/>
    <p:sldId id="488" r:id="rId14"/>
    <p:sldId id="448" r:id="rId15"/>
    <p:sldId id="489" r:id="rId16"/>
    <p:sldId id="490" r:id="rId17"/>
    <p:sldId id="449" r:id="rId18"/>
    <p:sldId id="457" r:id="rId19"/>
    <p:sldId id="458" r:id="rId20"/>
    <p:sldId id="460" r:id="rId21"/>
    <p:sldId id="491" r:id="rId22"/>
    <p:sldId id="420" r:id="rId23"/>
    <p:sldId id="461" r:id="rId24"/>
    <p:sldId id="417" r:id="rId25"/>
    <p:sldId id="482" r:id="rId26"/>
    <p:sldId id="518" r:id="rId27"/>
    <p:sldId id="514" r:id="rId28"/>
    <p:sldId id="519" r:id="rId29"/>
    <p:sldId id="483" r:id="rId30"/>
    <p:sldId id="521" r:id="rId31"/>
    <p:sldId id="522" r:id="rId32"/>
    <p:sldId id="523" r:id="rId33"/>
    <p:sldId id="524" r:id="rId34"/>
    <p:sldId id="525" r:id="rId35"/>
    <p:sldId id="526" r:id="rId36"/>
    <p:sldId id="520" r:id="rId37"/>
    <p:sldId id="527" r:id="rId38"/>
    <p:sldId id="486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366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例如：</a:t>
            </a:r>
            <a:r>
              <a:rPr lang="en-US" altLang="zh-CN"/>
              <a:t>mkdir /tt/demo</a:t>
            </a:r>
            <a:endParaRPr lang="en-US" altLang="zh-CN"/>
          </a:p>
          <a:p>
            <a:r>
              <a:rPr lang="en-US" altLang="zh-CN"/>
              <a:t>          cp -R  /tt   /aa/bb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查看： </a:t>
            </a:r>
            <a:r>
              <a:rPr lang="en-US" altLang="zh-CN"/>
              <a:t>cd  /aa/bb  </a:t>
            </a:r>
            <a:r>
              <a:rPr lang="zh-CN" altLang="en-US"/>
              <a:t>即可看到原来</a:t>
            </a:r>
            <a:r>
              <a:rPr lang="en-US" altLang="zh-CN"/>
              <a:t>tt</a:t>
            </a:r>
            <a:r>
              <a:rPr lang="zh-CN" altLang="en-US"/>
              <a:t>中的内容</a:t>
            </a:r>
            <a:r>
              <a:rPr lang="en-US" altLang="zh-CN"/>
              <a:t>demo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强制删除：不回去判断该文件是否存在，如果不存在也不报错，继续删除。</a:t>
            </a:r>
            <a:endParaRPr lang="zh-CN" altLang="en-US"/>
          </a:p>
          <a:p>
            <a:r>
              <a:rPr lang="zh-CN" altLang="en-US"/>
              <a:t>   -i ：互动模式，在删除前会询问使用者是否动作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例如：</a:t>
            </a:r>
            <a:r>
              <a:rPr lang="en-US" altLang="zh-CN"/>
              <a:t>rm *  </a:t>
            </a:r>
            <a:r>
              <a:rPr lang="zh-CN" altLang="en-US"/>
              <a:t>删除当前目录下所有文件，但是子目录和</a:t>
            </a:r>
            <a:r>
              <a:rPr lang="en-US" altLang="zh-CN"/>
              <a:t>.</a:t>
            </a:r>
            <a:r>
              <a:rPr lang="zh-CN" altLang="en-US"/>
              <a:t>开头的隐含文件不删除</a:t>
            </a:r>
            <a:endParaRPr lang="zh-CN" altLang="en-US"/>
          </a:p>
          <a:p>
            <a:r>
              <a:rPr lang="zh-CN" altLang="en-US"/>
              <a:t>          </a:t>
            </a:r>
            <a:r>
              <a:rPr lang="en-US" altLang="zh-CN"/>
              <a:t>rm -iR bak  </a:t>
            </a:r>
            <a:r>
              <a:rPr lang="zh-CN" altLang="en-US"/>
              <a:t>删除当前目录下的子目录</a:t>
            </a:r>
            <a:r>
              <a:rPr lang="en-US" altLang="zh-CN"/>
              <a:t>bak</a:t>
            </a:r>
            <a:r>
              <a:rPr lang="zh-CN" altLang="en-US"/>
              <a:t>，包含其下的所有文件和子目录，并提示用户确认。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强制删除：不回去判断该文件是否存在，如果不存在也不报错，继续删除。</a:t>
            </a:r>
            <a:endParaRPr lang="zh-CN" altLang="en-US"/>
          </a:p>
          <a:p>
            <a:r>
              <a:rPr lang="zh-CN" altLang="en-US"/>
              <a:t>   -i ：互动模式，在删除前会询问使用者是否动作</a:t>
            </a:r>
            <a:endParaRPr lang="zh-CN" altLang="en-US"/>
          </a:p>
          <a:p>
            <a:r>
              <a:rPr lang="zh-CN" altLang="en-US"/>
              <a:t>例如：</a:t>
            </a:r>
            <a:r>
              <a:rPr lang="en-US" altLang="zh-CN"/>
              <a:t>mv    aa.txt   test/bb.txt   # </a:t>
            </a:r>
            <a:r>
              <a:rPr lang="zh-CN" altLang="en-US"/>
              <a:t>将文件</a:t>
            </a:r>
            <a:r>
              <a:rPr lang="en-US" altLang="zh-CN"/>
              <a:t>aa</a:t>
            </a:r>
            <a:r>
              <a:rPr lang="zh-CN" altLang="en-US"/>
              <a:t>移动到</a:t>
            </a:r>
            <a:r>
              <a:rPr lang="en-US" altLang="zh-CN"/>
              <a:t>test</a:t>
            </a:r>
            <a:r>
              <a:rPr lang="zh-CN" altLang="en-US"/>
              <a:t>目录下，如果</a:t>
            </a:r>
            <a:r>
              <a:rPr lang="en-US" altLang="zh-CN"/>
              <a:t>bb.txt</a:t>
            </a:r>
            <a:r>
              <a:rPr lang="zh-CN" altLang="en-US"/>
              <a:t>文件不存在则将</a:t>
            </a:r>
            <a:r>
              <a:rPr lang="en-US" altLang="zh-CN"/>
              <a:t>aa</a:t>
            </a:r>
            <a:r>
              <a:rPr lang="zh-CN" altLang="en-US"/>
              <a:t>文件移植至</a:t>
            </a:r>
            <a:r>
              <a:rPr lang="en-US" altLang="zh-CN"/>
              <a:t>test</a:t>
            </a:r>
            <a:r>
              <a:rPr lang="zh-CN" altLang="en-US"/>
              <a:t>目录下更名为</a:t>
            </a:r>
            <a:r>
              <a:rPr lang="en-US" altLang="zh-CN"/>
              <a:t>bb.txt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-f    </a:t>
            </a:r>
            <a:r>
              <a:rPr lang="zh-CN" altLang="en-US"/>
              <a:t>显示文件尾部的最新内容。</a:t>
            </a:r>
            <a:r>
              <a:rPr lang="en-US" altLang="zh-CN"/>
              <a:t>ctrl+c </a:t>
            </a:r>
            <a:r>
              <a:rPr lang="zh-CN" altLang="en-US"/>
              <a:t>结束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find</a:t>
            </a:r>
            <a:r>
              <a:rPr lang="zh-CN" altLang="en-US"/>
              <a:t>参数：</a:t>
            </a:r>
            <a:endParaRPr lang="zh-CN" altLang="en-US"/>
          </a:p>
          <a:p>
            <a:r>
              <a:rPr lang="en-US" altLang="zh-CN"/>
              <a:t>-name </a:t>
            </a:r>
            <a:r>
              <a:rPr lang="zh-CN" altLang="en-US"/>
              <a:t>：指明要查找的文件名，支持通配符</a:t>
            </a:r>
            <a:r>
              <a:rPr lang="en-US" altLang="zh-CN"/>
              <a:t>*</a:t>
            </a:r>
            <a:r>
              <a:rPr lang="zh-CN" altLang="en-US"/>
              <a:t>，？</a:t>
            </a:r>
            <a:endParaRPr lang="zh-CN" altLang="en-US"/>
          </a:p>
          <a:p>
            <a:r>
              <a:rPr lang="en-US" altLang="zh-CN"/>
              <a:t>-user username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查找文件拥有者为</a:t>
            </a:r>
            <a:r>
              <a:rPr lang="en-US" altLang="zh-CN">
                <a:sym typeface="+mn-ea"/>
              </a:rPr>
              <a:t>user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的文件</a:t>
            </a:r>
            <a:endParaRPr lang="zh-CN" altLang="en-US"/>
          </a:p>
          <a:p>
            <a:r>
              <a:rPr lang="en-US" altLang="zh-CN"/>
              <a:t>-group grpname</a:t>
            </a:r>
            <a:r>
              <a:rPr lang="zh-CN" altLang="en-US"/>
              <a:t>：查找文件所属组为</a:t>
            </a:r>
            <a:r>
              <a:rPr lang="en-US" altLang="zh-CN"/>
              <a:t>grpname</a:t>
            </a:r>
            <a:r>
              <a:rPr lang="zh-CN" altLang="en-US"/>
              <a:t>的文件</a:t>
            </a:r>
            <a:endParaRPr lang="zh-CN" altLang="en-US"/>
          </a:p>
          <a:p>
            <a:r>
              <a:rPr lang="en-US" altLang="zh-CN"/>
              <a:t>-print</a:t>
            </a:r>
            <a:r>
              <a:rPr lang="zh-CN" altLang="en-US"/>
              <a:t>：搜索结果输出到标准设备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例如：编辑一个文件</a:t>
            </a:r>
            <a:r>
              <a:rPr lang="en-US" altLang="zh-CN"/>
              <a:t>bb.txt</a:t>
            </a:r>
            <a:r>
              <a:rPr lang="zh-CN" altLang="en-US"/>
              <a:t>（带一些</a:t>
            </a:r>
            <a:r>
              <a:rPr lang="en-US" altLang="zh-CN"/>
              <a:t>=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cat  bb.txt</a:t>
            </a:r>
            <a:endParaRPr lang="en-US" altLang="zh-CN"/>
          </a:p>
          <a:p>
            <a:r>
              <a:rPr lang="en-US" altLang="zh-CN"/>
              <a:t>   grep = bb.txt 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选取带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的内容</a:t>
            </a:r>
            <a:endParaRPr lang="en-US" altLang="zh-CN"/>
          </a:p>
          <a:p>
            <a:r>
              <a:rPr lang="en-US" altLang="zh-CN"/>
              <a:t>   grep -n = bb.txt    </a:t>
            </a:r>
            <a:r>
              <a:rPr lang="en-US" altLang="zh-CN">
                <a:sym typeface="+mn-ea"/>
              </a:rPr>
              <a:t>#</a:t>
            </a:r>
            <a:r>
              <a:rPr lang="zh-CN" altLang="en-US">
                <a:sym typeface="+mn-ea"/>
              </a:rPr>
              <a:t>选取带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的内容，并显示行号</a:t>
            </a:r>
            <a:endParaRPr lang="en-US" altLang="zh-CN"/>
          </a:p>
          <a:p>
            <a:r>
              <a:rPr lang="en-US" altLang="zh-CN"/>
              <a:t>   grep -nv = bb.txt   #</a:t>
            </a:r>
            <a:r>
              <a:rPr lang="zh-CN" altLang="en-US"/>
              <a:t>反向选取带</a:t>
            </a:r>
            <a:r>
              <a:rPr lang="en-US" altLang="zh-CN"/>
              <a:t>=</a:t>
            </a:r>
            <a:r>
              <a:rPr lang="zh-CN" altLang="en-US"/>
              <a:t>的内容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标准输入结束</a:t>
            </a:r>
            <a:r>
              <a:rPr lang="en-US" altLang="zh-CN"/>
              <a:t>---”ctrl+d“</a:t>
            </a:r>
            <a:endParaRPr lang="en-US" altLang="zh-CN"/>
          </a:p>
          <a:p>
            <a:r>
              <a:rPr lang="zh-CN" altLang="en-US"/>
              <a:t>例如显示一段程序，里面的</a:t>
            </a:r>
            <a:r>
              <a:rPr lang="en-US" altLang="zh-CN"/>
              <a:t>tab</a:t>
            </a:r>
            <a:r>
              <a:rPr lang="zh-CN" altLang="en-US"/>
              <a:t>键可以通过参数</a:t>
            </a:r>
            <a:r>
              <a:rPr lang="en-US" altLang="zh-CN"/>
              <a:t>-t</a:t>
            </a:r>
            <a:r>
              <a:rPr lang="zh-CN" altLang="en-US"/>
              <a:t>显示出来。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more</a:t>
            </a:r>
            <a:r>
              <a:rPr lang="zh-CN" altLang="en-US"/>
              <a:t>命令 按空格键翻页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less</a:t>
            </a:r>
            <a:r>
              <a:rPr lang="zh-CN" altLang="en-US"/>
              <a:t>命令，上下滚动查看，到顶或者到底会提示。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-f    </a:t>
            </a:r>
            <a:r>
              <a:rPr lang="zh-CN" altLang="en-US"/>
              <a:t>显示文件尾部的最新内容。</a:t>
            </a:r>
            <a:r>
              <a:rPr lang="en-US" altLang="zh-CN"/>
              <a:t>ctrl+c </a:t>
            </a:r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给文件中写入内容</a:t>
            </a:r>
            <a:r>
              <a:rPr lang="en-US" altLang="zh-CN"/>
              <a:t>----echo</a:t>
            </a:r>
            <a:endParaRPr lang="en-US" altLang="zh-CN"/>
          </a:p>
          <a:p>
            <a:r>
              <a:rPr lang="zh-CN" altLang="en-US"/>
              <a:t>例如：</a:t>
            </a:r>
            <a:r>
              <a:rPr lang="en-US" altLang="zh-CN"/>
              <a:t>echo “hello world”&gt;&gt;test.txt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-ri   </a:t>
            </a:r>
            <a:r>
              <a:rPr lang="zh-CN" altLang="en-US"/>
              <a:t>递归提示删除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例如：</a:t>
            </a:r>
            <a:r>
              <a:rPr lang="en-US" altLang="zh-CN"/>
              <a:t>which  fine  #</a:t>
            </a:r>
            <a:r>
              <a:rPr lang="zh-CN" altLang="en-US"/>
              <a:t>查找</a:t>
            </a:r>
            <a:r>
              <a:rPr lang="en-US" altLang="zh-CN"/>
              <a:t>find</a:t>
            </a:r>
            <a:r>
              <a:rPr lang="zh-CN" altLang="en-US"/>
              <a:t>命令所在目录</a:t>
            </a:r>
            <a:endParaRPr lang="zh-CN" altLang="en-US"/>
          </a:p>
          <a:p>
            <a:r>
              <a:rPr lang="zh-CN" altLang="en-US"/>
              <a:t>          </a:t>
            </a:r>
            <a:r>
              <a:rPr lang="en-US" altLang="zh-CN"/>
              <a:t>locate test   #</a:t>
            </a:r>
            <a:r>
              <a:rPr lang="zh-CN" altLang="en-US"/>
              <a:t>查找包含</a:t>
            </a:r>
            <a:r>
              <a:rPr lang="en-US" altLang="zh-CN"/>
              <a:t>“test”</a:t>
            </a:r>
            <a:r>
              <a:rPr lang="zh-CN" altLang="en-US"/>
              <a:t>字符串的文件</a:t>
            </a:r>
            <a:endParaRPr lang="zh-CN" altLang="en-US"/>
          </a:p>
          <a:p>
            <a:r>
              <a:rPr lang="zh-CN" altLang="en-US"/>
              <a:t>          </a:t>
            </a:r>
            <a:r>
              <a:rPr lang="en-US" altLang="zh-CN"/>
              <a:t>file /tt        #</a:t>
            </a:r>
            <a:r>
              <a:rPr lang="zh-CN" altLang="en-US"/>
              <a:t>查看目录</a:t>
            </a:r>
            <a:r>
              <a:rPr lang="en-US" altLang="zh-CN"/>
              <a:t>tt</a:t>
            </a:r>
            <a:r>
              <a:rPr lang="zh-CN" altLang="en-US"/>
              <a:t>的类型</a:t>
            </a:r>
            <a:endParaRPr lang="en-US" altLang="zh-CN"/>
          </a:p>
          <a:p>
            <a:r>
              <a:rPr lang="en-US" altLang="zh-CN"/>
              <a:t>          file   bb.txt     #</a:t>
            </a:r>
            <a:r>
              <a:rPr lang="zh-CN" altLang="en-US"/>
              <a:t>查看</a:t>
            </a:r>
            <a:r>
              <a:rPr lang="en-US" altLang="zh-CN"/>
              <a:t>bb.txt</a:t>
            </a:r>
            <a:r>
              <a:rPr lang="zh-CN" altLang="en-US"/>
              <a:t>文件类型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举例：</a:t>
            </a:r>
            <a:r>
              <a:rPr lang="en-US" altLang="zh-CN"/>
              <a:t>ps   -aux</a:t>
            </a:r>
            <a:endParaRPr lang="en-US" altLang="zh-CN"/>
          </a:p>
          <a:p>
            <a:r>
              <a:rPr lang="zh-CN" altLang="en-US"/>
              <a:t>举例：</a:t>
            </a:r>
            <a:r>
              <a:rPr lang="en-US" altLang="zh-CN"/>
              <a:t>ps -ef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通过进程树可以看出进程之间的渊源关系。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显示某一个进程</a:t>
            </a:r>
            <a:r>
              <a:rPr lang="en-US" altLang="zh-CN"/>
              <a:t>”</a:t>
            </a:r>
            <a:r>
              <a:rPr lang="zh-CN" altLang="en-US"/>
              <a:t>表示进程号  例如：</a:t>
            </a:r>
            <a:r>
              <a:rPr lang="en-US" altLang="zh-CN">
                <a:sym typeface="+mn-ea"/>
              </a:rPr>
              <a:t>top -p </a:t>
            </a:r>
            <a:r>
              <a:rPr lang="zh-CN" altLang="en-US">
                <a:sym typeface="+mn-ea"/>
              </a:rPr>
              <a:t>进程号</a:t>
            </a:r>
            <a:endParaRPr lang="en-US" altLang="zh-CN"/>
          </a:p>
          <a:p>
            <a:r>
              <a:rPr lang="zh-CN" altLang="en-US"/>
              <a:t>查看当前进程：</a:t>
            </a:r>
            <a:r>
              <a:rPr lang="en-US" altLang="zh-CN"/>
              <a:t>top -p $$   </a:t>
            </a:r>
            <a:endParaRPr lang="en-US" altLang="zh-CN"/>
          </a:p>
          <a:p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退出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ctrl+c</a:t>
            </a:r>
            <a:r>
              <a:rPr lang="zh-CN" altLang="en-US"/>
              <a:t>退出 </a:t>
            </a:r>
            <a:endParaRPr lang="zh-CN" altLang="en-US"/>
          </a:p>
          <a:p>
            <a:r>
              <a:rPr lang="zh-CN" altLang="en-US"/>
              <a:t>top与ps不同在于可以实时查看进程动态，默认每3秒自动刷新一次，通过“top -d 20”更改刷新时间为20秒一次。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由于</a:t>
            </a:r>
            <a:r>
              <a:rPr lang="en-US" altLang="zh-CN"/>
              <a:t>linux</a:t>
            </a:r>
            <a:r>
              <a:rPr lang="zh-CN" altLang="en-US"/>
              <a:t>系统采用磁盘缓冲技术，</a:t>
            </a:r>
            <a:r>
              <a:rPr lang="en-US" altLang="zh-CN"/>
              <a:t>linux</a:t>
            </a:r>
            <a:r>
              <a:rPr lang="zh-CN" altLang="en-US"/>
              <a:t>并不把数据立刻写在磁盘上，因此</a:t>
            </a:r>
            <a:r>
              <a:rPr lang="zh-CN" altLang="en-US"/>
              <a:t>关闭</a:t>
            </a:r>
            <a:r>
              <a:rPr lang="en-US" altLang="zh-CN"/>
              <a:t>linux</a:t>
            </a:r>
            <a:r>
              <a:rPr lang="zh-CN" altLang="en-US"/>
              <a:t>系统要采用正确的方式，否则会引起系统破坏。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警告用户</a:t>
            </a:r>
            <a:r>
              <a:rPr lang="en-US" altLang="zh-CN"/>
              <a:t>5</a:t>
            </a:r>
            <a:r>
              <a:rPr lang="zh-CN" altLang="en-US"/>
              <a:t>分钟后系统重启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注意：选项和操作参数可以省略，但是命令字不能省略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例如：</a:t>
            </a:r>
            <a:r>
              <a:rPr lang="en-US" altLang="zh-CN"/>
              <a:t>alias  my</a:t>
            </a:r>
            <a:r>
              <a:rPr lang="en-US" altLang="zh-CN"/>
              <a:t>ls=“ls --color”  </a:t>
            </a:r>
            <a:endParaRPr lang="en-US" altLang="zh-CN"/>
          </a:p>
          <a:p>
            <a:r>
              <a:rPr lang="en-US" altLang="zh-CN"/>
              <a:t>         unalias   myls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su</a:t>
            </a:r>
            <a:r>
              <a:rPr lang="zh-CN" altLang="en-US"/>
              <a:t>命令在远程登录下，非常实用，一般情况</a:t>
            </a:r>
            <a:r>
              <a:rPr lang="en-US" altLang="zh-CN"/>
              <a:t>root</a:t>
            </a:r>
            <a:r>
              <a:rPr lang="zh-CN" altLang="en-US"/>
              <a:t>不允许被远程登录，可以用普通用户远程登录后，切换到</a:t>
            </a:r>
            <a:r>
              <a:rPr lang="en-US" altLang="zh-CN"/>
              <a:t>root</a:t>
            </a:r>
            <a:r>
              <a:rPr lang="zh-CN" altLang="en-US"/>
              <a:t>命令下。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su</a:t>
            </a:r>
            <a:r>
              <a:rPr lang="zh-CN" altLang="en-US"/>
              <a:t>命令在远程登录下，非常实用，一般情况</a:t>
            </a:r>
            <a:r>
              <a:rPr lang="en-US" altLang="zh-CN"/>
              <a:t>root</a:t>
            </a:r>
            <a:r>
              <a:rPr lang="zh-CN" altLang="en-US"/>
              <a:t>不允许被远程登录，可以用普通用户远程登录后，切换到</a:t>
            </a:r>
            <a:r>
              <a:rPr lang="en-US" altLang="zh-CN"/>
              <a:t>root</a:t>
            </a:r>
            <a:r>
              <a:rPr lang="zh-CN" altLang="en-US"/>
              <a:t>命令下。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原来的软件安装都需要通过源码形式，需要解压，在编译成可执行文件，然后经相关文件放到指定目录。</a:t>
            </a:r>
            <a:endParaRPr lang="zh-CN" altLang="en-US"/>
          </a:p>
          <a:p>
            <a:r>
              <a:rPr lang="en-US" altLang="zh-CN"/>
              <a:t>rpm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注意：选项和操作参数可以省略，但是命令字不能省略</a:t>
            </a:r>
            <a:endParaRPr lang="zh-CN" altLang="en-US"/>
          </a:p>
          <a:p>
            <a:r>
              <a:rPr lang="zh-CN" altLang="en-US"/>
              <a:t>命令字：命令程序名称</a:t>
            </a:r>
            <a:endParaRPr lang="zh-CN" altLang="en-US"/>
          </a:p>
          <a:p>
            <a:r>
              <a:rPr lang="zh-CN" altLang="en-US"/>
              <a:t>选项：说明对命令的要求   可以有多个</a:t>
            </a:r>
            <a:endParaRPr lang="zh-CN" altLang="en-US"/>
          </a:p>
          <a:p>
            <a:r>
              <a:rPr lang="zh-CN" altLang="en-US"/>
              <a:t>参数：描述命令的作用对象   </a:t>
            </a:r>
            <a:r>
              <a:rPr lang="zh-CN" altLang="en-US">
                <a:sym typeface="+mn-ea"/>
              </a:rPr>
              <a:t>可以有多个</a:t>
            </a:r>
            <a:endParaRPr lang="zh-CN" altLang="en-US"/>
          </a:p>
          <a:p>
            <a:r>
              <a:rPr lang="zh-CN" altLang="en-US"/>
              <a:t>我们用语文语法来表述一下命令行：</a:t>
            </a:r>
            <a:endParaRPr lang="zh-CN" altLang="en-US"/>
          </a:p>
          <a:p>
            <a:r>
              <a:rPr lang="zh-CN" altLang="en-US"/>
              <a:t>命令字是个谓语，相当于一个动作；选项是状语，对动作的作用程度，相当于一个子命令；参数是宾语，是动作作用的对象。那主语是谁？主语是用户，对于普通用户，呈现的形式是</a:t>
            </a:r>
            <a:r>
              <a:rPr lang="en-US" altLang="zh-CN"/>
              <a:t>“$“</a:t>
            </a:r>
            <a:r>
              <a:rPr lang="zh-CN" altLang="en-US"/>
              <a:t>符号，对于特权用户，呈现的形式是</a:t>
            </a:r>
            <a:r>
              <a:rPr lang="en-US" altLang="zh-CN"/>
              <a:t>”#“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例如：  </a:t>
            </a:r>
            <a:r>
              <a:rPr lang="en-US" altLang="zh-CN"/>
              <a:t>$ ls       </a:t>
            </a:r>
            <a:r>
              <a:rPr lang="zh-CN" altLang="en-US"/>
              <a:t>列出目录下的内容    这是最简单的命令形式。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$ ls -home   </a:t>
            </a:r>
            <a:r>
              <a:rPr lang="zh-CN" altLang="en-US"/>
              <a:t>以默认方式列出目录内容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$ ls -l     </a:t>
            </a:r>
            <a:r>
              <a:rPr lang="zh-CN" altLang="en-US"/>
              <a:t>以详细方式列出目录下内容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man</a:t>
            </a:r>
            <a:r>
              <a:rPr lang="zh-CN" altLang="en-US"/>
              <a:t>是</a:t>
            </a:r>
            <a:r>
              <a:rPr lang="en-US" altLang="zh-CN"/>
              <a:t>manul</a:t>
            </a:r>
            <a:r>
              <a:rPr lang="zh-CN" altLang="en-US"/>
              <a:t>的缩写  例如：</a:t>
            </a:r>
            <a:r>
              <a:rPr lang="en-US" altLang="zh-CN"/>
              <a:t>man ls   </a:t>
            </a:r>
            <a:r>
              <a:rPr lang="zh-CN" altLang="en-US"/>
              <a:t>查看命令</a:t>
            </a:r>
            <a:r>
              <a:rPr lang="en-US" altLang="zh-CN"/>
              <a:t>ls</a:t>
            </a:r>
            <a:r>
              <a:rPr lang="zh-CN" altLang="en-US"/>
              <a:t>的帮助信息。</a:t>
            </a:r>
            <a:r>
              <a:rPr lang="en-US" altLang="zh-CN"/>
              <a:t>linux</a:t>
            </a:r>
            <a:r>
              <a:rPr lang="zh-CN" altLang="en-US"/>
              <a:t>帮助手册页以</a:t>
            </a:r>
            <a:r>
              <a:rPr lang="en-US" altLang="zh-CN"/>
              <a:t>man db</a:t>
            </a:r>
            <a:r>
              <a:rPr lang="zh-CN" altLang="en-US"/>
              <a:t>的形式进行安装。这些都会自动安装。</a:t>
            </a:r>
            <a:endParaRPr lang="zh-CN" altLang="en-US"/>
          </a:p>
          <a:p>
            <a:r>
              <a:rPr lang="zh-CN" altLang="en-US"/>
              <a:t>    帮助分</a:t>
            </a:r>
            <a:r>
              <a:rPr lang="en-US" altLang="zh-CN"/>
              <a:t>8</a:t>
            </a:r>
            <a:r>
              <a:rPr lang="zh-CN" altLang="en-US"/>
              <a:t>章，，第一章就是关于命令的帮助手册。</a:t>
            </a:r>
            <a:r>
              <a:rPr lang="en-US" altLang="zh-CN"/>
              <a:t>“q“</a:t>
            </a:r>
            <a:r>
              <a:rPr lang="zh-CN" altLang="en-US"/>
              <a:t>退出帮助信息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--help</a:t>
            </a:r>
            <a:r>
              <a:rPr lang="zh-CN" altLang="en-US"/>
              <a:t>选项  获取快捷帮助信息。很多命令都会有</a:t>
            </a:r>
            <a:r>
              <a:rPr lang="en-US" altLang="zh-CN"/>
              <a:t>-help</a:t>
            </a:r>
            <a:r>
              <a:rPr lang="zh-CN" altLang="en-US"/>
              <a:t>选项，主要是选项使用帮助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、和</a:t>
            </a:r>
            <a:r>
              <a:rPr lang="en-US" altLang="zh-CN"/>
              <a:t>man</a:t>
            </a:r>
            <a:r>
              <a:rPr lang="zh-CN" altLang="en-US"/>
              <a:t>相似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、什么是系统内部命令？系统程序内部的子命令。例如：</a:t>
            </a:r>
            <a:r>
              <a:rPr lang="en-US" altLang="zh-CN"/>
              <a:t>pwd</a:t>
            </a:r>
            <a:r>
              <a:rPr lang="zh-CN" altLang="en-US"/>
              <a:t>查看当前目录位置，属于内部命令；</a:t>
            </a:r>
            <a:r>
              <a:rPr lang="en-US" altLang="zh-CN"/>
              <a:t>ls</a:t>
            </a:r>
            <a:r>
              <a:rPr lang="zh-CN" altLang="en-US"/>
              <a:t>属于外部命令。例如：</a:t>
            </a:r>
            <a:r>
              <a:rPr lang="en-US" altLang="zh-CN"/>
              <a:t>help pwd</a:t>
            </a:r>
            <a:r>
              <a:rPr lang="zh-CN" altLang="en-US"/>
              <a:t>。可以先通过</a:t>
            </a:r>
            <a:r>
              <a:rPr lang="en-US" altLang="zh-CN"/>
              <a:t>“type+</a:t>
            </a:r>
            <a:r>
              <a:rPr lang="zh-CN" altLang="en-US"/>
              <a:t>命令</a:t>
            </a:r>
            <a:r>
              <a:rPr lang="en-US" altLang="zh-CN"/>
              <a:t>”</a:t>
            </a:r>
            <a:r>
              <a:rPr lang="zh-CN" altLang="en-US"/>
              <a:t>名形式查看是否是内部命令，然后确认为内部命令才能使用</a:t>
            </a:r>
            <a:r>
              <a:rPr lang="en-US" altLang="zh-CN"/>
              <a:t>help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、路径：搜寻文件的目录途径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、相对路径：从当前工作目录开始表达的路径；</a:t>
            </a:r>
            <a:endParaRPr lang="zh-CN" altLang="en-US"/>
          </a:p>
          <a:p>
            <a:r>
              <a:rPr lang="zh-CN" altLang="en-US"/>
              <a:t>        隐藏目录说明： </a:t>
            </a:r>
            <a:r>
              <a:rPr lang="en-US" altLang="zh-CN"/>
              <a:t>.---</a:t>
            </a:r>
            <a:r>
              <a:rPr lang="zh-CN" altLang="en-US"/>
              <a:t>代表当前目录        </a:t>
            </a:r>
            <a:r>
              <a:rPr lang="en-US" altLang="zh-CN"/>
              <a:t>..------</a:t>
            </a:r>
            <a:r>
              <a:rPr lang="zh-CN" altLang="en-US"/>
              <a:t>代表当前目录的上一级目录</a:t>
            </a:r>
            <a:endParaRPr lang="zh-CN" altLang="en-US"/>
          </a:p>
          <a:p>
            <a:r>
              <a:rPr lang="zh-CN" altLang="en-US"/>
              <a:t>      绝对路径：从</a:t>
            </a:r>
            <a:r>
              <a:rPr lang="en-US" altLang="zh-CN"/>
              <a:t>/</a:t>
            </a:r>
            <a:r>
              <a:rPr lang="zh-CN" altLang="en-US"/>
              <a:t>开始表达的路径。</a:t>
            </a:r>
            <a:endParaRPr lang="zh-CN" altLang="en-US"/>
          </a:p>
          <a:p>
            <a:r>
              <a:rPr lang="zh-CN" altLang="en-US"/>
              <a:t>    无论那种路径，访问效果上是一样的。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选项参数可以叠加使用 例如：</a:t>
            </a:r>
            <a:r>
              <a:rPr lang="en-US" altLang="zh-CN"/>
              <a:t>-ld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强制拷贝：如果目标目录已经存在同名同类型文件， 强制拷贝就会强制覆盖。</a:t>
            </a:r>
            <a:endParaRPr lang="zh-CN" altLang="en-US"/>
          </a:p>
          <a:p>
            <a:r>
              <a:rPr lang="zh-CN" altLang="en-US"/>
              <a:t>   -i ：互动模式，在拷贝前会询问使用者是否动作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例如：</a:t>
            </a:r>
            <a:r>
              <a:rPr lang="en-US" altLang="zh-CN"/>
              <a:t>mkdir dir1     #</a:t>
            </a:r>
            <a:r>
              <a:rPr lang="zh-CN" altLang="en-US"/>
              <a:t>创建目录</a:t>
            </a:r>
            <a:r>
              <a:rPr lang="en-US" altLang="zh-CN"/>
              <a:t>dir1</a:t>
            </a:r>
            <a:endParaRPr lang="en-US" altLang="zh-CN"/>
          </a:p>
          <a:p>
            <a:r>
              <a:rPr lang="en-US" altLang="zh-CN"/>
              <a:t>          mkdir dir2/test     #</a:t>
            </a:r>
            <a:r>
              <a:rPr lang="zh-CN" altLang="en-US"/>
              <a:t>在</a:t>
            </a:r>
            <a:r>
              <a:rPr lang="en-US" altLang="zh-CN"/>
              <a:t>dir2</a:t>
            </a:r>
            <a:r>
              <a:rPr lang="zh-CN" altLang="en-US"/>
              <a:t>目录下</a:t>
            </a:r>
            <a:r>
              <a:rPr lang="en-US" altLang="zh-CN"/>
              <a:t>test</a:t>
            </a:r>
            <a:r>
              <a:rPr lang="zh-CN" altLang="en-US"/>
              <a:t>目录  如果</a:t>
            </a:r>
            <a:r>
              <a:rPr lang="en-US" altLang="zh-CN"/>
              <a:t>dir2</a:t>
            </a:r>
            <a:r>
              <a:rPr lang="zh-CN" altLang="en-US"/>
              <a:t>不存在，则之间同时创建</a:t>
            </a:r>
            <a:r>
              <a:rPr lang="en-US" altLang="zh-CN"/>
              <a:t>dir2</a:t>
            </a:r>
            <a:r>
              <a:rPr lang="zh-CN" altLang="en-US"/>
              <a:t>和</a:t>
            </a:r>
            <a:r>
              <a:rPr lang="en-US" altLang="zh-CN"/>
              <a:t>test</a:t>
            </a:r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image" Target="../media/image5.GIF"/><Relationship Id="rId4" Type="http://schemas.openxmlformats.org/officeDocument/2006/relationships/tags" Target="../tags/tag70.xml"/><Relationship Id="rId3" Type="http://schemas.openxmlformats.org/officeDocument/2006/relationships/image" Target="../media/image4.GIF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image" Target="../media/image4.GIF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78.xml"/><Relationship Id="rId3" Type="http://schemas.openxmlformats.org/officeDocument/2006/relationships/image" Target="../media/image4.GIF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tags" Target="../tags/tag81.xml"/><Relationship Id="rId3" Type="http://schemas.openxmlformats.org/officeDocument/2006/relationships/image" Target="../media/image4.GIF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tags" Target="../tags/tag85.xml"/><Relationship Id="rId5" Type="http://schemas.openxmlformats.org/officeDocument/2006/relationships/image" Target="../media/image5.GIF"/><Relationship Id="rId4" Type="http://schemas.openxmlformats.org/officeDocument/2006/relationships/tags" Target="../tags/tag84.xml"/><Relationship Id="rId3" Type="http://schemas.openxmlformats.org/officeDocument/2006/relationships/image" Target="../media/image4.GIF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../media/image5.GIF"/><Relationship Id="rId4" Type="http://schemas.openxmlformats.org/officeDocument/2006/relationships/tags" Target="../tags/tag88.xml"/><Relationship Id="rId3" Type="http://schemas.openxmlformats.org/officeDocument/2006/relationships/image" Target="../media/image4.GIF"/><Relationship Id="rId2" Type="http://schemas.openxmlformats.org/officeDocument/2006/relationships/tags" Target="../tags/tag87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tags" Target="../tags/tag8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6.xml"/><Relationship Id="rId5" Type="http://schemas.openxmlformats.org/officeDocument/2006/relationships/image" Target="../media/image5.GIF"/><Relationship Id="rId4" Type="http://schemas.openxmlformats.org/officeDocument/2006/relationships/tags" Target="../tags/tag95.xml"/><Relationship Id="rId3" Type="http://schemas.openxmlformats.org/officeDocument/2006/relationships/image" Target="../media/image4.GIF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../media/image5.GIF"/><Relationship Id="rId4" Type="http://schemas.openxmlformats.org/officeDocument/2006/relationships/tags" Target="../tags/tag99.xml"/><Relationship Id="rId3" Type="http://schemas.openxmlformats.org/officeDocument/2006/relationships/image" Target="../media/image4.GIF"/><Relationship Id="rId2" Type="http://schemas.openxmlformats.org/officeDocument/2006/relationships/tags" Target="../tags/tag98.xml"/><Relationship Id="rId13" Type="http://schemas.openxmlformats.org/officeDocument/2006/relationships/notesSlide" Target="../notesSlides/notesSlide1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9.xml"/><Relationship Id="rId6" Type="http://schemas.openxmlformats.org/officeDocument/2006/relationships/image" Target="../media/image5.GIF"/><Relationship Id="rId5" Type="http://schemas.openxmlformats.org/officeDocument/2006/relationships/tags" Target="../tags/tag108.xml"/><Relationship Id="rId4" Type="http://schemas.openxmlformats.org/officeDocument/2006/relationships/image" Target="../media/image4.GIF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tags" Target="../tags/tag113.xml"/><Relationship Id="rId5" Type="http://schemas.openxmlformats.org/officeDocument/2006/relationships/image" Target="../media/image5.GIF"/><Relationship Id="rId4" Type="http://schemas.openxmlformats.org/officeDocument/2006/relationships/tags" Target="../tags/tag112.xml"/><Relationship Id="rId3" Type="http://schemas.openxmlformats.org/officeDocument/2006/relationships/image" Target="../media/image4.GIF"/><Relationship Id="rId2" Type="http://schemas.openxmlformats.org/officeDocument/2006/relationships/tags" Target="../tags/tag111.xml"/><Relationship Id="rId10" Type="http://schemas.openxmlformats.org/officeDocument/2006/relationships/notesSlide" Target="../notesSlides/notesSlide19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image" Target="../media/image5.GIF"/><Relationship Id="rId4" Type="http://schemas.openxmlformats.org/officeDocument/2006/relationships/tags" Target="../tags/tag116.xml"/><Relationship Id="rId3" Type="http://schemas.openxmlformats.org/officeDocument/2006/relationships/image" Target="../media/image4.GIF"/><Relationship Id="rId2" Type="http://schemas.openxmlformats.org/officeDocument/2006/relationships/tags" Target="../tags/tag115.xml"/><Relationship Id="rId13" Type="http://schemas.openxmlformats.org/officeDocument/2006/relationships/notesSlide" Target="../notesSlides/notesSlide2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image" Target="../media/image5.GIF"/><Relationship Id="rId4" Type="http://schemas.openxmlformats.org/officeDocument/2006/relationships/tags" Target="../tags/tag125.xml"/><Relationship Id="rId3" Type="http://schemas.openxmlformats.org/officeDocument/2006/relationships/image" Target="../media/image4.GIF"/><Relationship Id="rId2" Type="http://schemas.openxmlformats.org/officeDocument/2006/relationships/tags" Target="../tags/tag124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134.xml"/><Relationship Id="rId3" Type="http://schemas.openxmlformats.org/officeDocument/2006/relationships/image" Target="../media/image4.GIF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137.xml"/><Relationship Id="rId3" Type="http://schemas.openxmlformats.org/officeDocument/2006/relationships/image" Target="../media/image4.GIF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140.xml"/><Relationship Id="rId3" Type="http://schemas.openxmlformats.org/officeDocument/2006/relationships/image" Target="../media/image4.GIF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GIF"/><Relationship Id="rId4" Type="http://schemas.openxmlformats.org/officeDocument/2006/relationships/tags" Target="../tags/tag143.xml"/><Relationship Id="rId3" Type="http://schemas.openxmlformats.org/officeDocument/2006/relationships/image" Target="../media/image4.GIF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5.GIF"/><Relationship Id="rId4" Type="http://schemas.openxmlformats.org/officeDocument/2006/relationships/tags" Target="../tags/tag146.xml"/><Relationship Id="rId3" Type="http://schemas.openxmlformats.org/officeDocument/2006/relationships/image" Target="../media/image4.GIF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5.GIF"/><Relationship Id="rId4" Type="http://schemas.openxmlformats.org/officeDocument/2006/relationships/tags" Target="../tags/tag149.xml"/><Relationship Id="rId3" Type="http://schemas.openxmlformats.org/officeDocument/2006/relationships/image" Target="../media/image4.GIF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152.xml"/><Relationship Id="rId3" Type="http://schemas.openxmlformats.org/officeDocument/2006/relationships/image" Target="../media/image4.GIF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155.xml"/><Relationship Id="rId3" Type="http://schemas.openxmlformats.org/officeDocument/2006/relationships/image" Target="../media/image4.GIF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4.GIF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image" Target="../media/image5.GIF"/><Relationship Id="rId4" Type="http://schemas.openxmlformats.org/officeDocument/2006/relationships/tags" Target="../tags/tag158.xml"/><Relationship Id="rId3" Type="http://schemas.openxmlformats.org/officeDocument/2006/relationships/image" Target="../media/image4.GIF"/><Relationship Id="rId2" Type="http://schemas.openxmlformats.org/officeDocument/2006/relationships/tags" Target="../tags/tag157.xml"/><Relationship Id="rId11" Type="http://schemas.openxmlformats.org/officeDocument/2006/relationships/notesSlide" Target="../notesSlides/notesSlide3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image" Target="../media/image5.GIF"/><Relationship Id="rId4" Type="http://schemas.openxmlformats.org/officeDocument/2006/relationships/tags" Target="../tags/tag165.xml"/><Relationship Id="rId3" Type="http://schemas.openxmlformats.org/officeDocument/2006/relationships/image" Target="../media/image4.GIF"/><Relationship Id="rId2" Type="http://schemas.openxmlformats.org/officeDocument/2006/relationships/tags" Target="../tags/tag164.xml"/><Relationship Id="rId10" Type="http://schemas.openxmlformats.org/officeDocument/2006/relationships/notesSlide" Target="../notesSlides/notesSlide31.xml"/><Relationship Id="rId1" Type="http://schemas.openxmlformats.org/officeDocument/2006/relationships/tags" Target="../tags/tag163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171.xml"/><Relationship Id="rId3" Type="http://schemas.openxmlformats.org/officeDocument/2006/relationships/image" Target="../media/image4.GIF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image" Target="../media/image4.GIF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181.xml"/><Relationship Id="rId3" Type="http://schemas.openxmlformats.org/officeDocument/2006/relationships/image" Target="../media/image4.GIF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4.GIF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image" Target="../media/image4.GI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4.GIF"/><Relationship Id="rId2" Type="http://schemas.openxmlformats.org/officeDocument/2006/relationships/tags" Target="../tags/tag44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image" Target="../media/image5.GIF"/><Relationship Id="rId4" Type="http://schemas.openxmlformats.org/officeDocument/2006/relationships/tags" Target="../tags/tag53.xml"/><Relationship Id="rId3" Type="http://schemas.openxmlformats.org/officeDocument/2006/relationships/image" Target="../media/image4.GIF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image" Target="../media/image5.GIF"/><Relationship Id="rId4" Type="http://schemas.openxmlformats.org/officeDocument/2006/relationships/tags" Target="../tags/tag58.xml"/><Relationship Id="rId3" Type="http://schemas.openxmlformats.org/officeDocument/2006/relationships/image" Target="../media/image4.GIF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image" Target="../media/image5.GIF"/><Relationship Id="rId4" Type="http://schemas.openxmlformats.org/officeDocument/2006/relationships/tags" Target="../tags/tag63.xml"/><Relationship Id="rId3" Type="http://schemas.openxmlformats.org/officeDocument/2006/relationships/image" Target="../media/image4.GIF"/><Relationship Id="rId2" Type="http://schemas.openxmlformats.org/officeDocument/2006/relationships/tags" Target="../tags/tag62.xml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81954"/>
            <a:ext cx="12192000" cy="1116719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Linux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的基本操作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62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18289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980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目录操作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 bwMode="auto">
          <a:xfrm>
            <a:off x="824865" y="1337310"/>
            <a:ext cx="52978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目录拷贝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-----cp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189484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 bwMode="auto">
          <a:xfrm>
            <a:off x="1203325" y="2192020"/>
            <a:ext cx="9573260" cy="287655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lnSpc>
                <a:spcPct val="140000"/>
              </a:lnSpc>
              <a:buNone/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将源目录拷贝到目标目录下，允许拷贝的同时改名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ct val="140000"/>
              </a:lnSpc>
              <a:buNone/>
              <a:defRPr/>
            </a:pP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“-R”----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递归复制目录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“-f“-----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强制拷贝，如果目标文件或者目录存在，先删除它们再拷贝，不提示用户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“-i”----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如果目标文件或者目录存在，提示用户是否覆盖已有文件。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18289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980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目录操作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 bwMode="auto">
          <a:xfrm>
            <a:off x="824865" y="1414780"/>
            <a:ext cx="52978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非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空目录删除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-----rm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 bwMode="auto">
          <a:xfrm>
            <a:off x="1198245" y="204343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递归删除非空目录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 bwMode="auto">
          <a:xfrm>
            <a:off x="1182370" y="2851150"/>
            <a:ext cx="9573260" cy="198501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lnSpc>
                <a:spcPct val="140000"/>
              </a:lnSpc>
              <a:buBlip>
                <a:blip r:embed="rId6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“-R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”----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递归删除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Blip>
                <a:blip r:embed="rId6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”-f“-----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强制删除，不提示用户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Blip>
                <a:blip r:embed="rId6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”-i”-----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删除文件或目录时，提示用户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Blip>
                <a:blip r:embed="rId6"/>
              </a:buBlip>
              <a:defRPr/>
            </a:pP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目录操作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511873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目录移动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-----mv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 bwMode="auto">
          <a:xfrm>
            <a:off x="1198245" y="2423795"/>
            <a:ext cx="9573260" cy="117856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lnSpc>
                <a:spcPct val="14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”-f“-----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如果目标文件或者目录存在，不提示用户是否覆盖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>
              <a:lnSpc>
                <a:spcPct val="14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“-i”-----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如果目标文件或者目录存在，提示用户是否覆盖已有文件。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53335" y="4569460"/>
            <a:ext cx="656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5">
                    <a:lumMod val="75000"/>
                  </a:schemeClr>
                </a:solidFill>
              </a:rPr>
              <a:t>可以用</a:t>
            </a:r>
            <a:r>
              <a:rPr lang="en-US" altLang="zh-CN" sz="2800" b="1">
                <a:solidFill>
                  <a:schemeClr val="accent5">
                    <a:lumMod val="75000"/>
                  </a:schemeClr>
                </a:solidFill>
              </a:rPr>
              <a:t>mv</a:t>
            </a:r>
            <a:r>
              <a:rPr lang="zh-CN" altLang="en-US" sz="2800" b="1">
                <a:solidFill>
                  <a:schemeClr val="accent5">
                    <a:lumMod val="75000"/>
                  </a:schemeClr>
                </a:solidFill>
              </a:rPr>
              <a:t>命令更改文件名或者目录名</a:t>
            </a:r>
            <a:endParaRPr lang="zh-CN" altLang="en-US" sz="28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 bwMode="auto">
          <a:xfrm>
            <a:off x="824865" y="1753870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文件查找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find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214755" y="2490470"/>
            <a:ext cx="8315960" cy="16471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在指定路径范围内查找文件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多个路径中间用空格隔开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例如：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find  /home  -name  “test*”  -print</a:t>
            </a:r>
            <a:endParaRPr lang="en-US" altLang="zh-CN" sz="2400" dirty="0"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)(24Y4N][XZ4_O}W`}C%RQ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160" y="4879975"/>
            <a:ext cx="7618730" cy="1118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文件内容过滤显示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grep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 bwMode="auto">
          <a:xfrm>
            <a:off x="1218565" y="300355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”-i “----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以忽略大小写的方式来筛选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 bwMode="auto">
          <a:xfrm>
            <a:off x="1202690" y="23602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”-v“----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反向筛选出不含指定关键词的行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C)6V%ZWQHXK8558)3P]{8X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425" y="2760345"/>
            <a:ext cx="5314950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511873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文件的全屏显示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-----cat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98245" y="24237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缺省显示从键盘输入的标准输入文件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1198245" y="305244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”-t“----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显示文件中特殊的的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Tab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键字符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 bwMode="auto">
          <a:xfrm>
            <a:off x="833755" y="3677285"/>
            <a:ext cx="511873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文件的分屏显示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-----more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 bwMode="auto">
          <a:xfrm>
            <a:off x="1207135" y="440118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每次显示一屏内容，指导文件结束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 bwMode="auto">
          <a:xfrm>
            <a:off x="1207135" y="502983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键中止并退出显示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6UN7~ZY29S@17[VU5CO3W{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930" y="1880870"/>
            <a:ext cx="48482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511873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文件的滚屏显示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-----less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98245" y="24237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显示文件的一屏信息，按上下键滚动查看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1198245" y="305244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按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q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键中止并退出显示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文件的头部内容显示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head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缺省显示文件前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行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1198245" y="295084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”-n“----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显示文件前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行内容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 bwMode="auto">
          <a:xfrm>
            <a:off x="833755" y="3535045"/>
            <a:ext cx="91592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文件的尾部内容显示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tail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 bwMode="auto">
          <a:xfrm>
            <a:off x="1207135" y="427926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缺省显示文件尾部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10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行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 bwMode="auto">
          <a:xfrm>
            <a:off x="1207135" y="49079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”-n“----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显示文件后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行内容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 bwMode="auto">
          <a:xfrm>
            <a:off x="1212215" y="548195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”-f“----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显示文件尾部最新的内容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 bwMode="auto">
          <a:xfrm>
            <a:off x="1212215" y="49079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”-n“----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显示文件后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行内容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845" y="3747770"/>
            <a:ext cx="7127875" cy="232600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 bwMode="auto">
          <a:xfrm>
            <a:off x="824865" y="1699895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新增空文件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touch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 bwMode="auto">
          <a:xfrm>
            <a:off x="1198245" y="23425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6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若文件不存在，则创建新文件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 bwMode="auto">
          <a:xfrm>
            <a:off x="1198245" y="295084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6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若文件存在，更新文件时间戳到当前系统时间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16800" y="4225925"/>
            <a:ext cx="989330" cy="45212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85050" y="5295265"/>
            <a:ext cx="989330" cy="50990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使用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touch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命令设置文件时间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”-a”----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只修改读取时间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1198245" y="2950845"/>
            <a:ext cx="9573260" cy="108013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“-d”----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设置读取和修改时间（可指定时间）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“-m”-----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只修改修改时间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E}XXRDPOA8X{0JHY$KR~IR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" y="4030980"/>
            <a:ext cx="6124575" cy="1724025"/>
          </a:xfrm>
          <a:prstGeom prst="rect">
            <a:avLst/>
          </a:prstGeom>
        </p:spPr>
      </p:pic>
      <p:pic>
        <p:nvPicPr>
          <p:cNvPr id="6" name="图片 5" descr="7B452QT%KB6{ST5N[S@9@S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4870" y="3797935"/>
            <a:ext cx="6105525" cy="219075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03225" y="5041265"/>
            <a:ext cx="4117975" cy="551815"/>
          </a:xfrm>
          <a:prstGeom prst="round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615555" y="4030980"/>
            <a:ext cx="4117975" cy="351790"/>
          </a:xfrm>
          <a:prstGeom prst="round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44870" y="5330825"/>
            <a:ext cx="4117975" cy="551815"/>
          </a:xfrm>
          <a:prstGeom prst="roundRect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46182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目录操作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46183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68090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17369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dirty="0"/>
              <a:t>命令格式及命令帮助</a:t>
            </a:r>
            <a:endParaRPr lang="zh-CN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63962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320967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42875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32096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Linux</a:t>
            </a:r>
            <a:r>
              <a:rPr lang="zh-CN" altLang="zh-CN" dirty="0"/>
              <a:t>文件操作</a:t>
            </a:r>
            <a:endParaRPr lang="zh-CN" altLang="zh-CN" dirty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38747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29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2672" y="3956431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6"/>
            </p:custDataLst>
          </p:nvPr>
        </p:nvCxnSpPr>
        <p:spPr bwMode="auto">
          <a:xfrm>
            <a:off x="4924996" y="417550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燕尾形 31"/>
          <p:cNvSpPr/>
          <p:nvPr>
            <p:custDataLst>
              <p:tags r:id="rId17"/>
            </p:custDataLst>
          </p:nvPr>
        </p:nvSpPr>
        <p:spPr>
          <a:xfrm>
            <a:off x="3734371" y="4134230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33" name="文本框 6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083136" y="468191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9"/>
            </p:custDataLst>
          </p:nvPr>
        </p:nvCxnSpPr>
        <p:spPr bwMode="auto">
          <a:xfrm>
            <a:off x="4905460" y="490099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燕尾形 35"/>
          <p:cNvSpPr/>
          <p:nvPr>
            <p:custDataLst>
              <p:tags r:id="rId20"/>
            </p:custDataLst>
          </p:nvPr>
        </p:nvSpPr>
        <p:spPr>
          <a:xfrm>
            <a:off x="3714835" y="485971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6"/>
          <p:cNvSpPr txBox="1"/>
          <p:nvPr>
            <p:custDataLst>
              <p:tags r:id="rId21"/>
            </p:custDataLst>
          </p:nvPr>
        </p:nvSpPr>
        <p:spPr bwMode="auto">
          <a:xfrm>
            <a:off x="5054705" y="39208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>
                <a:sym typeface="+mn-ea"/>
              </a:rPr>
              <a:t>Linux</a:t>
            </a:r>
            <a:r>
              <a:rPr lang="zh-CN" altLang="zh-CN" dirty="0">
                <a:sym typeface="+mn-ea"/>
              </a:rPr>
              <a:t>进程管理</a:t>
            </a:r>
            <a:endParaRPr lang="zh-CN" altLang="zh-CN" dirty="0"/>
          </a:p>
        </p:txBody>
      </p:sp>
      <p:sp>
        <p:nvSpPr>
          <p:cNvPr id="5" name="文本框 26"/>
          <p:cNvSpPr txBox="1"/>
          <p:nvPr>
            <p:custDataLst>
              <p:tags r:id="rId22"/>
            </p:custDataLst>
          </p:nvPr>
        </p:nvSpPr>
        <p:spPr bwMode="auto">
          <a:xfrm>
            <a:off x="5079470" y="464668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Linux</a:t>
            </a:r>
            <a:r>
              <a:rPr lang="zh-CN" altLang="zh-CN" dirty="0"/>
              <a:t>系统操作</a:t>
            </a:r>
            <a:r>
              <a:rPr lang="zh-CN" altLang="zh-CN" dirty="0"/>
              <a:t>命令</a:t>
            </a:r>
            <a:endParaRPr lang="zh-CN" altLang="zh-CN" dirty="0"/>
          </a:p>
        </p:txBody>
      </p:sp>
      <p:sp>
        <p:nvSpPr>
          <p:cNvPr id="6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03456" y="532707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24"/>
            </p:custDataLst>
          </p:nvPr>
        </p:nvCxnSpPr>
        <p:spPr bwMode="auto">
          <a:xfrm>
            <a:off x="4925780" y="554615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>
            <p:custDataLst>
              <p:tags r:id="rId25"/>
            </p:custDataLst>
          </p:nvPr>
        </p:nvSpPr>
        <p:spPr>
          <a:xfrm>
            <a:off x="3735155" y="550487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6"/>
          <p:cNvSpPr txBox="1"/>
          <p:nvPr>
            <p:custDataLst>
              <p:tags r:id="rId26"/>
            </p:custDataLst>
          </p:nvPr>
        </p:nvSpPr>
        <p:spPr bwMode="auto">
          <a:xfrm>
            <a:off x="5079470" y="532613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Linux</a:t>
            </a:r>
            <a:r>
              <a:rPr lang="zh-CN" altLang="zh-CN" dirty="0"/>
              <a:t>其他命令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拷贝文件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cp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“-a”-----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拷贝文件和目录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 bwMode="auto">
          <a:xfrm>
            <a:off x="1198245" y="283654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缺省只做文件拷贝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 bwMode="auto">
          <a:xfrm>
            <a:off x="819785" y="3527425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删除文件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rm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 bwMode="auto">
          <a:xfrm>
            <a:off x="1198245" y="4251325"/>
            <a:ext cx="43929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缺省删除指定的文件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 bwMode="auto">
          <a:xfrm>
            <a:off x="1198245" y="4807585"/>
            <a:ext cx="43929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“-i”-----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提示是否确认删除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 bwMode="auto">
          <a:xfrm>
            <a:off x="5331460" y="4826635"/>
            <a:ext cx="4874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“-r”-----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递归删除文件或目录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 bwMode="auto">
          <a:xfrm>
            <a:off x="5314950" y="4251325"/>
            <a:ext cx="63131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 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“-f”----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强制删除指定的文件或目录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0946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781155" y="28314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文件操作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237615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文件的移动改名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mv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186372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将原文件的移动、改名、移动的同时改名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 bwMode="auto">
          <a:xfrm>
            <a:off x="836295" y="2476500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系统命令文件的查找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which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 bwMode="auto">
          <a:xfrm>
            <a:off x="831215" y="3709670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系统文件的快速查找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locate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 bwMode="auto">
          <a:xfrm>
            <a:off x="1226185" y="3088005"/>
            <a:ext cx="61360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通过系统路径查找系统文件所在目录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 bwMode="auto">
          <a:xfrm>
            <a:off x="1226185" y="4326255"/>
            <a:ext cx="69500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通过文件名的索引数据快速定位文件位置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 bwMode="auto">
          <a:xfrm>
            <a:off x="831215" y="4884420"/>
            <a:ext cx="10588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显示文件或目录的类型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file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 bwMode="auto">
          <a:xfrm>
            <a:off x="1226185" y="5501005"/>
            <a:ext cx="695007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通过文件名的索引数据快速定位文件位置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进程管理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465050" y="183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进程查看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------ps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800225" y="2540000"/>
            <a:ext cx="9573260" cy="324485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缺省仅显示当前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进程及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ps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进程本身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-a------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显示关联终端的所有进程信息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-u------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显示所有有效用户的进程信息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-x------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显示没有控制终端的进程信息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-e------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显示所有所有进程信息，同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-a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-f 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以完成格式来显示进程信息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进程管理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464945" y="1913255"/>
            <a:ext cx="62141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进程树查看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------pstree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800225" y="2461260"/>
            <a:ext cx="9573260" cy="123253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缺省显示当前所有进程所构成的进程树信息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-p------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以附加显示进程号的方式来显示进程号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6195" y="3838575"/>
            <a:ext cx="3832860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例如：</a:t>
            </a:r>
            <a:r>
              <a:rPr lang="en-US" altLang="zh-CN" sz="2400"/>
              <a:t>pstree   -p</a:t>
            </a:r>
            <a:endParaRPr lang="en-US" altLang="zh-CN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进程管理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816100"/>
            <a:ext cx="562229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进程中止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------kill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323975" y="2540000"/>
            <a:ext cx="10049510" cy="227266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 kill -l------</a:t>
            </a: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显示</a:t>
            </a: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kill</a:t>
            </a: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能够发送的信号种类，每个信号都有一个值</a:t>
            </a:r>
            <a:endParaRPr lang="zh-CN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”-s signal“</a:t>
            </a: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：</a:t>
            </a: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 signal</a:t>
            </a: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是信号类别，根据进程名发送信号</a:t>
            </a:r>
            <a:endParaRPr lang="zh-CN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endParaRPr lang="zh-CN" altLang="en-US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进程管理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816100"/>
            <a:ext cx="7921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以指定的优先级运行程序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------nice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323975" y="2540000"/>
            <a:ext cx="10049510" cy="12261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nice -n 程序名      #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以指定的优先级运行程序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n为NI值，正数表示NI增大，负数表示NI减少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" name="图片 2" descr="Q5BK4R3)XHNSAHS$DBXFJ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975" y="4081145"/>
            <a:ext cx="632460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进程管理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816100"/>
            <a:ext cx="79216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改变进程的优先级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------re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nice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323975" y="2540000"/>
            <a:ext cx="10049510" cy="12261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renice n 进程号      #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改变进程的优先级</a:t>
            </a: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chemeClr val="tx1"/>
                </a:solidFill>
                <a:cs typeface="Arial" panose="020B0604020202020204" pitchFamily="34" charset="0"/>
              </a:rPr>
              <a:t> n为期望的进程NI值</a:t>
            </a:r>
            <a:endParaRPr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 descr="IQLV]ZBH5LJEQ}QSAHP429Q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0" y="4283710"/>
            <a:ext cx="6229350" cy="2124075"/>
          </a:xfrm>
          <a:prstGeom prst="rect">
            <a:avLst/>
          </a:prstGeom>
        </p:spPr>
      </p:pic>
      <p:pic>
        <p:nvPicPr>
          <p:cNvPr id="5" name="图片 4" descr="%[E5J(SCP5{YZORO%RRZ2M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0410" y="3247390"/>
            <a:ext cx="6257925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进程管理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369695" y="1754505"/>
            <a:ext cx="595249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进程动态查看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-------top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800225" y="2303145"/>
            <a:ext cx="9573260" cy="131826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缺省显示当前占用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CUP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资源最多的所有进程   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-p----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显示指定进程号进程的资源占用情况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265" y="3938905"/>
            <a:ext cx="7648575" cy="2009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470" y="3516630"/>
            <a:ext cx="7053580" cy="285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5422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系统操作命令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369695" y="1754505"/>
            <a:ext cx="595249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改变系统运行等级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-------init n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800225" y="2318385"/>
            <a:ext cx="9573260" cy="39878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n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指定的系统运行等级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0----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停止系统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单用户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2-----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多用户，但不支持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NFS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3------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全多用户模式，系统的正常模式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窗口模式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6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重启系统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5422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系统操作命令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75450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在指定时间关闭系统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-------shutdown [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参数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]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时间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[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警告信息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]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800225" y="2318385"/>
            <a:ext cx="9573260" cy="2882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-r 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系统关闭后重启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-h-----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系统关闭后停机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now-----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表示立即执行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hh:mm-------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绝对时间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+m------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表示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分钟之后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6915" y="5446395"/>
            <a:ext cx="8803640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例如：</a:t>
            </a:r>
            <a:r>
              <a:rPr lang="en-US" altLang="zh-CN" sz="2400"/>
              <a:t>shutdown  -r  +5  “system will reboot in 5 min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命令的组成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465050" y="191318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命令字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65685" y="265296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命令选项参数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465685" y="348163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命令操作参数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6272635" y="4205539"/>
            <a:ext cx="4008438" cy="723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例如：</a:t>
            </a:r>
            <a:r>
              <a:rPr 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 ls   -l    </a:t>
            </a:r>
            <a:r>
              <a:rPr lang="en-US" altLang="zh-CN" sz="2800" b="1" dirty="0">
                <a:solidFill>
                  <a:schemeClr val="tx1"/>
                </a:solidFill>
                <a:cs typeface="Arial" panose="020B0604020202020204" pitchFamily="34" charset="0"/>
              </a:rPr>
              <a:t>text</a:t>
            </a:r>
            <a:endParaRPr lang="en-US" altLang="zh-CN" sz="28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5422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系统操作命令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75450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立即停止系统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-------halt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800225" y="2318385"/>
            <a:ext cx="9573260" cy="8426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该命令不自动关闭电源，需要手动关闭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 bwMode="auto">
          <a:xfrm>
            <a:off x="819150" y="319214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立即重启系统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-------reboot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 bwMode="auto">
          <a:xfrm>
            <a:off x="1805305" y="3756025"/>
            <a:ext cx="9573260" cy="8426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相当于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shutdown -r  now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 bwMode="auto">
          <a:xfrm>
            <a:off x="824230" y="455358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立即停止系统，且关闭电源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-------poweroff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 bwMode="auto">
          <a:xfrm>
            <a:off x="1810385" y="5117465"/>
            <a:ext cx="9573260" cy="8426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相当于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shutdown -h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now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5422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系统操作命令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75450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创建命令别名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-------alias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800225" y="2318385"/>
            <a:ext cx="9573260" cy="8426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alias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命令别名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=“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命令行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”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 bwMode="auto">
          <a:xfrm>
            <a:off x="819150" y="319214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删除已创建别名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-------un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alias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 bwMode="auto">
          <a:xfrm>
            <a:off x="803910" y="400240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显示用户最近执行的命令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-----histroy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 bwMode="auto">
          <a:xfrm>
            <a:off x="1533525" y="4589145"/>
            <a:ext cx="9573260" cy="84264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！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n”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，重新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运行历史中的第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个命令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5422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系统操作命令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75450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用户切换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-------su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800225" y="2318385"/>
            <a:ext cx="9573260" cy="253047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用户在不退出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下改变身份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实现普通用户和超级用户的身份切换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执行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su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命令，需要输入用户口令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su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之后，当前所有的用户变量都会传递过去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554228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系统操作命令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75450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谁登录系统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-------who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814070" y="238442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显示当前登录的用户名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-------whoami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819150" y="302958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显示谁登录系统并且做什么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-------w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819150" y="3745865"/>
            <a:ext cx="9636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显示过去有多少用户登录本机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-------last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其他命令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2275840"/>
            <a:ext cx="7921625" cy="370078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清屏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------clear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显示系统信息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-----uname -a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显示或设置系统时间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-----date [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时间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]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显示指定年月的月历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-----cal [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月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] [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年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]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查看内置命令帮助信息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 help [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]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查看命令帮助手册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--------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man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[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命令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]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其他命令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4070" y="1708785"/>
            <a:ext cx="7921625" cy="66294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安装软件包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------rpm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282065" y="2486025"/>
            <a:ext cx="9573260" cy="40640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rpm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Rad Hat Package Manager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）专门为了解决以往采用源码形式安装的繁琐而生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rpm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自动完成复杂的安装过程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参数说明：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-q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查询特定软件包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-i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显示完整的软件包信息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-e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删除软件包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    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-U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升级软件包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5017" y="148324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命令的组成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465050" y="191318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命令行格式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 bwMode="auto">
          <a:xfrm>
            <a:off x="2611120" y="3713480"/>
            <a:ext cx="6543040" cy="723900"/>
          </a:xfrm>
          <a:prstGeom prst="rect">
            <a:avLst/>
          </a:prstGeom>
          <a:gradFill>
            <a:gsLst>
              <a:gs pos="53000">
                <a:schemeClr val="accent6">
                  <a:lumMod val="40000"/>
                  <a:lumOff val="60000"/>
                </a:schemeClr>
              </a:gs>
              <a:gs pos="100000">
                <a:srgbClr val="52762D"/>
              </a:gs>
            </a:gsLst>
            <a:lin ang="5400000" scaled="0"/>
          </a:gradFill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command    </a:t>
            </a:r>
            <a:r>
              <a:rPr 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[option]      [arguments]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 bwMode="auto">
          <a:xfrm>
            <a:off x="2976880" y="4985385"/>
            <a:ext cx="13728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命令字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663315" y="4472305"/>
            <a:ext cx="3175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 bwMode="auto">
          <a:xfrm>
            <a:off x="4978400" y="5036185"/>
            <a:ext cx="13728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选项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664835" y="4523105"/>
            <a:ext cx="3175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 bwMode="auto">
          <a:xfrm>
            <a:off x="7143750" y="5036185"/>
            <a:ext cx="13728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参数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7828915" y="4538345"/>
            <a:ext cx="3175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云形标注 12"/>
          <p:cNvSpPr/>
          <p:nvPr/>
        </p:nvSpPr>
        <p:spPr>
          <a:xfrm>
            <a:off x="6074410" y="1705610"/>
            <a:ext cx="3241040" cy="1367790"/>
          </a:xfrm>
          <a:prstGeom prst="cloudCallout">
            <a:avLst>
              <a:gd name="adj1" fmla="val -39193"/>
              <a:gd name="adj2" fmla="val 93955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命令字不能省略哦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命令帮助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467485" y="1929130"/>
            <a:ext cx="54584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使用命令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man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帮助手册页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65580" y="2684780"/>
            <a:ext cx="510032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使用命令的 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“--help ”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选项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465580" y="3481705"/>
            <a:ext cx="55727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使用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info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命令阅读帮助信息页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 bwMode="auto">
          <a:xfrm>
            <a:off x="1473835" y="4314190"/>
            <a:ext cx="664781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使用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help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命令查看内部命令的帮助信息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目录操作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11635" y="168649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目录的路径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637135" y="241039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相对路径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651740" y="306698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绝对路径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4411345" y="2504440"/>
            <a:ext cx="5017770" cy="629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test01/example/test.txt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 bwMode="auto">
          <a:xfrm>
            <a:off x="4425950" y="3267710"/>
            <a:ext cx="5017770" cy="629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./test01/example/test.txt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 bwMode="auto">
          <a:xfrm>
            <a:off x="4421505" y="4033520"/>
            <a:ext cx="5017770" cy="629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../test01/example/test.txt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 bwMode="auto">
          <a:xfrm>
            <a:off x="3455670" y="3950335"/>
            <a:ext cx="7498715" cy="6299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p>
            <a:pPr indent="0" algn="ctr">
              <a:buNone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/home/test01/example/test.txt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5" grpId="1" animBg="1"/>
      <p:bldP spid="8" grpId="1" animBg="1"/>
      <p:bldP spid="9" grpId="1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目录操作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6998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目录的显示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-----ls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67485" y="24237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缺省显示当前目录包含的文件和目录信息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4625" y="4323080"/>
            <a:ext cx="100514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zh-CN" altLang="en-US" sz="2400"/>
              <a:t>  -l ：长数据串列出，包含文件的属性与权限等等数据；(常用)</a:t>
            </a:r>
            <a:endParaRPr lang="zh-CN" altLang="en-US" sz="2400"/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 bwMode="auto">
          <a:xfrm>
            <a:off x="1454785" y="3016250"/>
            <a:ext cx="104381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-a ：全部的文件，连同隐藏档( 开头为 . 的文件) 一起列出来(常用)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 bwMode="auto">
          <a:xfrm>
            <a:off x="1454785" y="3635375"/>
            <a:ext cx="104381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-d ：仅列出目录本身，而不是列出目录内的文件数据(常用)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目录操作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511873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当前目录的切换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-----cd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98245" y="24237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将当前目录切换到指定目录，缺省切换到当前用户的家目录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36520" y="3163570"/>
            <a:ext cx="6280150" cy="64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例如：</a:t>
            </a:r>
            <a:r>
              <a:rPr lang="en-US" altLang="zh-CN" sz="2400"/>
              <a:t>cd ~        ~ </a:t>
            </a:r>
            <a:r>
              <a:rPr lang="zh-CN" altLang="en-US" sz="2400"/>
              <a:t>表示当前用户的家目录</a:t>
            </a:r>
            <a:endParaRPr lang="zh-CN" altLang="en-US" sz="2400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 bwMode="auto">
          <a:xfrm>
            <a:off x="824865" y="4081145"/>
            <a:ext cx="52978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当前目录的显示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-----pwd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 bwMode="auto">
          <a:xfrm>
            <a:off x="1198245" y="4789170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内部命令，没有选项参数，仅显示但钱所处的工作目录名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Linux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目录操作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511873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目录新增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-----mkdir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198245" y="24237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创建一个或多个新的空目录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1203325" y="297751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“-p”  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递归创建多层目录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 bwMode="auto">
          <a:xfrm>
            <a:off x="822960" y="3594735"/>
            <a:ext cx="511873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空目录删除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-----rmdir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 bwMode="auto">
          <a:xfrm>
            <a:off x="1196340" y="431863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删除一个或多个空目录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 bwMode="auto">
          <a:xfrm>
            <a:off x="1201420" y="487235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“-p”  -----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递归删除多层空目录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0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0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1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2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7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8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8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7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8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9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4332</Words>
  <Application>WPS 演示</Application>
  <PresentationFormat>自定义</PresentationFormat>
  <Paragraphs>404</Paragraphs>
  <Slides>36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Linux的基本操作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905</cp:revision>
  <dcterms:created xsi:type="dcterms:W3CDTF">2017-01-11T01:22:00Z</dcterms:created>
  <dcterms:modified xsi:type="dcterms:W3CDTF">2019-05-13T01:25:35Z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