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6" r:id="rId3"/>
    <p:sldId id="262" r:id="rId5"/>
    <p:sldId id="385" r:id="rId6"/>
    <p:sldId id="431" r:id="rId7"/>
    <p:sldId id="454" r:id="rId8"/>
    <p:sldId id="444" r:id="rId9"/>
    <p:sldId id="445" r:id="rId10"/>
    <p:sldId id="436" r:id="rId11"/>
    <p:sldId id="437" r:id="rId12"/>
    <p:sldId id="455" r:id="rId13"/>
    <p:sldId id="432" r:id="rId14"/>
    <p:sldId id="438" r:id="rId15"/>
    <p:sldId id="433" r:id="rId16"/>
    <p:sldId id="440" r:id="rId17"/>
    <p:sldId id="434" r:id="rId18"/>
    <p:sldId id="42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A80000"/>
    <a:srgbClr val="0000FF"/>
    <a:srgbClr val="FF3333"/>
    <a:srgbClr val="DA0000"/>
    <a:srgbClr val="53D6DD"/>
    <a:srgbClr val="00A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9" autoAdjust="0"/>
    <p:restoredTop sz="96488" autoAdjust="0"/>
  </p:normalViewPr>
  <p:slideViewPr>
    <p:cSldViewPr snapToGrid="0">
      <p:cViewPr>
        <p:scale>
          <a:sx n="90" d="100"/>
          <a:sy n="90" d="100"/>
        </p:scale>
        <p:origin x="-6" y="-72"/>
      </p:cViewPr>
      <p:guideLst>
        <p:guide orient="horz" pos="2128"/>
        <p:guide pos="3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294"/>
    </p:cViewPr>
  </p:sorterViewPr>
  <p:notesViewPr>
    <p:cSldViewPr snapToGrid="0">
      <p:cViewPr varScale="1">
        <p:scale>
          <a:sx n="67" d="100"/>
          <a:sy n="67" d="100"/>
        </p:scale>
        <p:origin x="3072" y="84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6DC01-41A1-4776-B5BC-99E03FAD5C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89940-700E-4713-A716-E06705FEBEA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20D0C-2489-4D0C-B8E8-1E85D6869D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356C4-8DB7-49BD-A306-FA01DB01BC8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356C4-8DB7-49BD-A306-FA01DB01BC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fdisk -l 查看系统分区详细信息</a:t>
            </a:r>
            <a:endParaRPr lang="en-US" altLang="zh-CN"/>
          </a:p>
          <a:p>
            <a:r>
              <a:rPr lang="en-US" altLang="zh-CN"/>
              <a:t>* </a:t>
            </a:r>
            <a:r>
              <a:rPr lang="zh-CN" altLang="en-US"/>
              <a:t>表示启动分区</a:t>
            </a:r>
            <a:endParaRPr lang="zh-CN" altLang="en-US"/>
          </a:p>
          <a:p>
            <a:r>
              <a:rPr lang="zh-CN" altLang="en-US"/>
              <a:t>第一个</a:t>
            </a:r>
            <a:r>
              <a:rPr lang="en-US" altLang="zh-CN"/>
              <a:t>IDE</a:t>
            </a:r>
            <a:r>
              <a:rPr lang="zh-CN" altLang="en-US"/>
              <a:t>硬盘  </a:t>
            </a:r>
            <a:r>
              <a:rPr lang="en-US" altLang="zh-CN"/>
              <a:t>/dev/hda</a:t>
            </a:r>
            <a:endParaRPr lang="en-US" altLang="zh-CN"/>
          </a:p>
          <a:p>
            <a:r>
              <a:rPr lang="zh-CN" altLang="en-US"/>
              <a:t>第二个</a:t>
            </a:r>
            <a:r>
              <a:rPr lang="en-US" altLang="zh-CN"/>
              <a:t>IDE</a:t>
            </a:r>
            <a:r>
              <a:rPr lang="zh-CN" altLang="en-US"/>
              <a:t>硬盘  </a:t>
            </a:r>
            <a:r>
              <a:rPr lang="en-US" altLang="zh-CN"/>
              <a:t>/dev/hdb</a:t>
            </a:r>
            <a:endParaRPr lang="en-US" altLang="zh-CN"/>
          </a:p>
          <a:p>
            <a:r>
              <a:rPr lang="zh-CN" altLang="en-US"/>
              <a:t>第一个</a:t>
            </a:r>
            <a:r>
              <a:rPr lang="en-US" altLang="zh-CN"/>
              <a:t>SCSI</a:t>
            </a:r>
            <a:r>
              <a:rPr lang="zh-CN" altLang="en-US"/>
              <a:t>硬盘  </a:t>
            </a:r>
            <a:r>
              <a:rPr lang="en-US" altLang="zh-CN"/>
              <a:t>/dev/sda</a:t>
            </a:r>
            <a:endParaRPr lang="en-US" altLang="zh-CN"/>
          </a:p>
          <a:p>
            <a:r>
              <a:rPr lang="zh-CN" altLang="en-US"/>
              <a:t>第二个</a:t>
            </a:r>
            <a:r>
              <a:rPr lang="en-US" altLang="zh-CN"/>
              <a:t>SCSI</a:t>
            </a:r>
            <a:r>
              <a:rPr lang="zh-CN" altLang="en-US"/>
              <a:t>硬盘  </a:t>
            </a:r>
            <a:r>
              <a:rPr lang="en-US" altLang="zh-CN"/>
              <a:t>/dev/sdb</a:t>
            </a: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参考案例资料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当你在使用linux系统时，为了满足当时的工作需要你装了一个100G的磁盘，但是你发现随着公司的发展，和需要储存数据的空间的增大，你会不会重新买些磁盘给装到机器上去呢？每装一次重新分配一次磁盘，就复制一次数据，那这样对于工作的你，是不是非常的麻烦？如果我们用LVM就能解决这类的磁盘管理问题。</a:t>
            </a:r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LVM-----当你在使用linux系统时，为了满足当时的工作需要你装了一个100G的磁盘，但是你发现随着公司的发展，和需要储存数据的空间的增大，你会不会重新买些磁盘给装到机器上去呢？每装一次重新分配一次磁盘，就复制一次数据，那这样对于工作的你，是不是非常的麻烦？如果我们用LVM就能解决这类的磁盘管理问题。</a:t>
            </a:r>
            <a:endParaRPr lang="en-US" altLang="zh-CN"/>
          </a:p>
          <a:p>
            <a:r>
              <a:rPr lang="en-US" altLang="zh-CN"/>
              <a:t>VG----如我们使用的磁盘，是可以进行分区的，对于LVM上面的文件系统而言，VG就是一个大磁盘。文件系统时看不到LVM下面的组成部分的，它只管使用，而LVM则负责管理下面的组成储存块。</a:t>
            </a:r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PE---</a:t>
            </a:r>
            <a:r>
              <a:rPr lang="en-US" dirty="0">
                <a:cs typeface="Arial" panose="020B0604020202020204" pitchFamily="34" charset="0"/>
                <a:sym typeface="+mn-ea"/>
              </a:rPr>
              <a:t> </a:t>
            </a:r>
            <a:r>
              <a:rPr dirty="0">
                <a:cs typeface="Arial" panose="020B0604020202020204" pitchFamily="34" charset="0"/>
                <a:sym typeface="+mn-ea"/>
              </a:rPr>
              <a:t>PE是LVM最小的存储单位，一般为4MB大小，它是构成VG的基本单位，PE对于VG来说就如block对于分区来讲，它是存储数据的单元。</a:t>
            </a:r>
            <a:r>
              <a:rPr lang="zh-CN" dirty="0">
                <a:cs typeface="Arial" panose="020B0604020202020204" pitchFamily="34" charset="0"/>
                <a:sym typeface="+mn-ea"/>
              </a:rPr>
              <a:t>而pe的大小并不是固定的，而是可以变化的，所以pe决定了LVM的灵活性，即能扩增，也能缩减。</a:t>
            </a:r>
            <a:endParaRPr lang="zh-CN" dirty="0">
              <a:cs typeface="Arial" panose="020B0604020202020204" pitchFamily="34" charset="0"/>
              <a:sym typeface="+mn-ea"/>
            </a:endParaRPr>
          </a:p>
          <a:p>
            <a:r>
              <a:rPr lang="en-US" altLang="zh-CN" dirty="0">
                <a:cs typeface="Arial" panose="020B0604020202020204" pitchFamily="34" charset="0"/>
                <a:sym typeface="+mn-ea"/>
              </a:rPr>
              <a:t>LV---LV就是VG切成的类似于分区的东西啦，我们可以用格式化，挂载使用啦，但是LV是VG切割成的，而VG又是有数量众多的PE组成，所以LV的大小取决于LV所包含的PE的数量的多少。</a:t>
            </a:r>
            <a:endParaRPr lang="en-US" altLang="zh-CN" dirty="0">
              <a:cs typeface="Arial" panose="020B0604020202020204" pitchFamily="34" charset="0"/>
              <a:sym typeface="+mn-ea"/>
            </a:endParaRP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356C4-8DB7-49BD-A306-FA01DB01BC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为什么要分区？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  （</a:t>
            </a:r>
            <a:r>
              <a:rPr lang="en-US" altLang="zh-CN"/>
              <a:t>1</a:t>
            </a:r>
            <a:r>
              <a:rPr lang="zh-CN" altLang="en-US"/>
              <a:t>） 防止数据丢失：如果系统只有一个分区，那么这个分区损坏，用户将会丢失所的有数据。</a:t>
            </a:r>
            <a:endParaRPr lang="zh-CN" altLang="en-US"/>
          </a:p>
          <a:p>
            <a:r>
              <a:rPr lang="zh-CN" altLang="en-US"/>
              <a:t>   （</a:t>
            </a:r>
            <a:r>
              <a:rPr lang="en-US" altLang="zh-CN"/>
              <a:t>2</a:t>
            </a:r>
            <a:r>
              <a:rPr lang="zh-CN" altLang="en-US"/>
              <a:t>）增加磁盘空间使用效率：可以用不同的区块大小来格式化分区，如果有很多1K的文件，而硬盘分区区块大小为4K，那么每存储一个文件将会浪费3K空间。这时我们需要取这些文件大小的平均值进行区块大小的划分。</a:t>
            </a:r>
            <a:endParaRPr lang="zh-CN" altLang="en-US"/>
          </a:p>
          <a:p>
            <a:r>
              <a:rPr lang="zh-CN" altLang="en-US"/>
              <a:t>   （</a:t>
            </a:r>
            <a:r>
              <a:rPr lang="en-US" altLang="zh-CN"/>
              <a:t>3</a:t>
            </a:r>
            <a:r>
              <a:rPr lang="zh-CN" altLang="en-US"/>
              <a:t>）数据激增到极限不会引起系统挂起：将用户数据和系统数据分开，可以避免用户数据填满整个硬盘，引起的系挂起。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在 Linux 中规定，每一个硬盘设备最多能有 4个主分区（其中包含扩展分区）构成，任何一个扩展分区都要占用一个主分区号码，也就是在一个硬盘中，主分区和扩展分区一共最多是 4 个。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磁盘的分区主要分为基本分区（primary partion）和扩充分区(extension partion)两种，基本分区和扩充分区的数目之和不能大于四个</a:t>
            </a:r>
            <a:endParaRPr lang="en-US" altLang="zh-CN"/>
          </a:p>
          <a:p>
            <a:r>
              <a:rPr lang="en-US" altLang="zh-CN">
                <a:sym typeface="+mn-ea"/>
              </a:rPr>
              <a:t>基本分区可以马上被使用但不能再分区。扩充分区</a:t>
            </a:r>
            <a:r>
              <a:rPr lang="zh-CN" altLang="en-US">
                <a:sym typeface="+mn-ea"/>
              </a:rPr>
              <a:t>（逻辑分区）</a:t>
            </a:r>
            <a:r>
              <a:rPr lang="en-US" altLang="zh-CN">
                <a:sym typeface="+mn-ea"/>
              </a:rPr>
              <a:t>必须再进行分区后才能使用，也就是说它必须还要进行二次分区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r>
              <a:rPr lang="zh-CN" altLang="en-US">
                <a:sym typeface="+mn-ea"/>
              </a:rPr>
              <a:t>在 Linux 中，每一个硬件设备都映射到一个系统的文件，对于硬盘、光驱等 IDE 或 SCSI 设备也不例外。Linux把各种 IDE 设备分配了一个由 hd 前缀组成的文件；而对于各种 SCSI 设备，则分配了一个由 sd 前缀组成的文件。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在 Linux 中规定，每一个硬盘设备最多能有 4个主分区（其中包含扩展分区）构成，任何一个扩展分区都要占用一个主分区号码，也就是在一个硬盘中，主分区和扩展分区一共最多是 4 个。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磁盘的分区主要分为基本分区（primary partion）和扩充分区(extension partion)两种，基本分区和扩充分区的数目之和不能大于四个</a:t>
            </a:r>
            <a:endParaRPr lang="en-US" altLang="zh-CN"/>
          </a:p>
          <a:p>
            <a:r>
              <a:rPr lang="en-US" altLang="zh-CN">
                <a:sym typeface="+mn-ea"/>
              </a:rPr>
              <a:t>基本分区可以马上被使用但不能再分区。扩充分区</a:t>
            </a:r>
            <a:r>
              <a:rPr lang="zh-CN" altLang="en-US">
                <a:sym typeface="+mn-ea"/>
              </a:rPr>
              <a:t>（逻辑分区）</a:t>
            </a:r>
            <a:r>
              <a:rPr lang="en-US" altLang="zh-CN">
                <a:sym typeface="+mn-ea"/>
              </a:rPr>
              <a:t>必须再进行分区后才能使用，也就是说它必须还要进行二次分区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r>
              <a:rPr lang="zh-CN" altLang="en-US">
                <a:sym typeface="+mn-ea"/>
              </a:rPr>
              <a:t>在 Linux 中，每一个硬件设备都映射到一个系统的文件，对于硬盘、光驱等 IDE 或 SCSI 设备也不例外。Linux把各种 IDE 设备分配了一个由 hd 前缀组成的文件；而对于各种 SCSI 设备，则分配了一个由 sd 前缀组成的文件。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fdisk -l 查看系统分区详细信息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19CE9C-6BA1-48BD-851F-C52AFF06B1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246288-924A-4F16-AE9D-2483AB6646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19CE9C-6BA1-48BD-851F-C52AFF06B1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246288-924A-4F16-AE9D-2483AB6646C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png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71787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0" y="6422065"/>
            <a:ext cx="12195548" cy="450113"/>
            <a:chOff x="0" y="6422065"/>
            <a:chExt cx="12195548" cy="450113"/>
          </a:xfrm>
        </p:grpSpPr>
        <p:sp>
          <p:nvSpPr>
            <p:cNvPr id="8" name="矩形 7"/>
            <p:cNvSpPr/>
            <p:nvPr/>
          </p:nvSpPr>
          <p:spPr>
            <a:xfrm>
              <a:off x="0" y="6422065"/>
              <a:ext cx="12192000" cy="435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                                                                                                                                                                                                                                            为了无法计算的价值   </a:t>
              </a:r>
              <a:endParaRPr lang="zh-CN" altLang="en-US" sz="1400" b="1" dirty="0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435" y="6422065"/>
              <a:ext cx="450113" cy="450113"/>
            </a:xfrm>
            <a:prstGeom prst="rect">
              <a:avLst/>
            </a:prstGeom>
          </p:spPr>
        </p:pic>
      </p:grp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214" y="116632"/>
            <a:ext cx="27241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GIF"/><Relationship Id="rId4" Type="http://schemas.openxmlformats.org/officeDocument/2006/relationships/tags" Target="../tags/tag54.xml"/><Relationship Id="rId3" Type="http://schemas.openxmlformats.org/officeDocument/2006/relationships/image" Target="../media/image12.GIF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55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tags" Target="../tags/tag58.xml"/><Relationship Id="rId3" Type="http://schemas.openxmlformats.org/officeDocument/2006/relationships/image" Target="../media/image11.GIF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image" Target="../media/image12.GIF"/><Relationship Id="rId4" Type="http://schemas.openxmlformats.org/officeDocument/2006/relationships/tags" Target="../tags/tag61.xml"/><Relationship Id="rId3" Type="http://schemas.openxmlformats.org/officeDocument/2006/relationships/image" Target="../media/image11.GIF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image" Target="../media/image12.GIF"/><Relationship Id="rId4" Type="http://schemas.openxmlformats.org/officeDocument/2006/relationships/tags" Target="../tags/tag66.xml"/><Relationship Id="rId3" Type="http://schemas.openxmlformats.org/officeDocument/2006/relationships/image" Target="../media/image11.GIF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tags" Target="../tags/tag6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8" Type="http://schemas.openxmlformats.org/officeDocument/2006/relationships/notesSlide" Target="../notesSlides/notesSlide2.xml"/><Relationship Id="rId27" Type="http://schemas.openxmlformats.org/officeDocument/2006/relationships/slideLayout" Target="../slideLayouts/slideLayout2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3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image" Target="../media/image1.jpeg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tags" Target="../tags/tag27.xml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image" Target="../media/image12.GIF"/><Relationship Id="rId4" Type="http://schemas.openxmlformats.org/officeDocument/2006/relationships/tags" Target="../tags/tag30.xml"/><Relationship Id="rId3" Type="http://schemas.openxmlformats.org/officeDocument/2006/relationships/image" Target="../media/image11.GIF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image" Target="../media/image12.GIF"/><Relationship Id="rId4" Type="http://schemas.openxmlformats.org/officeDocument/2006/relationships/tags" Target="../tags/tag35.xml"/><Relationship Id="rId3" Type="http://schemas.openxmlformats.org/officeDocument/2006/relationships/image" Target="../media/image11.GIF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GIF"/><Relationship Id="rId3" Type="http://schemas.openxmlformats.org/officeDocument/2006/relationships/tags" Target="../tags/tag39.xml"/><Relationship Id="rId2" Type="http://schemas.openxmlformats.org/officeDocument/2006/relationships/image" Target="../media/image13.png"/><Relationship Id="rId1" Type="http://schemas.openxmlformats.org/officeDocument/2006/relationships/tags" Target="../tags/tag3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image" Target="../media/image12.GIF"/><Relationship Id="rId4" Type="http://schemas.openxmlformats.org/officeDocument/2006/relationships/tags" Target="../tags/tag42.xml"/><Relationship Id="rId3" Type="http://schemas.openxmlformats.org/officeDocument/2006/relationships/image" Target="../media/image11.GIF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tags" Target="../tags/tag47.xml"/><Relationship Id="rId3" Type="http://schemas.openxmlformats.org/officeDocument/2006/relationships/image" Target="../media/image11.GIF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image" Target="../media/image12.GIF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381954"/>
            <a:ext cx="12192000" cy="1116719"/>
          </a:xfrm>
        </p:spPr>
        <p:txBody>
          <a:bodyPr/>
          <a:lstStyle/>
          <a:p>
            <a: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Linux</a:t>
            </a:r>
            <a:r>
              <a:rPr lang="zh-CN" alt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分区和</a:t>
            </a:r>
            <a:r>
              <a:rPr lang="en-US" altLang="zh-CN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LVM</a:t>
            </a:r>
            <a:r>
              <a:rPr lang="zh-CN" alt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逻辑卷</a:t>
            </a:r>
            <a:endParaRPr lang="zh-CN" altLang="en-US" sz="5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1754372" y="35368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107" y="4008475"/>
            <a:ext cx="1166036" cy="116603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6422065"/>
            <a:ext cx="12192000" cy="4359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5017" y="148324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563880"/>
            <a:ext cx="50520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fdisk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指令概述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1464945" y="1739900"/>
            <a:ext cx="469392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3"/>
              </a:buBlip>
              <a:defRPr/>
            </a:pP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 bwMode="auto">
          <a:xfrm>
            <a:off x="1172210" y="1739900"/>
            <a:ext cx="469392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5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查看本机的分区情况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86720" y="514985"/>
            <a:ext cx="29476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Blip>
                <a:blip r:embed="rId5"/>
              </a:buBlip>
              <a:defRPr/>
            </a:pP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  <a:sym typeface="+mn-ea"/>
              </a:rPr>
              <a:t>分区是什么？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  <a:sym typeface="+mn-ea"/>
              </a:rPr>
              <a:t>f'd</a:t>
            </a:r>
            <a:endParaRPr lang="en-US" altLang="zh-CN" sz="2800" b="1" dirty="0">
              <a:solidFill>
                <a:srgbClr val="C00000"/>
              </a:solidFill>
              <a:cs typeface="Arial" panose="020B0604020202020204" pitchFamily="34" charset="0"/>
              <a:sym typeface="+mn-ea"/>
            </a:endParaRPr>
          </a:p>
        </p:txBody>
      </p:sp>
      <p:pic>
        <p:nvPicPr>
          <p:cNvPr id="6" name="图片 5" descr="GB]H8T~0`16U[2B`9`($J2I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3235" y="2463800"/>
            <a:ext cx="7134225" cy="33623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5017" y="148324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563880"/>
            <a:ext cx="50520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Linux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分区实战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525" y="1760220"/>
            <a:ext cx="7146925" cy="38328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5017" y="148324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563880"/>
            <a:ext cx="50520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基本概念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1304925" y="1581785"/>
            <a:ext cx="469392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LVM------逻辑卷管理</a:t>
            </a:r>
            <a:endParaRPr lang="en-US" altLang="zh-CN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 bwMode="auto">
          <a:xfrm>
            <a:off x="1621790" y="2183130"/>
            <a:ext cx="8395970" cy="3382645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 是Linux环境下对磁盘分区进行管理的一种机制</a:t>
            </a:r>
            <a:endParaRPr lang="en-US" altLang="zh-CN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 是建立在硬盘和分区之上的一个逻辑层，来提高磁盘分区管理的灵活性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 是在磁盘分区与文件系统之间增加的一层逻辑层，LVM能让下层的各个磁盘分区被文件系统看做为一个整体的大磁盘，供文件系统使用 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5017" y="148324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563880"/>
            <a:ext cx="50520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基本概念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1304925" y="1459865"/>
            <a:ext cx="669290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PV-----（Physical Volume）实体滚动条</a:t>
            </a:r>
            <a:endParaRPr lang="en-US" altLang="zh-CN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 bwMode="auto">
          <a:xfrm>
            <a:off x="1606550" y="2092325"/>
            <a:ext cx="9302750" cy="15824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 PV 是LVM最基本的物理组成部分，利用fdisk命令把实际的partition转化成8e的系统格式，然后利用指令pvcreate把partition变成能够利用的physical volume。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 bwMode="auto">
          <a:xfrm>
            <a:off x="1289050" y="3792855"/>
            <a:ext cx="730250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 VG------（Volume Group）滚动条群组</a:t>
            </a:r>
            <a:endParaRPr lang="en-US" altLang="zh-CN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 bwMode="auto">
          <a:xfrm>
            <a:off x="1613535" y="4609465"/>
            <a:ext cx="9295765" cy="137795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  如我们使用的磁盘，是可以进行分区的，对于LVM上面的文件系统而言，VG就是一个大磁盘。文件系统时看不到LVM下面的组成部分的，它只管使用，而LVM则负责管理下面的组成储存块。  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5017" y="148324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563880"/>
            <a:ext cx="50520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基本概念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1304925" y="1459865"/>
            <a:ext cx="669290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PE------（Physical Extend）实体延伸区块</a:t>
            </a:r>
            <a:endParaRPr lang="en-US" altLang="zh-CN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 bwMode="auto">
          <a:xfrm>
            <a:off x="1606550" y="2092325"/>
            <a:ext cx="9302750" cy="15824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chemeClr val="tx1"/>
                </a:solidFill>
                <a:cs typeface="Arial" panose="020B0604020202020204" pitchFamily="34" charset="0"/>
              </a:rPr>
              <a:t>是LVM最小的存储单位，是构成VG的基本单位，PE对于VG来说是存储数据的单元</a:t>
            </a:r>
            <a:endParaRPr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PE</a:t>
            </a:r>
            <a:r>
              <a:rPr sz="2400" dirty="0">
                <a:solidFill>
                  <a:schemeClr val="tx1"/>
                </a:solidFill>
                <a:cs typeface="Arial" panose="020B0604020202020204" pitchFamily="34" charset="0"/>
              </a:rPr>
              <a:t>的大小并不是固定的</a:t>
            </a:r>
            <a:r>
              <a:rPr 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，</a:t>
            </a:r>
            <a:r>
              <a:rPr lang="zh-CN" sz="2400" dirty="0">
                <a:cs typeface="Arial" panose="020B0604020202020204" pitchFamily="34" charset="0"/>
                <a:sym typeface="+mn-ea"/>
              </a:rPr>
              <a:t>能扩增，也能缩减</a:t>
            </a:r>
            <a:endParaRPr lang="zh-CN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 bwMode="auto">
          <a:xfrm>
            <a:off x="1289050" y="3899535"/>
            <a:ext cx="730250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LV-----（Logical Volume）逻辑滚动条</a:t>
            </a:r>
            <a:endParaRPr lang="en-US" altLang="zh-CN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 bwMode="auto">
          <a:xfrm>
            <a:off x="1613535" y="4590415"/>
            <a:ext cx="9295765" cy="89408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altLang="zh-CN" sz="2400" dirty="0">
                <a:cs typeface="Arial" panose="020B0604020202020204" pitchFamily="34" charset="0"/>
                <a:sym typeface="+mn-ea"/>
              </a:rPr>
              <a:t>  LV的大小取决于LV所包含的PE的数量的多少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5017" y="148324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563880"/>
            <a:ext cx="50520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LVM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操作实战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1776095"/>
            <a:ext cx="867918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2773840"/>
            <a:ext cx="12192000" cy="11167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 sz="5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4882814" y="3533421"/>
            <a:ext cx="2448000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0" y="6422065"/>
            <a:ext cx="12195548" cy="450113"/>
            <a:chOff x="0" y="6422065"/>
            <a:chExt cx="12195548" cy="450113"/>
          </a:xfrm>
        </p:grpSpPr>
        <p:sp>
          <p:nvSpPr>
            <p:cNvPr id="5" name="矩形 4"/>
            <p:cNvSpPr/>
            <p:nvPr/>
          </p:nvSpPr>
          <p:spPr>
            <a:xfrm>
              <a:off x="0" y="6422065"/>
              <a:ext cx="12192000" cy="435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                                                                                                                                                                                                                                            为了无法计算的价值   </a:t>
              </a:r>
              <a:endParaRPr lang="zh-CN" altLang="en-US" sz="1400" b="1" dirty="0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435" y="6422065"/>
              <a:ext cx="450113" cy="450113"/>
            </a:xfrm>
            <a:prstGeom prst="rect">
              <a:avLst/>
            </a:prstGeom>
          </p:spPr>
        </p:pic>
      </p:grpSp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>
          <a:xfrm>
            <a:off x="4904819" y="2207858"/>
            <a:ext cx="2425995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致 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2749" y="848873"/>
            <a:ext cx="3344863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MENUS</a:t>
            </a:r>
            <a:endParaRPr lang="en-US" altLang="zh-CN" sz="36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102672" y="1748315"/>
            <a:ext cx="769937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 bwMode="auto">
          <a:xfrm>
            <a:off x="4924996" y="1967390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 bwMode="auto">
          <a:xfrm>
            <a:off x="5034385" y="2461829"/>
            <a:ext cx="4008438" cy="72390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>
              <a:defRPr/>
            </a:pP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Linux分区概述</a:t>
            </a:r>
            <a:endParaRPr sz="2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4" name="燕尾形 23"/>
          <p:cNvSpPr/>
          <p:nvPr>
            <p:custDataLst>
              <p:tags r:id="rId5"/>
            </p:custDataLst>
          </p:nvPr>
        </p:nvSpPr>
        <p:spPr>
          <a:xfrm>
            <a:off x="3737546" y="1926115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6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102672" y="2461830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>
            <p:custDataLst>
              <p:tags r:id="rId7"/>
            </p:custDataLst>
          </p:nvPr>
        </p:nvCxnSpPr>
        <p:spPr bwMode="auto">
          <a:xfrm>
            <a:off x="4924996" y="2680904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>
            <p:custDataLst>
              <p:tags r:id="rId8"/>
            </p:custDataLst>
          </p:nvPr>
        </p:nvSpPr>
        <p:spPr bwMode="auto">
          <a:xfrm>
            <a:off x="5044545" y="1736978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pPr algn="l"/>
            <a:r>
              <a:rPr dirty="0"/>
              <a:t>添加新硬盘</a:t>
            </a:r>
            <a:endParaRPr dirty="0"/>
          </a:p>
        </p:txBody>
      </p:sp>
      <p:sp>
        <p:nvSpPr>
          <p:cNvPr id="28" name="燕尾形 27"/>
          <p:cNvSpPr/>
          <p:nvPr>
            <p:custDataLst>
              <p:tags r:id="rId9"/>
            </p:custDataLst>
          </p:nvPr>
        </p:nvSpPr>
        <p:spPr>
          <a:xfrm>
            <a:off x="3734371" y="2639629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6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106210" y="3209678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11"/>
            </p:custDataLst>
          </p:nvPr>
        </p:nvCxnSpPr>
        <p:spPr bwMode="auto">
          <a:xfrm>
            <a:off x="4928534" y="3428752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26"/>
          <p:cNvSpPr txBox="1"/>
          <p:nvPr>
            <p:custDataLst>
              <p:tags r:id="rId12"/>
            </p:custDataLst>
          </p:nvPr>
        </p:nvSpPr>
        <p:spPr bwMode="auto">
          <a:xfrm>
            <a:off x="5044545" y="3209678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dirty="0">
                <a:sym typeface="+mn-ea"/>
              </a:rPr>
              <a:t>fdisk指令概述</a:t>
            </a:r>
            <a:endParaRPr dirty="0"/>
          </a:p>
        </p:txBody>
      </p:sp>
      <p:sp>
        <p:nvSpPr>
          <p:cNvPr id="16" name="燕尾形 15"/>
          <p:cNvSpPr/>
          <p:nvPr>
            <p:custDataLst>
              <p:tags r:id="rId13"/>
            </p:custDataLst>
          </p:nvPr>
        </p:nvSpPr>
        <p:spPr>
          <a:xfrm>
            <a:off x="3737909" y="3387477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6422065"/>
            <a:ext cx="12195548" cy="450113"/>
            <a:chOff x="0" y="6422065"/>
            <a:chExt cx="12195548" cy="450113"/>
          </a:xfrm>
        </p:grpSpPr>
        <p:sp>
          <p:nvSpPr>
            <p:cNvPr id="18" name="矩形 17"/>
            <p:cNvSpPr/>
            <p:nvPr/>
          </p:nvSpPr>
          <p:spPr>
            <a:xfrm>
              <a:off x="0" y="6422065"/>
              <a:ext cx="12192000" cy="435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                                                                                                                                                                                                                                            为了无法计算的价值   </a:t>
              </a:r>
              <a:endParaRPr lang="zh-CN" altLang="en-US" sz="1400" b="1" dirty="0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435" y="6422065"/>
              <a:ext cx="450113" cy="450113"/>
            </a:xfrm>
            <a:prstGeom prst="rect">
              <a:avLst/>
            </a:prstGeom>
          </p:spPr>
        </p:pic>
      </p:grpSp>
      <p:sp>
        <p:nvSpPr>
          <p:cNvPr id="29" name="文本框 61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02672" y="3956431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16"/>
            </p:custDataLst>
          </p:nvPr>
        </p:nvCxnSpPr>
        <p:spPr bwMode="auto">
          <a:xfrm>
            <a:off x="4924996" y="4175505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26"/>
          <p:cNvSpPr txBox="1"/>
          <p:nvPr>
            <p:custDataLst>
              <p:tags r:id="rId17"/>
            </p:custDataLst>
          </p:nvPr>
        </p:nvSpPr>
        <p:spPr bwMode="auto">
          <a:xfrm>
            <a:off x="5044545" y="3956431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dirty="0">
                <a:sym typeface="+mn-ea"/>
              </a:rPr>
              <a:t>Linux分区实战</a:t>
            </a:r>
            <a:endParaRPr dirty="0">
              <a:sym typeface="+mn-ea"/>
            </a:endParaRPr>
          </a:p>
        </p:txBody>
      </p:sp>
      <p:sp>
        <p:nvSpPr>
          <p:cNvPr id="32" name="燕尾形 31"/>
          <p:cNvSpPr/>
          <p:nvPr>
            <p:custDataLst>
              <p:tags r:id="rId18"/>
            </p:custDataLst>
          </p:nvPr>
        </p:nvSpPr>
        <p:spPr>
          <a:xfrm>
            <a:off x="3734371" y="4134230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1406190" y="1558900"/>
            <a:ext cx="1897980" cy="872040"/>
          </a:xfrm>
        </p:spPr>
        <p:txBody>
          <a:bodyPr/>
          <a:lstStyle/>
          <a:p>
            <a:pPr algn="ctr" rtl="0" eaLnBrk="1" latinLnBrk="0" hangingPunct="1"/>
            <a:r>
              <a:rPr lang="zh-CN" altLang="zh-CN" sz="2000" kern="1200" dirty="0" smtClean="0">
                <a:solidFill>
                  <a:srgbClr val="00A99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 录</a:t>
            </a:r>
            <a:endParaRPr lang="zh-CN" altLang="zh-CN" dirty="0" smtClean="0">
              <a:effectLst/>
            </a:endParaRPr>
          </a:p>
        </p:txBody>
      </p:sp>
      <p:sp>
        <p:nvSpPr>
          <p:cNvPr id="33" name="文本框 61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083136" y="4681918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>
            <p:custDataLst>
              <p:tags r:id="rId20"/>
            </p:custDataLst>
          </p:nvPr>
        </p:nvCxnSpPr>
        <p:spPr bwMode="auto">
          <a:xfrm>
            <a:off x="4905460" y="4900992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26"/>
          <p:cNvSpPr txBox="1"/>
          <p:nvPr>
            <p:custDataLst>
              <p:tags r:id="rId21"/>
            </p:custDataLst>
          </p:nvPr>
        </p:nvSpPr>
        <p:spPr bwMode="auto">
          <a:xfrm>
            <a:off x="5044694" y="4681918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概念解析</a:t>
            </a:r>
            <a:endParaRPr lang="zh-CN" altLang="en-US" dirty="0"/>
          </a:p>
        </p:txBody>
      </p:sp>
      <p:sp>
        <p:nvSpPr>
          <p:cNvPr id="36" name="燕尾形 35"/>
          <p:cNvSpPr/>
          <p:nvPr>
            <p:custDataLst>
              <p:tags r:id="rId22"/>
            </p:custDataLst>
          </p:nvPr>
        </p:nvSpPr>
        <p:spPr>
          <a:xfrm>
            <a:off x="3714835" y="4859717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61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072976" y="5448998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>
            <p:custDataLst>
              <p:tags r:id="rId24"/>
            </p:custDataLst>
          </p:nvPr>
        </p:nvCxnSpPr>
        <p:spPr bwMode="auto">
          <a:xfrm>
            <a:off x="4895300" y="5668072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26"/>
          <p:cNvSpPr txBox="1"/>
          <p:nvPr>
            <p:custDataLst>
              <p:tags r:id="rId25"/>
            </p:custDataLst>
          </p:nvPr>
        </p:nvSpPr>
        <p:spPr bwMode="auto">
          <a:xfrm>
            <a:off x="5034534" y="5448998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dirty="0"/>
              <a:t>LVM操作实战</a:t>
            </a:r>
            <a:endParaRPr dirty="0"/>
          </a:p>
        </p:txBody>
      </p:sp>
      <p:sp>
        <p:nvSpPr>
          <p:cNvPr id="7" name="燕尾形 6"/>
          <p:cNvSpPr/>
          <p:nvPr>
            <p:custDataLst>
              <p:tags r:id="rId26"/>
            </p:custDataLst>
          </p:nvPr>
        </p:nvSpPr>
        <p:spPr>
          <a:xfrm>
            <a:off x="3704675" y="5626797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7335" y="1483360"/>
            <a:ext cx="7204075" cy="402844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 bwMode="auto">
          <a:xfrm>
            <a:off x="565017" y="148324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 bwMode="auto">
          <a:xfrm>
            <a:off x="814070" y="563880"/>
            <a:ext cx="50520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添加新硬盘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2" name="图片 1" descr="图片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290" y="330200"/>
            <a:ext cx="6465570" cy="5849620"/>
          </a:xfrm>
          <a:prstGeom prst="rect">
            <a:avLst/>
          </a:prstGeom>
        </p:spPr>
      </p:pic>
      <p:pic>
        <p:nvPicPr>
          <p:cNvPr id="6" name="图片 5" descr="图片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440" y="1925320"/>
            <a:ext cx="4679950" cy="3756025"/>
          </a:xfrm>
          <a:prstGeom prst="rect">
            <a:avLst/>
          </a:prstGeom>
        </p:spPr>
      </p:pic>
      <p:pic>
        <p:nvPicPr>
          <p:cNvPr id="8" name="图片 7" descr="图片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780" y="2331720"/>
            <a:ext cx="4424680" cy="3562350"/>
          </a:xfrm>
          <a:prstGeom prst="rect">
            <a:avLst/>
          </a:prstGeom>
        </p:spPr>
      </p:pic>
      <p:pic>
        <p:nvPicPr>
          <p:cNvPr id="9" name="图片 8" descr="图片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4280" y="2649220"/>
            <a:ext cx="4424680" cy="3562350"/>
          </a:xfrm>
          <a:prstGeom prst="rect">
            <a:avLst/>
          </a:prstGeom>
        </p:spPr>
      </p:pic>
      <p:pic>
        <p:nvPicPr>
          <p:cNvPr id="10" name="图片 9" descr="图片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780" y="2966720"/>
            <a:ext cx="4424680" cy="3562350"/>
          </a:xfrm>
          <a:prstGeom prst="rect">
            <a:avLst/>
          </a:prstGeom>
        </p:spPr>
      </p:pic>
      <p:pic>
        <p:nvPicPr>
          <p:cNvPr id="11" name="图片 10" descr="图片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9280" y="3284220"/>
            <a:ext cx="4424680" cy="3562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5017" y="148324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563880"/>
            <a:ext cx="50520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Linux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分区概述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1464945" y="1739900"/>
            <a:ext cx="469392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分区是什么？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 bwMode="auto">
          <a:xfrm>
            <a:off x="1711960" y="2512695"/>
            <a:ext cx="9614535" cy="61468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sz="2400" dirty="0">
                <a:solidFill>
                  <a:schemeClr val="tx1"/>
                </a:solidFill>
                <a:cs typeface="Arial" panose="020B0604020202020204" pitchFamily="34" charset="0"/>
              </a:rPr>
              <a:t> 分区是将一个硬盘驱动器分成若干个逻辑驱动器，分区是把硬盘连续的区块当做一个独立的磁硬使用。</a:t>
            </a:r>
            <a:endParaRPr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 bwMode="auto">
          <a:xfrm>
            <a:off x="1458595" y="3507105"/>
            <a:ext cx="469392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为什么要分区？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 bwMode="auto">
          <a:xfrm>
            <a:off x="1705610" y="4231005"/>
            <a:ext cx="9379585" cy="2002155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防止数据丢失</a:t>
            </a:r>
            <a:endParaRPr lang="zh-CN" altLang="en-US" sz="2400">
              <a:sym typeface="+mn-ea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altLang="en-US" sz="2400">
                <a:sym typeface="+mn-ea"/>
              </a:rPr>
              <a:t> 增加磁盘空间使用效率</a:t>
            </a:r>
            <a:endParaRPr lang="zh-CN" altLang="en-US" sz="2400">
              <a:sym typeface="+mn-ea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altLang="en-US" sz="2400">
                <a:sym typeface="+mn-ea"/>
              </a:rPr>
              <a:t> 数据激增到极限不会引起系统挂起</a:t>
            </a:r>
            <a:endParaRPr lang="zh-CN" altLang="en-US" sz="2400">
              <a:sym typeface="+mn-ea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endParaRPr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5017" y="148324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563880"/>
            <a:ext cx="50520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Linux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分区概述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1464945" y="1739900"/>
            <a:ext cx="923607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主</a:t>
            </a:r>
            <a:r>
              <a:rPr sz="2800" b="1" dirty="0">
                <a:solidFill>
                  <a:srgbClr val="C00000"/>
                </a:solidFill>
                <a:cs typeface="Arial" panose="020B0604020202020204" pitchFamily="34" charset="0"/>
              </a:rPr>
              <a:t>分区（primary partion）</a:t>
            </a:r>
            <a:r>
              <a:rPr 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和扩展分区</a:t>
            </a:r>
            <a:r>
              <a:rPr sz="2800" b="1" dirty="0">
                <a:solidFill>
                  <a:srgbClr val="C00000"/>
                </a:solidFill>
                <a:cs typeface="Arial" panose="020B0604020202020204" pitchFamily="34" charset="0"/>
                <a:sym typeface="+mn-ea"/>
              </a:rPr>
              <a:t>(extension partion)</a:t>
            </a:r>
            <a:endParaRPr lang="zh-CN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 bwMode="auto">
          <a:xfrm>
            <a:off x="1711960" y="2395855"/>
            <a:ext cx="4693920" cy="61468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从sdb1开始到sdb4 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 bwMode="auto">
          <a:xfrm>
            <a:off x="1458595" y="3187065"/>
            <a:ext cx="469392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sz="2800" b="1" dirty="0">
                <a:solidFill>
                  <a:srgbClr val="C00000"/>
                </a:solidFill>
                <a:cs typeface="Arial" panose="020B0604020202020204" pitchFamily="34" charset="0"/>
                <a:sym typeface="+mn-ea"/>
              </a:rPr>
              <a:t>逻辑分区</a:t>
            </a:r>
            <a:endParaRPr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 bwMode="auto">
          <a:xfrm>
            <a:off x="1711960" y="3978275"/>
            <a:ext cx="6831965" cy="1017905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对扩展分区的二次分区，没有数量限制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sz="2400" dirty="0">
                <a:cs typeface="Arial" panose="020B0604020202020204" pitchFamily="34" charset="0"/>
                <a:sym typeface="+mn-ea"/>
              </a:rPr>
              <a:t>  从sdb5开始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5017" y="148324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563880"/>
            <a:ext cx="50520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Linux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分区概述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835" y="2507615"/>
            <a:ext cx="7286625" cy="377190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 bwMode="auto">
          <a:xfrm>
            <a:off x="814070" y="1783715"/>
            <a:ext cx="469392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4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sz="2800" b="1" dirty="0">
                <a:solidFill>
                  <a:srgbClr val="C00000"/>
                </a:solidFill>
                <a:cs typeface="Arial" panose="020B0604020202020204" pitchFamily="34" charset="0"/>
                <a:sym typeface="+mn-ea"/>
              </a:rPr>
              <a:t>硬盘分区结构</a:t>
            </a:r>
            <a:endParaRPr lang="zh-CN" sz="2800" b="1" dirty="0">
              <a:solidFill>
                <a:srgbClr val="C00000"/>
              </a:solidFill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5017" y="148324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563880"/>
            <a:ext cx="50520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Linux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分区概述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1464945" y="1739900"/>
            <a:ext cx="469392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交换</a:t>
            </a:r>
            <a:r>
              <a:rPr 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分区</a:t>
            </a:r>
            <a:endParaRPr lang="zh-CN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 bwMode="auto">
          <a:xfrm>
            <a:off x="1711960" y="2360295"/>
            <a:ext cx="9859645" cy="197866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chemeClr val="tx1"/>
                </a:solidFill>
                <a:cs typeface="Arial" panose="020B0604020202020204" pitchFamily="34" charset="0"/>
              </a:rPr>
              <a:t>类似于Windows的虚拟内存，就是当内存不足的时候，把一部分硬盘空间虚拟成内存使用,从而解决内存容量不足的情况。它是一段连续的磁盘空间，并且对用户不可见。</a:t>
            </a:r>
            <a:endParaRPr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可以定在主分区也可以定在扩展分区，一般情况下定在主分区</a:t>
            </a:r>
            <a:endParaRPr lang="zh-CN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 bwMode="auto">
          <a:xfrm>
            <a:off x="1467485" y="4587240"/>
            <a:ext cx="469392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挂载点</a:t>
            </a:r>
            <a:endParaRPr lang="zh-CN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 bwMode="auto">
          <a:xfrm>
            <a:off x="1714500" y="5207635"/>
            <a:ext cx="4693920" cy="61468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分区在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linux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目录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中的位置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5017" y="148324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563880"/>
            <a:ext cx="50520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Linux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分区概述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1464945" y="1739900"/>
            <a:ext cx="469392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sz="2800" b="1" dirty="0">
                <a:solidFill>
                  <a:srgbClr val="C00000"/>
                </a:solidFill>
                <a:cs typeface="Arial" panose="020B0604020202020204" pitchFamily="34" charset="0"/>
              </a:rPr>
              <a:t>分区</a:t>
            </a:r>
            <a:r>
              <a:rPr 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方法</a:t>
            </a:r>
            <a:endParaRPr lang="zh-CN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 bwMode="auto">
          <a:xfrm>
            <a:off x="1697355" y="2360295"/>
            <a:ext cx="9603105" cy="2648585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定制分区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    这是一个图形化分区工具，具有直观、易操作的特点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fdisk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工具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   最可靠、功能强大的分区工具，使用命令来进行分区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5017" y="148324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563880"/>
            <a:ext cx="50520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fdisk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指令概述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1464945" y="1739900"/>
            <a:ext cx="469392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3"/>
              </a:buBlip>
              <a:defRPr/>
            </a:pP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 bwMode="auto">
          <a:xfrm>
            <a:off x="1711960" y="2560320"/>
            <a:ext cx="7943215" cy="3174365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3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 p、打印分区表。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3"/>
              </a:buBlip>
              <a:defRPr/>
            </a:pP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  n、新建一个新分区。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3"/>
              </a:buBlip>
              <a:defRPr/>
            </a:pP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  d、删除一个分区。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3"/>
              </a:buBlip>
              <a:defRPr/>
            </a:pP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  q、退出不保存。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3"/>
              </a:buBlip>
              <a:defRPr/>
            </a:pP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  w、把分区写进分区表，保存并退出。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3"/>
              </a:buBlip>
              <a:defRPr/>
            </a:pP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m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、获取帮助信息 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 bwMode="auto">
          <a:xfrm>
            <a:off x="1464945" y="1836420"/>
            <a:ext cx="469392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6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fdisk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参数介绍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86720" y="514985"/>
            <a:ext cx="29476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Blip>
                <a:blip r:embed="rId6"/>
              </a:buBlip>
              <a:defRPr/>
            </a:pP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  <a:sym typeface="+mn-ea"/>
              </a:rPr>
              <a:t>分区是什么？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  <a:sym typeface="+mn-ea"/>
              </a:rPr>
              <a:t>f'd</a:t>
            </a:r>
            <a:endParaRPr lang="en-US" altLang="zh-CN" sz="2800" b="1" dirty="0">
              <a:solidFill>
                <a:srgbClr val="C00000"/>
              </a:solidFill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11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12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13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ags/tag14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15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16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17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ags/tag18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19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2.xml><?xml version="1.0" encoding="utf-8"?>
<p:tagLst xmlns:p="http://schemas.openxmlformats.org/presentationml/2006/main">
  <p:tag name="MH" val="20170111114318"/>
  <p:tag name="MH_LIBRARY" val="GRAPHIC"/>
  <p:tag name="MH_ORDER" val="矩形 2"/>
</p:tagLst>
</file>

<file path=ppt/tags/tag20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21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ags/tag22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23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24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25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ags/tag26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2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.xml><?xml version="1.0" encoding="utf-8"?>
<p:tagLst xmlns:p="http://schemas.openxmlformats.org/presentationml/2006/main">
  <p:tag name="MH" val="20170111114318"/>
  <p:tag name="MH_LIBRARY" val="GRAPHIC"/>
  <p:tag name="MH_ORDER" val="文本框 7"/>
</p:tagLst>
</file>

<file path=ppt/tags/tag3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.xml><?xml version="1.0" encoding="utf-8"?>
<p:tagLst xmlns:p="http://schemas.openxmlformats.org/presentationml/2006/main">
  <p:tag name="MH" val="20170111114318"/>
  <p:tag name="MH_LIBRARY" val="GRAPHIC"/>
  <p:tag name="MH_ORDER" val="Straight Connector 8"/>
</p:tagLst>
</file>

<file path=ppt/tags/tag4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.xml><?xml version="1.0" encoding="utf-8"?>
<p:tagLst xmlns:p="http://schemas.openxmlformats.org/presentationml/2006/main">
  <p:tag name="MH" val="20170111114318"/>
  <p:tag name="MH_LIBRARY" val="GRAPHIC"/>
  <p:tag name="MH_ORDER" val="Chevron 47"/>
</p:tagLst>
</file>

<file path=ppt/tags/tag6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7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8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9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1726</Words>
  <Application>WPS 演示</Application>
  <PresentationFormat>自定义</PresentationFormat>
  <Paragraphs>138</Paragraphs>
  <Slides>16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微软雅黑</vt:lpstr>
      <vt:lpstr>Calibri Light</vt:lpstr>
      <vt:lpstr>Arial Unicode MS</vt:lpstr>
      <vt:lpstr>Office 主题</vt:lpstr>
      <vt:lpstr>Linux分区和LVM逻辑卷</vt:lpstr>
      <vt:lpstr>目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致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???</dc:creator>
  <cp:lastModifiedBy>Administrator</cp:lastModifiedBy>
  <cp:revision>784</cp:revision>
  <dcterms:created xsi:type="dcterms:W3CDTF">2017-01-11T01:22:00Z</dcterms:created>
  <dcterms:modified xsi:type="dcterms:W3CDTF">2019-05-13T01:28:01Z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