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62" r:id="rId5"/>
    <p:sldId id="462" r:id="rId6"/>
    <p:sldId id="495" r:id="rId7"/>
    <p:sldId id="496" r:id="rId8"/>
    <p:sldId id="497" r:id="rId9"/>
    <p:sldId id="498" r:id="rId10"/>
    <p:sldId id="499" r:id="rId11"/>
    <p:sldId id="503" r:id="rId12"/>
    <p:sldId id="504" r:id="rId13"/>
    <p:sldId id="489" r:id="rId14"/>
    <p:sldId id="505" r:id="rId15"/>
    <p:sldId id="490" r:id="rId16"/>
    <p:sldId id="506" r:id="rId17"/>
    <p:sldId id="507" r:id="rId18"/>
    <p:sldId id="508" r:id="rId19"/>
    <p:sldId id="510" r:id="rId20"/>
    <p:sldId id="512" r:id="rId21"/>
    <p:sldId id="511" r:id="rId22"/>
    <p:sldId id="515" r:id="rId23"/>
    <p:sldId id="516" r:id="rId24"/>
    <p:sldId id="517" r:id="rId25"/>
    <p:sldId id="518" r:id="rId26"/>
    <p:sldId id="4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24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r：用随后输入的一个字符代替当前光标处的那个字符。</a:t>
            </a:r>
            <a:endParaRPr lang="zh-CN" altLang="en-US"/>
          </a:p>
          <a:p>
            <a:r>
              <a:rPr lang="zh-CN" altLang="en-US"/>
              <a:t>R：用随后输入的文本取代从当前光标处及其后面的若干字符</a:t>
            </a:r>
            <a:endParaRPr lang="zh-CN" altLang="en-US"/>
          </a:p>
          <a:p>
            <a:r>
              <a:rPr lang="zh-CN" altLang="en-US"/>
              <a:t>如果只用一个新字符替换光标所在字符，则s命令与r命令功能类似；但二者也有区别，r命令仅完成置换，而s命令在完成置换同时，工作模式从命令方式转为文本输入方式。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示例：</a:t>
            </a:r>
            <a:r>
              <a:rPr lang="en-US" altLang="zh-CN"/>
              <a:t>exam2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expr </a:t>
            </a:r>
            <a:r>
              <a:rPr lang="zh-CN" altLang="en-US"/>
              <a:t>示例</a:t>
            </a:r>
            <a:r>
              <a:rPr lang="en-US" altLang="zh-CN"/>
              <a:t>--</a:t>
            </a:r>
            <a:r>
              <a:rPr lang="zh-CN" altLang="en-US">
                <a:sym typeface="+mn-ea"/>
              </a:rPr>
              <a:t>示例：</a:t>
            </a:r>
            <a:r>
              <a:rPr lang="en-US" altLang="zh-CN">
                <a:sym typeface="+mn-ea"/>
              </a:rPr>
              <a:t>exam3</a:t>
            </a:r>
            <a:endParaRPr lang="en-US" altLang="zh-CN"/>
          </a:p>
          <a:p>
            <a:r>
              <a:rPr lang="en-US" altLang="zh-CN"/>
              <a:t>test  </a:t>
            </a:r>
            <a:r>
              <a:rPr lang="zh-CN" altLang="en-US"/>
              <a:t>示例</a:t>
            </a:r>
            <a:r>
              <a:rPr lang="en-US" altLang="zh-CN"/>
              <a:t>exam4</a:t>
            </a:r>
            <a:endParaRPr lang="zh-CN" altLang="en-US"/>
          </a:p>
          <a:p>
            <a:r>
              <a:rPr lang="zh-CN" altLang="en-US"/>
              <a:t>例如：test 8 = 8   //测试字符串8=8</a:t>
            </a:r>
            <a:endParaRPr lang="zh-CN" altLang="en-US"/>
          </a:p>
          <a:p>
            <a:r>
              <a:rPr lang="zh-CN" altLang="en-US"/>
              <a:t>echo $?    //显示返回值 $存储上一个执行命令返回值  真为0假为1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；；（双分号）表示测试条件的结束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示例 </a:t>
            </a:r>
            <a:r>
              <a:rPr lang="en-US" altLang="zh-CN"/>
              <a:t>exam14  enam15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示例 </a:t>
            </a:r>
            <a:r>
              <a:rPr lang="en-US" altLang="zh-CN"/>
              <a:t>exam14  enam15</a:t>
            </a:r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  <a:defRPr/>
            </a:pPr>
            <a:r>
              <a:rPr lang="en-US" altLang="zh-CN"/>
              <a:t>1、Bourne Shell（sh）：最初是的shell，支持几乎所有版本，在shell变成方面很有优势，但是处理与用户的交互方面不及其他。bash</a:t>
            </a:r>
            <a:r>
              <a:rPr lang="zh-CN" altLang="en-US"/>
              <a:t>是它的扩展</a:t>
            </a:r>
            <a:endParaRPr lang="en-US" altLang="zh-CN"/>
          </a:p>
          <a:p>
            <a:pPr indent="0">
              <a:buNone/>
              <a:defRPr/>
            </a:pPr>
            <a:r>
              <a:rPr lang="en-US" altLang="zh-CN"/>
              <a:t>2、C Shell（csh）：比sh更适于编程，语法和C语言类似。Linux更喜欢为Csh人员提供Tcsh。Tcsh是C shell的一个扩展版本，包括命令行编辑、可编辑单词不全、拼写矫正、历史命令替换、作业控制和类似C语言的语法，提供比sh更多的提示符参数。</a:t>
            </a:r>
            <a:endParaRPr lang="en-US" altLang="zh-CN"/>
          </a:p>
          <a:p>
            <a:pPr indent="0">
              <a:buNone/>
              <a:defRPr/>
            </a:pPr>
            <a:r>
              <a:rPr lang="en-US" altLang="zh-CN"/>
              <a:t>Korn Shell（ksh）：结合sh和csh的有点并且和sh完全兼容。Linux系统提供了pdksh（ksh的扩展），支持任务控制、可以在命令行上挂起、后台执行、唤醒或终止程序。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buNone/>
              <a:defRPr/>
            </a:pPr>
            <a:r>
              <a:rPr lang="en-US" altLang="zh-CN"/>
              <a:t>chmod a+x showinfo.sh</a:t>
            </a:r>
            <a:endParaRPr lang="en-US" altLang="zh-CN"/>
          </a:p>
          <a:p>
            <a:pPr indent="0">
              <a:buNone/>
              <a:defRPr/>
            </a:pPr>
            <a:r>
              <a:rPr lang="en-US" altLang="zh-CN"/>
              <a:t>chmod g+x showinfo.sh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37.xml"/><Relationship Id="rId3" Type="http://schemas.openxmlformats.org/officeDocument/2006/relationships/image" Target="../media/image4.GIF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4.GI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4.GIF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image" Target="../media/image5.GIF"/><Relationship Id="rId4" Type="http://schemas.openxmlformats.org/officeDocument/2006/relationships/tags" Target="../tags/tag44.xml"/><Relationship Id="rId3" Type="http://schemas.openxmlformats.org/officeDocument/2006/relationships/image" Target="../media/image4.GIF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0.xml"/><Relationship Id="rId5" Type="http://schemas.openxmlformats.org/officeDocument/2006/relationships/image" Target="../media/image5.GIF"/><Relationship Id="rId4" Type="http://schemas.openxmlformats.org/officeDocument/2006/relationships/tags" Target="../tags/tag49.xml"/><Relationship Id="rId3" Type="http://schemas.openxmlformats.org/officeDocument/2006/relationships/image" Target="../media/image4.GIF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4.GIF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image" Target="../media/image4.GIF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4.GIF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GIF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4.GIF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4.GIF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75.xml"/><Relationship Id="rId3" Type="http://schemas.openxmlformats.org/officeDocument/2006/relationships/image" Target="../media/image4.GIF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GIF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5.GIF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17.xml"/><Relationship Id="rId3" Type="http://schemas.openxmlformats.org/officeDocument/2006/relationships/image" Target="../media/image4.GIF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22.xml"/><Relationship Id="rId3" Type="http://schemas.openxmlformats.org/officeDocument/2006/relationships/image" Target="../media/image4.GIF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25.xml"/><Relationship Id="rId3" Type="http://schemas.openxmlformats.org/officeDocument/2006/relationships/image" Target="../media/image4.GIF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28.xml"/><Relationship Id="rId3" Type="http://schemas.openxmlformats.org/officeDocument/2006/relationships/image" Target="../media/image4.GIF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31.xml"/><Relationship Id="rId3" Type="http://schemas.openxmlformats.org/officeDocument/2006/relationships/image" Target="../media/image4.GIF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GIF"/><Relationship Id="rId4" Type="http://schemas.openxmlformats.org/officeDocument/2006/relationships/tags" Target="../tags/tag34.xml"/><Relationship Id="rId3" Type="http://schemas.openxmlformats.org/officeDocument/2006/relationships/image" Target="../media/image4.GIF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81954"/>
            <a:ext cx="12192000" cy="1116719"/>
          </a:xfrm>
        </p:spPr>
        <p:txBody>
          <a:bodyPr/>
          <a:lstStyle/>
          <a:p>
            <a:r>
              <a:rPr 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shell</a:t>
            </a:r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基础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62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变量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451735"/>
            <a:ext cx="9573260" cy="22098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变量赋值</a:t>
            </a:r>
            <a:endParaRPr lang="zh-CN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获取变量的值</a:t>
            </a:r>
            <a:endParaRPr lang="en-US" altLang="zh-CN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5382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系统默认的特殊变量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635" y="1936750"/>
            <a:ext cx="6715125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5382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系统设置好的变量，无法修改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165" y="2423795"/>
            <a:ext cx="558165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数值运算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------expr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451735"/>
            <a:ext cx="9573260" cy="77724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格式：</a:t>
            </a:r>
            <a:r>
              <a:rPr sz="2800" dirty="0">
                <a:solidFill>
                  <a:schemeClr val="tx1"/>
                </a:solidFill>
                <a:cs typeface="Arial" panose="020B0604020202020204" pitchFamily="34" charset="0"/>
              </a:rPr>
              <a:t>expr  表示式</a:t>
            </a:r>
            <a:endParaRPr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 bwMode="auto">
          <a:xfrm>
            <a:off x="832485" y="3333750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条件判定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------test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 bwMode="auto">
          <a:xfrm>
            <a:off x="1212215" y="4057650"/>
            <a:ext cx="9573260" cy="77724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格式：</a:t>
            </a:r>
            <a:r>
              <a:rPr sz="2800" dirty="0">
                <a:solidFill>
                  <a:schemeClr val="tx1"/>
                </a:solidFill>
                <a:cs typeface="Arial" panose="020B0604020202020204" pitchFamily="34" charset="0"/>
              </a:rPr>
              <a:t>expr  表示式</a:t>
            </a:r>
            <a:endParaRPr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条件判定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5046980" y="1593850"/>
            <a:ext cx="6235065" cy="490474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if  表达式1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then   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执行语句1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elif  表达式2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then   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     执行语句2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else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        执行语句3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  fi             //if的结束语句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 bwMode="auto">
          <a:xfrm>
            <a:off x="1555750" y="24237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if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语句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条件判定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5013960" y="1906270"/>
            <a:ext cx="6235065" cy="4147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case in string 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str1)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执行语句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1;;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  str2)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执行语句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2;;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esac                 //case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结束语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1555750" y="24237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case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语句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循环语句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3680460" y="1988820"/>
            <a:ext cx="2518410" cy="4147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for var 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do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执行语句     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done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1555750" y="24237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for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语句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8415" y="2927985"/>
            <a:ext cx="254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for var in list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do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执行语句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 done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循环语句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5013960" y="1906270"/>
            <a:ext cx="6235065" cy="4147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case in string </a:t>
            </a: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  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str1)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执行语句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1;;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  str2)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        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执行语句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2;;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esac                 //case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结束语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1555750" y="24237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while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、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until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语句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循环语句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5013960" y="1906270"/>
            <a:ext cx="6235065" cy="4147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25000"/>
              </a:lnSpc>
              <a:buNone/>
              <a:defRPr/>
            </a:pPr>
            <a:endParaRPr 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1555750" y="24237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None/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shift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语句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 bwMode="auto">
          <a:xfrm>
            <a:off x="1675765" y="2973705"/>
            <a:ext cx="9573260" cy="143573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7"/>
              </a:buBlip>
              <a:defRPr/>
            </a:pPr>
            <a:r>
              <a:rPr 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  将命令行参数左移</a:t>
            </a:r>
            <a:endParaRPr lang="zh-CN" sz="2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7"/>
              </a:buBlip>
              <a:defRPr/>
            </a:pPr>
            <a:r>
              <a:rPr lang="zh-CN" sz="2800" dirty="0">
                <a:solidFill>
                  <a:schemeClr val="tx1"/>
                </a:solidFill>
                <a:cs typeface="Arial" panose="020B0604020202020204" pitchFamily="34" charset="0"/>
              </a:rPr>
              <a:t>  也可以指定shift左移的位数。  </a:t>
            </a:r>
            <a:endParaRPr lang="zh-CN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函数的定义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431925" y="2698750"/>
            <a:ext cx="3161665" cy="26593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anchor="ctr">
            <a:noAutofit/>
          </a:bodyPr>
          <a:p>
            <a:pPr indent="0" fontAlgn="auto">
              <a:lnSpc>
                <a:spcPct val="125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函数名（）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{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命令序列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 bwMode="auto">
          <a:xfrm>
            <a:off x="6258560" y="2698750"/>
            <a:ext cx="3161665" cy="26593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anchor="ctr">
            <a:noAutofit/>
          </a:bodyPr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function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函数名（）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{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命令序列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25000"/>
              </a:lnSpc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 bwMode="auto">
          <a:xfrm>
            <a:off x="4923155" y="2858770"/>
            <a:ext cx="839470" cy="233934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25000"/>
              </a:lnSpc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或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213947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235855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85298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shell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语法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231727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85299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307206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4545" y="21281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shell </a:t>
            </a:r>
            <a:r>
              <a:rPr lang="zh-CN" altLang="en-US" dirty="0"/>
              <a:t>基本概念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303078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360083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81991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36008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正则表达式</a:t>
            </a:r>
            <a:endParaRPr lang="zh-CN" altLang="en-US" dirty="0" smtClean="0"/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77863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语法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函数的调用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1309370" y="2423795"/>
            <a:ext cx="9573260" cy="303466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函数定义好后，在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shell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中可以直接通过函数名称进行调用，不需要加（）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调用语法：函数名  参数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1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参数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函数中的变量，均为全局变量，没有局部变量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在函数用通过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$1  $2  $3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等引用传递的参数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正则表达式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 bwMode="auto">
          <a:xfrm>
            <a:off x="1184275" y="1911350"/>
            <a:ext cx="9573260" cy="222885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正则表达式是一种用于模式匹配和替换的工具，可以让用户通过使用一系列的特殊字符构建匹配模式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正则表达式广泛应用于各种脚本语言中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8766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4473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正则表达式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14070" y="1414145"/>
            <a:ext cx="376872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基本元字符及使用</a:t>
            </a:r>
            <a:endParaRPr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829435" y="2138045"/>
          <a:ext cx="853313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075"/>
                <a:gridCol w="552005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元字符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^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只匹配行首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$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只匹配行尾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*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一个字符后紧跟着</a:t>
                      </a:r>
                      <a:r>
                        <a:rPr lang="en-US" altLang="zh-CN"/>
                        <a:t>*</a:t>
                      </a:r>
                      <a:r>
                        <a:rPr lang="zh-CN" altLang="en-US"/>
                        <a:t>，匹配 </a:t>
                      </a:r>
                      <a:r>
                        <a:rPr lang="en-US" altLang="zh-CN"/>
                        <a:t>0 </a:t>
                      </a:r>
                      <a:r>
                        <a:rPr lang="zh-CN" altLang="en-US"/>
                        <a:t>个</a:t>
                      </a:r>
                      <a:r>
                        <a:rPr lang="zh-CN" altLang="en-US"/>
                        <a:t>或多个此单字符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 ]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匹配</a:t>
                      </a:r>
                      <a:r>
                        <a:rPr lang="en-US" altLang="zh-CN"/>
                        <a:t>[ ]</a:t>
                      </a:r>
                      <a:r>
                        <a:rPr lang="zh-CN" altLang="en-US"/>
                        <a:t>内的字符，可以是一个字符，也可以是字符序列，可以使用 </a:t>
                      </a:r>
                      <a:r>
                        <a:rPr lang="en-US" altLang="zh-CN"/>
                        <a:t>- </a:t>
                      </a:r>
                      <a:r>
                        <a:rPr lang="zh-CN" altLang="en-US"/>
                        <a:t>表示范围，如</a:t>
                      </a:r>
                      <a:r>
                        <a:rPr lang="en-US" altLang="zh-CN"/>
                        <a:t>[1-5]</a:t>
                      </a:r>
                      <a:r>
                        <a:rPr lang="zh-CN" altLang="en-US"/>
                        <a:t>表示</a:t>
                      </a:r>
                      <a:r>
                        <a:rPr lang="en-US" altLang="zh-CN"/>
                        <a:t>[12345]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752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用来屏蔽一个元字符的特殊含义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.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匹配任意单字符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298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pattern\{\n\}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用来匹配前面</a:t>
                      </a:r>
                      <a:r>
                        <a:rPr lang="en-US" altLang="zh-CN"/>
                        <a:t>pattern</a:t>
                      </a:r>
                      <a:r>
                        <a:rPr lang="zh-CN" altLang="en-US"/>
                        <a:t>出现的次数，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表示次数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471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pattern\{\n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\}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含义同上，但次数</a:t>
                      </a:r>
                      <a:r>
                        <a:rPr lang="zh-CN" altLang="en-US"/>
                        <a:t>最少为</a:t>
                      </a: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4711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pattern\{\n</a:t>
                      </a:r>
                      <a:r>
                        <a:rPr lang="zh-CN" altLang="en-US" sz="1800">
                          <a:sym typeface="+mn-ea"/>
                        </a:rPr>
                        <a:t>，</a:t>
                      </a:r>
                      <a:r>
                        <a:rPr lang="en-US" altLang="zh-CN" sz="1800">
                          <a:sym typeface="+mn-ea"/>
                        </a:rPr>
                        <a:t>m</a:t>
                      </a:r>
                      <a:r>
                        <a:rPr lang="en-US" altLang="zh-CN" sz="1800">
                          <a:sym typeface="+mn-ea"/>
                        </a:rPr>
                        <a:t>\}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/>
                        <a:t>含义同上，次数在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到</a:t>
                      </a:r>
                      <a:r>
                        <a:rPr lang="en-US" altLang="zh-CN"/>
                        <a:t>m</a:t>
                      </a:r>
                      <a:r>
                        <a:rPr lang="zh-CN" altLang="en-US"/>
                        <a:t>之间</a:t>
                      </a:r>
                      <a:endParaRPr lang="zh-C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正则表达式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 bwMode="auto">
          <a:xfrm>
            <a:off x="1059815" y="1788160"/>
            <a:ext cx="9573260" cy="58547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下面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与正则表达式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^...4XC....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匹配的是（  ）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50" y="2548890"/>
            <a:ext cx="25527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shell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610679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shell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342515"/>
            <a:ext cx="9298305" cy="246570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是一种命令语言解释器，它拥有自己内建的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命令集，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也能被系统的其他应用程序所调用。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 shell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作为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Linux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操作系统的外壳，为用户提供使用操作系统的接口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用户在提示符下输入的命令都是由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解释后传给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Linux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内核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37275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shell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610679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shell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对命令的解释过程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40760" y="1594485"/>
            <a:ext cx="6252845" cy="4488180"/>
            <a:chOff x="8529" y="2677"/>
            <a:chExt cx="9847" cy="7068"/>
          </a:xfrm>
        </p:grpSpPr>
        <p:sp>
          <p:nvSpPr>
            <p:cNvPr id="2" name="圆角矩形 1"/>
            <p:cNvSpPr/>
            <p:nvPr/>
          </p:nvSpPr>
          <p:spPr>
            <a:xfrm>
              <a:off x="12237" y="2677"/>
              <a:ext cx="2636" cy="7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输入命令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/>
            <p:cNvCxnSpPr>
              <a:stCxn id="2" idx="2"/>
            </p:cNvCxnSpPr>
            <p:nvPr/>
          </p:nvCxnSpPr>
          <p:spPr>
            <a:xfrm flipH="1">
              <a:off x="13546" y="3443"/>
              <a:ext cx="9" cy="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流程图: 决策 3"/>
            <p:cNvSpPr/>
            <p:nvPr/>
          </p:nvSpPr>
          <p:spPr>
            <a:xfrm>
              <a:off x="11165" y="3888"/>
              <a:ext cx="4780" cy="152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内部命令？外部命令？</a:t>
              </a:r>
              <a:endParaRPr lang="zh-CN" altLang="en-US"/>
            </a:p>
          </p:txBody>
        </p:sp>
        <p:cxnSp>
          <p:nvCxnSpPr>
            <p:cNvPr id="5" name="直接箭头连接符 4"/>
            <p:cNvCxnSpPr>
              <a:stCxn id="4" idx="2"/>
            </p:cNvCxnSpPr>
            <p:nvPr/>
          </p:nvCxnSpPr>
          <p:spPr>
            <a:xfrm>
              <a:off x="13555" y="5409"/>
              <a:ext cx="14" cy="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8"/>
            <p:cNvSpPr/>
            <p:nvPr/>
          </p:nvSpPr>
          <p:spPr>
            <a:xfrm>
              <a:off x="11531" y="6304"/>
              <a:ext cx="4039" cy="7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在搜索路径中查找命令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11969" y="7572"/>
              <a:ext cx="3187" cy="1076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找到？</a:t>
              </a:r>
              <a:endParaRPr lang="zh-CN" altLang="en-US"/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13555" y="6704"/>
              <a:ext cx="14" cy="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8529" y="8979"/>
              <a:ext cx="2636" cy="7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错误信息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5570" y="8979"/>
              <a:ext cx="2636" cy="76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执行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肘形连接符 13"/>
            <p:cNvCxnSpPr>
              <a:stCxn id="10" idx="1"/>
              <a:endCxn id="12" idx="0"/>
            </p:cNvCxnSpPr>
            <p:nvPr/>
          </p:nvCxnSpPr>
          <p:spPr>
            <a:xfrm rot="10800000" flipV="1">
              <a:off x="9847" y="8109"/>
              <a:ext cx="2122" cy="8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0" idx="3"/>
              <a:endCxn id="13" idx="0"/>
            </p:cNvCxnSpPr>
            <p:nvPr/>
          </p:nvCxnSpPr>
          <p:spPr>
            <a:xfrm>
              <a:off x="15156" y="8110"/>
              <a:ext cx="1732" cy="86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4" idx="3"/>
            </p:cNvCxnSpPr>
            <p:nvPr/>
          </p:nvCxnSpPr>
          <p:spPr>
            <a:xfrm>
              <a:off x="15945" y="4649"/>
              <a:ext cx="935" cy="3667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"/>
            <p:cNvSpPr/>
            <p:nvPr/>
          </p:nvSpPr>
          <p:spPr>
            <a:xfrm>
              <a:off x="15156" y="7307"/>
              <a:ext cx="1325" cy="5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solidFill>
                    <a:schemeClr val="tx1"/>
                  </a:solidFill>
                  <a:sym typeface="+mn-ea"/>
                </a:rPr>
                <a:t>是</a:t>
              </a: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7052" y="5559"/>
              <a:ext cx="1325" cy="5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solidFill>
                    <a:schemeClr val="tx1"/>
                  </a:solidFill>
                  <a:sym typeface="+mn-ea"/>
                </a:rPr>
                <a:t>内部</a:t>
              </a: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3647" y="5514"/>
              <a:ext cx="1325" cy="5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外</a:t>
              </a:r>
              <a:r>
                <a:rPr lang="zh-CN" altLang="en-US">
                  <a:solidFill>
                    <a:schemeClr val="tx1"/>
                  </a:solidFill>
                </a:rPr>
                <a:t>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206" y="7307"/>
              <a:ext cx="1325" cy="56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>
                  <a:solidFill>
                    <a:schemeClr val="tx1"/>
                  </a:solidFill>
                  <a:sym typeface="+mn-ea"/>
                </a:rPr>
                <a:t>否</a:t>
              </a: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shell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610679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shell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的种类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342515"/>
            <a:ext cx="9298305" cy="207962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600" dirty="0">
                <a:cs typeface="Arial" panose="020B0604020202020204" pitchFamily="34" charset="0"/>
                <a:sym typeface="+mn-ea"/>
              </a:rPr>
              <a:t> </a:t>
            </a:r>
            <a:r>
              <a:rPr sz="2600" dirty="0">
                <a:cs typeface="Arial" panose="020B0604020202020204" pitchFamily="34" charset="0"/>
                <a:sym typeface="+mn-ea"/>
              </a:rPr>
              <a:t>Bourne Shell（sh）</a:t>
            </a:r>
            <a:endParaRPr sz="26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600" dirty="0">
                <a:cs typeface="Arial" panose="020B0604020202020204" pitchFamily="34" charset="0"/>
                <a:sym typeface="+mn-ea"/>
              </a:rPr>
              <a:t> C Shell（csh）</a:t>
            </a:r>
            <a:endParaRPr sz="26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600" dirty="0">
                <a:cs typeface="Arial" panose="020B0604020202020204" pitchFamily="34" charset="0"/>
                <a:sym typeface="+mn-ea"/>
              </a:rPr>
              <a:t> Korn Shell（ksh）</a:t>
            </a:r>
            <a:endParaRPr lang="en-US" sz="26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shell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610679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Bash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342515"/>
            <a:ext cx="9298305" cy="224663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600" dirty="0">
                <a:cs typeface="Arial" panose="020B0604020202020204" pitchFamily="34" charset="0"/>
                <a:sym typeface="+mn-ea"/>
              </a:rPr>
              <a:t> </a:t>
            </a:r>
            <a:r>
              <a:rPr sz="2600" dirty="0">
                <a:cs typeface="Arial" panose="020B0604020202020204" pitchFamily="34" charset="0"/>
                <a:sym typeface="+mn-ea"/>
              </a:rPr>
              <a:t>Bash是sh的扩展，完全向下兼容</a:t>
            </a:r>
            <a:endParaRPr sz="26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600" dirty="0">
                <a:cs typeface="Arial" panose="020B0604020202020204" pitchFamily="34" charset="0"/>
                <a:sym typeface="+mn-ea"/>
              </a:rPr>
              <a:t> 包括了Cshell和Kornshell中的有点，有灵活和强大的编程接口，同时又有很有好的用户界面</a:t>
            </a:r>
            <a:endParaRPr sz="26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600" dirty="0">
                <a:cs typeface="Arial" panose="020B0604020202020204" pitchFamily="34" charset="0"/>
                <a:sym typeface="+mn-ea"/>
              </a:rPr>
              <a:t> Bash是大多数linux系统的的默认shell</a:t>
            </a:r>
            <a:endParaRPr lang="en-US" sz="26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shell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610679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Bash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342515"/>
            <a:ext cx="9298305" cy="246253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600" dirty="0">
                <a:cs typeface="Arial" panose="020B0604020202020204" pitchFamily="34" charset="0"/>
                <a:sym typeface="+mn-ea"/>
              </a:rPr>
              <a:t> </a:t>
            </a:r>
            <a:r>
              <a:rPr sz="2600" dirty="0">
                <a:cs typeface="Arial" panose="020B0604020202020204" pitchFamily="34" charset="0"/>
                <a:sym typeface="+mn-ea"/>
              </a:rPr>
              <a:t>Bash是sh的扩展，完全向下兼容</a:t>
            </a:r>
            <a:endParaRPr sz="26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600" dirty="0">
                <a:cs typeface="Arial" panose="020B0604020202020204" pitchFamily="34" charset="0"/>
                <a:sym typeface="+mn-ea"/>
              </a:rPr>
              <a:t> 包括了Cshell和Kornshell中的有点，有灵活和强大的编程接口，同时又有很有好的用户界面</a:t>
            </a:r>
            <a:endParaRPr sz="26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600" dirty="0">
                <a:cs typeface="Arial" panose="020B0604020202020204" pitchFamily="34" charset="0"/>
                <a:sym typeface="+mn-ea"/>
              </a:rPr>
              <a:t> Bash是大多数linux系统的的默认shell</a:t>
            </a:r>
            <a:endParaRPr lang="en-US" sz="26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shell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610679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Bash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优点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98245" y="2243455"/>
            <a:ext cx="9947910" cy="366395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 </a:t>
            </a:r>
            <a:r>
              <a:rPr sz="2400" dirty="0">
                <a:cs typeface="Arial" panose="020B0604020202020204" pitchFamily="34" charset="0"/>
                <a:sym typeface="+mn-ea"/>
              </a:rPr>
              <a:t>命令补全。按tab键自动补全命令和程序名</a:t>
            </a:r>
            <a:endParaRPr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cs typeface="Arial" panose="020B0604020202020204" pitchFamily="34" charset="0"/>
                <a:sym typeface="+mn-ea"/>
              </a:rPr>
              <a:t> 通配符。“*”代替多个字符，“？”代替一个字符</a:t>
            </a:r>
            <a:endParaRPr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cs typeface="Arial" panose="020B0604020202020204" pitchFamily="34" charset="0"/>
                <a:sym typeface="+mn-ea"/>
              </a:rPr>
              <a:t> 历史命令。自动跟踪用户输入的命令并保存在历史列表缓冲区。</a:t>
            </a:r>
            <a:endParaRPr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cs typeface="Arial" panose="020B0604020202020204" pitchFamily="34" charset="0"/>
                <a:sym typeface="+mn-ea"/>
              </a:rPr>
              <a:t> 别名。</a:t>
            </a:r>
            <a:endParaRPr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cs typeface="Arial" panose="020B0604020202020204" pitchFamily="34" charset="0"/>
                <a:sym typeface="+mn-ea"/>
              </a:rPr>
              <a:t> 输入/输出重定向。</a:t>
            </a:r>
            <a:endParaRPr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sz="2400" dirty="0">
                <a:cs typeface="Arial" panose="020B0604020202020204" pitchFamily="34" charset="0"/>
                <a:sym typeface="+mn-ea"/>
              </a:rPr>
              <a:t> 管道</a:t>
            </a:r>
            <a:r>
              <a:rPr lang="zh-CN" sz="2400" dirty="0">
                <a:cs typeface="Arial" panose="020B0604020202020204" pitchFamily="34" charset="0"/>
                <a:sym typeface="+mn-ea"/>
              </a:rPr>
              <a:t>。</a:t>
            </a:r>
            <a:r>
              <a:rPr sz="2400" dirty="0">
                <a:cs typeface="Arial" panose="020B0604020202020204" pitchFamily="34" charset="0"/>
                <a:sym typeface="+mn-ea"/>
              </a:rPr>
              <a:t>将一系列命令连接起来，即把前面命令输出作为后面命令的输入</a:t>
            </a:r>
            <a:endParaRPr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shell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610679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创建并执行一个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shell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脚本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 bwMode="auto">
          <a:xfrm>
            <a:off x="1158240" y="2410460"/>
            <a:ext cx="10629900" cy="19253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sz="2400" dirty="0">
                <a:cs typeface="Arial" panose="020B0604020202020204" pitchFamily="34" charset="0"/>
                <a:sym typeface="+mn-ea"/>
              </a:rPr>
              <a:t>创建一个文件，写入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脚本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查看脚本执行权限，若没有执行权限需要添加执行权限 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执行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shell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脚本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查看结果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 descr="W_ZZM`0RZI4`5P331W$K5LA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775" y="3404870"/>
            <a:ext cx="4362450" cy="1771650"/>
          </a:xfrm>
          <a:prstGeom prst="rect">
            <a:avLst/>
          </a:prstGeom>
        </p:spPr>
      </p:pic>
      <p:pic>
        <p:nvPicPr>
          <p:cNvPr id="3" name="图片 2" descr="~MMIJ03YKMD%8)Z]`C@)U0Q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825" y="5412740"/>
            <a:ext cx="7181850" cy="762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7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8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8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2487</Words>
  <Application>WPS 演示</Application>
  <PresentationFormat>自定义</PresentationFormat>
  <Paragraphs>270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shell基础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923</cp:revision>
  <dcterms:created xsi:type="dcterms:W3CDTF">2017-01-11T01:22:00Z</dcterms:created>
  <dcterms:modified xsi:type="dcterms:W3CDTF">2019-05-13T01:28:56Z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