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58" r:id="rId3"/>
    <p:sldId id="353" r:id="rId4"/>
    <p:sldId id="509" r:id="rId5"/>
    <p:sldId id="496" r:id="rId6"/>
    <p:sldId id="501" r:id="rId7"/>
    <p:sldId id="495" r:id="rId8"/>
    <p:sldId id="502" r:id="rId9"/>
    <p:sldId id="503" r:id="rId10"/>
    <p:sldId id="504" r:id="rId11"/>
    <p:sldId id="505" r:id="rId12"/>
    <p:sldId id="506" r:id="rId13"/>
    <p:sldId id="285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FF"/>
    <a:srgbClr val="A80000"/>
    <a:srgbClr val="FF3333"/>
    <a:srgbClr val="DA0000"/>
    <a:srgbClr val="53D6DD"/>
    <a:srgbClr val="00A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6488" autoAdjust="0"/>
  </p:normalViewPr>
  <p:slideViewPr>
    <p:cSldViewPr snapToGrid="0">
      <p:cViewPr varScale="1">
        <p:scale>
          <a:sx n="63" d="100"/>
          <a:sy n="63" d="100"/>
        </p:scale>
        <p:origin x="1064" y="32"/>
      </p:cViewPr>
      <p:guideLst>
        <p:guide orient="horz" pos="2160"/>
        <p:guide pos="3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294"/>
    </p:cViewPr>
  </p:sorterViewPr>
  <p:notesViewPr>
    <p:cSldViewPr snapToGrid="0">
      <p:cViewPr varScale="1">
        <p:scale>
          <a:sx n="67" d="100"/>
          <a:sy n="67" d="100"/>
        </p:scale>
        <p:origin x="3072" y="84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6DC01-41A1-4776-B5BC-99E03FAD5C62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89940-700E-4713-A716-E06705FEBE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20D0C-2489-4D0C-B8E8-1E85D6869D9B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356C4-8DB7-49BD-A306-FA01DB01BC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605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178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8" name="矩形 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214" y="116632"/>
            <a:ext cx="27241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dos&amp;tn=SE_PcZhidaonwhc_ngpagmjz&amp;rsv_dl=gh_pc_zhidao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 bwMode="auto">
          <a:xfrm>
            <a:off x="1720702" y="3385972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56" y="3425457"/>
            <a:ext cx="1166036" cy="116603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422065"/>
            <a:ext cx="12192000" cy="4359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EB3EA6-66C3-4419-B9AA-21C78BF4A5F4}"/>
              </a:ext>
            </a:extLst>
          </p:cNvPr>
          <p:cNvSpPr/>
          <p:nvPr/>
        </p:nvSpPr>
        <p:spPr>
          <a:xfrm>
            <a:off x="3493047" y="2377560"/>
            <a:ext cx="86549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latin typeface="+mn-ea"/>
              </a:rPr>
              <a:t>Docker</a:t>
            </a:r>
            <a:r>
              <a:rPr lang="zh-CN" altLang="en-US" sz="4400" dirty="0">
                <a:latin typeface="+mn-ea"/>
              </a:rPr>
              <a:t>数据持久化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16D26F2-0E8C-457F-BDA7-8DB1A571AC10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DE9D56C-3105-4679-85ED-960CECDB6F5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创建数据库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88E272-9807-47B4-A840-CC308B06D610}"/>
              </a:ext>
            </a:extLst>
          </p:cNvPr>
          <p:cNvSpPr/>
          <p:nvPr/>
        </p:nvSpPr>
        <p:spPr>
          <a:xfrm>
            <a:off x="869182" y="1741672"/>
            <a:ext cx="87505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D464D"/>
                </a:solidFill>
                <a:latin typeface="-apple-system"/>
              </a:rPr>
              <a:t>CREATE DATABASE demo;</a:t>
            </a:r>
            <a:endParaRPr lang="en-US" altLang="zh-CN" sz="3200" dirty="0">
              <a:solidFill>
                <a:srgbClr val="3D464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232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16D26F2-0E8C-457F-BDA7-8DB1A571AC10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DE9D56C-3105-4679-85ED-960CECDB6F5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展示数据库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88E272-9807-47B4-A840-CC308B06D610}"/>
              </a:ext>
            </a:extLst>
          </p:cNvPr>
          <p:cNvSpPr/>
          <p:nvPr/>
        </p:nvSpPr>
        <p:spPr>
          <a:xfrm>
            <a:off x="869182" y="1741672"/>
            <a:ext cx="87505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D464D"/>
                </a:solidFill>
                <a:latin typeface="-apple-system"/>
              </a:rPr>
              <a:t>show databases;</a:t>
            </a:r>
            <a:endParaRPr lang="en-US" altLang="zh-CN" sz="2000" dirty="0">
              <a:solidFill>
                <a:srgbClr val="3D464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612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16D26F2-0E8C-457F-BDA7-8DB1A571AC10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DE9D56C-3105-4679-85ED-960CECDB6F5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Docker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停止并重启容器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88E272-9807-47B4-A840-CC308B06D610}"/>
              </a:ext>
            </a:extLst>
          </p:cNvPr>
          <p:cNvSpPr/>
          <p:nvPr/>
        </p:nvSpPr>
        <p:spPr>
          <a:xfrm>
            <a:off x="930142" y="1648784"/>
            <a:ext cx="875059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D464D"/>
                </a:solidFill>
                <a:latin typeface="-apple-system"/>
              </a:rPr>
              <a:t>docker stop 8f54b8da694c</a:t>
            </a:r>
          </a:p>
          <a:p>
            <a:endParaRPr lang="en-US" altLang="zh-CN" sz="3200" b="1" dirty="0">
              <a:solidFill>
                <a:srgbClr val="3D464D"/>
              </a:solidFill>
              <a:latin typeface="-apple-system"/>
              <a:ea typeface="+mj-ea"/>
            </a:endParaRPr>
          </a:p>
          <a:p>
            <a:r>
              <a:rPr lang="en-US" altLang="zh-CN" sz="3200" b="1" dirty="0">
                <a:solidFill>
                  <a:srgbClr val="3D464D"/>
                </a:solidFill>
                <a:latin typeface="-apple-system"/>
                <a:ea typeface="+mj-ea"/>
              </a:rPr>
              <a:t>docker run -p 3306:3306 -v $PWD/data:/var/lib/</a:t>
            </a:r>
            <a:r>
              <a:rPr lang="en-US" altLang="zh-CN" sz="3200" b="1" dirty="0" err="1">
                <a:solidFill>
                  <a:srgbClr val="3D464D"/>
                </a:solidFill>
                <a:latin typeface="-apple-system"/>
                <a:ea typeface="+mj-ea"/>
              </a:rPr>
              <a:t>mysql</a:t>
            </a:r>
            <a:r>
              <a:rPr lang="en-US" altLang="zh-CN" sz="3200" b="1" dirty="0">
                <a:solidFill>
                  <a:srgbClr val="3D464D"/>
                </a:solidFill>
                <a:latin typeface="-apple-system"/>
                <a:ea typeface="+mj-ea"/>
              </a:rPr>
              <a:t> -e MYSQL_ROOT_PASSWORD=123456 -d </a:t>
            </a:r>
            <a:r>
              <a:rPr lang="en-US" altLang="zh-CN" sz="3200" b="1" dirty="0" err="1">
                <a:solidFill>
                  <a:srgbClr val="3D464D"/>
                </a:solidFill>
                <a:latin typeface="-apple-system"/>
                <a:ea typeface="+mj-ea"/>
              </a:rPr>
              <a:t>mysql</a:t>
            </a:r>
            <a:endParaRPr lang="en-US" altLang="zh-CN" sz="3200" b="1" dirty="0">
              <a:solidFill>
                <a:srgbClr val="3D464D"/>
              </a:solidFill>
              <a:latin typeface="-apple-system"/>
              <a:ea typeface="+mj-ea"/>
            </a:endParaRPr>
          </a:p>
          <a:p>
            <a:endParaRPr lang="en-US" altLang="zh-CN" sz="2400" b="1" dirty="0">
              <a:solidFill>
                <a:srgbClr val="3D464D"/>
              </a:solidFill>
              <a:latin typeface="+mn-ea"/>
            </a:endParaRPr>
          </a:p>
          <a:p>
            <a:endParaRPr lang="en-US" altLang="zh-CN" sz="2400" b="1" dirty="0">
              <a:solidFill>
                <a:srgbClr val="3D464D"/>
              </a:solidFill>
              <a:latin typeface="+mn-ea"/>
            </a:endParaRPr>
          </a:p>
          <a:p>
            <a:r>
              <a:rPr lang="zh-CN" altLang="en-US" sz="2400" b="1" dirty="0">
                <a:solidFill>
                  <a:srgbClr val="3D464D"/>
                </a:solidFill>
                <a:latin typeface="+mn-ea"/>
              </a:rPr>
              <a:t>再次进入容器中进入到</a:t>
            </a:r>
            <a:r>
              <a:rPr lang="en-US" altLang="zh-CN" sz="2400" b="1" dirty="0" err="1">
                <a:solidFill>
                  <a:srgbClr val="3D464D"/>
                </a:solidFill>
                <a:latin typeface="+mn-ea"/>
              </a:rPr>
              <a:t>mysql</a:t>
            </a:r>
            <a:r>
              <a:rPr lang="zh-CN" altLang="en-US" sz="2400" b="1" dirty="0">
                <a:solidFill>
                  <a:srgbClr val="3D464D"/>
                </a:solidFill>
                <a:latin typeface="+mn-ea"/>
              </a:rPr>
              <a:t>中我们会看到我们创建的数据库还在，这就是数据库的持久化。</a:t>
            </a:r>
            <a:endParaRPr lang="en-US" altLang="zh-CN" sz="2400" b="1" dirty="0">
              <a:solidFill>
                <a:srgbClr val="3D464D"/>
              </a:solidFill>
              <a:latin typeface="+mn-ea"/>
            </a:endParaRPr>
          </a:p>
          <a:p>
            <a:endParaRPr lang="en-US" altLang="zh-CN" sz="3200" b="1" dirty="0">
              <a:solidFill>
                <a:srgbClr val="3D464D"/>
              </a:solidFill>
              <a:latin typeface="-apple-system"/>
              <a:ea typeface="+mj-ea"/>
            </a:endParaRPr>
          </a:p>
          <a:p>
            <a:endParaRPr lang="en-US" altLang="zh-CN" sz="3200" b="1" dirty="0">
              <a:solidFill>
                <a:srgbClr val="3D464D"/>
              </a:solidFill>
              <a:latin typeface="-apple-system"/>
              <a:ea typeface="+mj-ea"/>
            </a:endParaRPr>
          </a:p>
          <a:p>
            <a:endParaRPr lang="en-US" altLang="zh-CN" sz="2000" dirty="0">
              <a:solidFill>
                <a:srgbClr val="3D464D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2238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2773840"/>
            <a:ext cx="12192000" cy="11167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5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882814" y="3533421"/>
            <a:ext cx="2448000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5" name="矩形 4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04819" y="2207858"/>
            <a:ext cx="2425995" cy="1325563"/>
          </a:xfrm>
        </p:spPr>
        <p:txBody>
          <a:bodyPr/>
          <a:lstStyle/>
          <a:p>
            <a:pPr algn="ctr"/>
            <a:r>
              <a:rPr lang="zh-CN" altLang="en-US" dirty="0"/>
              <a:t>致 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 bwMode="auto">
          <a:xfrm>
            <a:off x="814174" y="12089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4" y="377124"/>
            <a:ext cx="5840625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Docker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持久化的简介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524266-1EAA-445D-ABDA-C7E2AAB85CA3}"/>
              </a:ext>
            </a:extLst>
          </p:cNvPr>
          <p:cNvSpPr/>
          <p:nvPr/>
        </p:nvSpPr>
        <p:spPr>
          <a:xfrm>
            <a:off x="1168400" y="1660436"/>
            <a:ext cx="768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持久化是将程序数据在持久状态和瞬时状态间转换的机制。通俗的讲，就是瞬时数据（比如内存中的数据，是不能永久保存的）持久化为持久数据（比如持久化至数据库中，能够长久保存）。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6029458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Docker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持久化的两个层面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B26604-4B15-4E45-A77C-2030F9F18874}"/>
              </a:ext>
            </a:extLst>
          </p:cNvPr>
          <p:cNvSpPr/>
          <p:nvPr/>
        </p:nvSpPr>
        <p:spPr>
          <a:xfrm>
            <a:off x="813807" y="1625660"/>
            <a:ext cx="87365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444C"/>
                </a:solidFill>
                <a:latin typeface="+mn-ea"/>
              </a:rPr>
              <a:t>应用层</a:t>
            </a:r>
          </a:p>
          <a:p>
            <a:r>
              <a:rPr lang="zh-CN" altLang="en-US" sz="2400" dirty="0">
                <a:solidFill>
                  <a:srgbClr val="33444C"/>
                </a:solidFill>
                <a:latin typeface="+mn-ea"/>
              </a:rPr>
              <a:t>    如果关闭</a:t>
            </a:r>
            <a:r>
              <a:rPr lang="en-US" altLang="zh-CN" sz="2400" dirty="0">
                <a:solidFill>
                  <a:srgbClr val="33444C"/>
                </a:solidFill>
                <a:latin typeface="+mn-ea"/>
              </a:rPr>
              <a:t>(shutdown)</a:t>
            </a:r>
            <a:r>
              <a:rPr lang="zh-CN" altLang="en-US" sz="2400" dirty="0">
                <a:solidFill>
                  <a:srgbClr val="33444C"/>
                </a:solidFill>
                <a:latin typeface="+mn-ea"/>
              </a:rPr>
              <a:t>你的应用然后重新启动则先前的数据依然存在。</a:t>
            </a:r>
            <a:endParaRPr lang="en-US" altLang="zh-CN" sz="2400" dirty="0">
              <a:solidFill>
                <a:srgbClr val="33444C"/>
              </a:solidFill>
              <a:latin typeface="+mn-ea"/>
            </a:endParaRPr>
          </a:p>
          <a:p>
            <a:endParaRPr lang="zh-CN" altLang="en-US" sz="2400" dirty="0">
              <a:solidFill>
                <a:srgbClr val="33444C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444C"/>
                </a:solidFill>
                <a:latin typeface="+mn-ea"/>
              </a:rPr>
              <a:t>系统层</a:t>
            </a:r>
          </a:p>
          <a:p>
            <a:r>
              <a:rPr lang="zh-CN" altLang="en-US" sz="2400" dirty="0">
                <a:solidFill>
                  <a:srgbClr val="33444C"/>
                </a:solidFill>
                <a:latin typeface="+mn-ea"/>
              </a:rPr>
              <a:t>    如果关闭</a:t>
            </a:r>
            <a:r>
              <a:rPr lang="en-US" altLang="zh-CN" sz="2400" dirty="0">
                <a:solidFill>
                  <a:srgbClr val="33444C"/>
                </a:solidFill>
                <a:latin typeface="+mn-ea"/>
              </a:rPr>
              <a:t>(shutdown)</a:t>
            </a:r>
            <a:r>
              <a:rPr lang="zh-CN" altLang="en-US" sz="2400" dirty="0">
                <a:solidFill>
                  <a:srgbClr val="33444C"/>
                </a:solidFill>
                <a:latin typeface="+mn-ea"/>
              </a:rPr>
              <a:t>你的系统（电脑）然后重新启动则先前的数据依然存在。</a:t>
            </a: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16D26F2-0E8C-457F-BDA7-8DB1A571AC10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DE9D56C-3105-4679-85ED-960CECDB6F5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Docker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持久化的原理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174DBD-5C93-4330-8514-F4DD69699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616709"/>
            <a:ext cx="7089140" cy="398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1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DF7D3AF-F5D3-45DA-B702-632231211B6A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5A86B71-8E69-4F9D-A625-D4B68B25C42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488202"/>
            <a:ext cx="4993138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Docker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持久化的目的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0B832A2-0551-48BB-8ADC-68A3CB7E8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30" y="1665392"/>
            <a:ext cx="8595730" cy="2905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8050" tIns="79350" rIns="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sz="2800" dirty="0">
                <a:solidFill>
                  <a:srgbClr val="1F0909"/>
                </a:solidFill>
                <a:latin typeface="+mj-ea"/>
                <a:ea typeface="+mj-ea"/>
              </a:rPr>
              <a:t>● 通过持久化技术可以减少访问数据库数据次数，增加应用程序执行速度；</a:t>
            </a:r>
          </a:p>
          <a:p>
            <a:pPr lvl="0"/>
            <a:r>
              <a:rPr lang="zh-CN" altLang="en-US" sz="2800" dirty="0">
                <a:solidFill>
                  <a:srgbClr val="1F0909"/>
                </a:solidFill>
                <a:latin typeface="+mj-ea"/>
                <a:ea typeface="+mj-ea"/>
              </a:rPr>
              <a:t>● 代码重用性高，能够完成大部分数据库操作； </a:t>
            </a:r>
          </a:p>
          <a:p>
            <a:pPr lvl="0"/>
            <a:r>
              <a:rPr lang="zh-CN" altLang="en-US" sz="2800" dirty="0">
                <a:solidFill>
                  <a:srgbClr val="1F0909"/>
                </a:solidFill>
                <a:latin typeface="+mj-ea"/>
                <a:ea typeface="+mj-ea"/>
              </a:rPr>
              <a:t>● 松散耦合，使持久化不依赖于底层数据库和上层业务逻辑实现，更换数据库时只需修改配置文件而不用修改代码。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882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5FB126A-521A-43B2-A5F0-08ED66F265DB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71937954-6F70-4BE5-A9B7-67C7C4D0A55E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Docker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拉取</a:t>
            </a:r>
            <a:r>
              <a:rPr lang="en-US" altLang="zh-CN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Mysql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镜像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4DF34A-9D11-49B2-BAC3-0AF09609412E}"/>
              </a:ext>
            </a:extLst>
          </p:cNvPr>
          <p:cNvSpPr/>
          <p:nvPr/>
        </p:nvSpPr>
        <p:spPr>
          <a:xfrm>
            <a:off x="1142166" y="1503686"/>
            <a:ext cx="47201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+mn-ea"/>
              </a:rPr>
              <a:t>docker pull </a:t>
            </a:r>
            <a:r>
              <a:rPr lang="en-US" altLang="zh-CN" sz="3200" b="1" dirty="0" err="1">
                <a:latin typeface="+mn-ea"/>
              </a:rPr>
              <a:t>mysql</a:t>
            </a:r>
            <a:endParaRPr lang="zh-CN" alt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801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5C034B3-2528-4556-99E5-AA8AF006A159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EF1424D-DCDD-419E-8A39-57BB2C55AEFF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676142" y="483636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docker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运行容器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362513-1B78-499F-8F6E-B29C7A0A6882}"/>
              </a:ext>
            </a:extLst>
          </p:cNvPr>
          <p:cNvSpPr/>
          <p:nvPr/>
        </p:nvSpPr>
        <p:spPr>
          <a:xfrm>
            <a:off x="564382" y="1560289"/>
            <a:ext cx="854281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+mn-ea"/>
              </a:rPr>
              <a:t> </a:t>
            </a:r>
            <a:r>
              <a:rPr lang="en-US" altLang="zh-CN" sz="2400" b="1" dirty="0">
                <a:latin typeface="+mn-ea"/>
              </a:rPr>
              <a:t>docker run -p 3306:3306 </a:t>
            </a:r>
          </a:p>
          <a:p>
            <a:r>
              <a:rPr lang="en-US" altLang="zh-CN" sz="2400" b="1" dirty="0">
                <a:latin typeface="+mn-ea"/>
              </a:rPr>
              <a:t> -v $PWD/data:/var/lib/</a:t>
            </a:r>
            <a:r>
              <a:rPr lang="en-US" altLang="zh-CN" sz="2400" b="1" dirty="0" err="1">
                <a:latin typeface="+mn-ea"/>
              </a:rPr>
              <a:t>mysql</a:t>
            </a:r>
            <a:r>
              <a:rPr lang="en-US" altLang="zh-CN" sz="2400" b="1" dirty="0">
                <a:latin typeface="+mn-ea"/>
              </a:rPr>
              <a:t> -e             MYSQL_ROOT_PASSWORD=123456 -d </a:t>
            </a:r>
            <a:r>
              <a:rPr lang="en-US" altLang="zh-CN" sz="2400" b="1" dirty="0" err="1">
                <a:latin typeface="+mn-ea"/>
              </a:rPr>
              <a:t>mysql</a:t>
            </a:r>
            <a:endParaRPr lang="en-US" altLang="zh-CN" sz="2400" b="1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93552E-F76B-4ECF-BF82-4BF344FB1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42" y="3267899"/>
            <a:ext cx="7702066" cy="287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5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05381486-CA64-45D5-83D1-8F194111D839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92A1605-69FA-4C47-AA74-3F76410EE5E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Docker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进入容器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892ED6-4ADC-4B62-B71B-8214EF54DDFB}"/>
              </a:ext>
            </a:extLst>
          </p:cNvPr>
          <p:cNvSpPr/>
          <p:nvPr/>
        </p:nvSpPr>
        <p:spPr>
          <a:xfrm>
            <a:off x="700431" y="1649214"/>
            <a:ext cx="86733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de-DE" altLang="zh-CN" sz="3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de-DE" altLang="zh-CN" sz="3200" b="1" dirty="0">
                <a:solidFill>
                  <a:srgbClr val="000000"/>
                </a:solidFill>
                <a:latin typeface="+mn-ea"/>
              </a:rPr>
              <a:t>docker exec -it 8f54b8da694c /bin/bash</a:t>
            </a:r>
            <a:endParaRPr lang="zh-CN" altLang="en-US" sz="32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ABBCC9-2DD5-4783-883F-BF9902CA8E29}"/>
              </a:ext>
            </a:extLst>
          </p:cNvPr>
          <p:cNvSpPr/>
          <p:nvPr/>
        </p:nvSpPr>
        <p:spPr>
          <a:xfrm>
            <a:off x="1361440" y="28288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zh-CN" altLang="en-US" sz="2400" dirty="0">
                <a:latin typeface="+mn-ea"/>
              </a:rPr>
              <a:t>通过 </a:t>
            </a:r>
            <a:r>
              <a:rPr lang="en-US" altLang="zh-CN" sz="2400" dirty="0">
                <a:latin typeface="+mn-ea"/>
              </a:rPr>
              <a:t>exec </a:t>
            </a:r>
            <a:r>
              <a:rPr lang="zh-CN" altLang="en-US" sz="2400" dirty="0">
                <a:latin typeface="+mn-ea"/>
              </a:rPr>
              <a:t>命令对指定的容器执行 </a:t>
            </a:r>
            <a:r>
              <a:rPr lang="en-US" altLang="zh-CN" sz="2400" dirty="0">
                <a:latin typeface="+mn-ea"/>
              </a:rPr>
              <a:t>bash:</a:t>
            </a:r>
            <a:endParaRPr lang="en-US" altLang="zh-CN" sz="2400" b="1" dirty="0">
              <a:solidFill>
                <a:srgbClr val="333333"/>
              </a:solidFill>
              <a:latin typeface="+mn-ea"/>
            </a:endParaRPr>
          </a:p>
          <a:p>
            <a:pPr latinLnBrk="1"/>
            <a:r>
              <a:rPr lang="en-US" altLang="zh-CN" sz="2400" b="1" dirty="0">
                <a:solidFill>
                  <a:srgbClr val="333333"/>
                </a:solidFill>
                <a:latin typeface="+mn-ea"/>
              </a:rPr>
              <a:t>-</a:t>
            </a:r>
            <a:r>
              <a:rPr lang="en-US" altLang="zh-CN" sz="2400" b="1" dirty="0" err="1">
                <a:solidFill>
                  <a:srgbClr val="333333"/>
                </a:solidFill>
                <a:latin typeface="+mn-ea"/>
              </a:rPr>
              <a:t>i</a:t>
            </a:r>
            <a:r>
              <a:rPr lang="en-US" altLang="zh-CN" sz="2400" b="1" dirty="0">
                <a:solidFill>
                  <a:srgbClr val="333333"/>
                </a:solidFill>
                <a:latin typeface="+mn-ea"/>
              </a:rPr>
              <a:t> :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即使没有附加也保持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STDIN 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打开</a:t>
            </a:r>
          </a:p>
          <a:p>
            <a:pPr latinLnBrk="1"/>
            <a:r>
              <a:rPr lang="en-US" altLang="zh-CN" sz="2400" b="1" dirty="0">
                <a:solidFill>
                  <a:srgbClr val="333333"/>
                </a:solidFill>
                <a:latin typeface="+mn-ea"/>
              </a:rPr>
              <a:t>-t :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分配一个伪终端</a:t>
            </a:r>
            <a:endParaRPr lang="zh-CN" altLang="en-US" sz="24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209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716D26F2-0E8C-457F-BDA7-8DB1A571AC10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DE9D56C-3105-4679-85ED-960CECDB6F5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登录数据库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88E272-9807-47B4-A840-CC308B06D610}"/>
              </a:ext>
            </a:extLst>
          </p:cNvPr>
          <p:cNvSpPr/>
          <p:nvPr/>
        </p:nvSpPr>
        <p:spPr>
          <a:xfrm>
            <a:off x="1021582" y="1751832"/>
            <a:ext cx="87505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solidFill>
                  <a:srgbClr val="3D464D"/>
                </a:solidFill>
                <a:latin typeface="-apple-system"/>
              </a:rPr>
              <a:t>mysql</a:t>
            </a:r>
            <a:r>
              <a:rPr lang="en-US" altLang="zh-CN" sz="3200" b="1" dirty="0">
                <a:solidFill>
                  <a:srgbClr val="3D464D"/>
                </a:solidFill>
                <a:latin typeface="-apple-system"/>
              </a:rPr>
              <a:t> -u root -p</a:t>
            </a:r>
            <a:endParaRPr lang="zh-CN" altLang="en-US" sz="2000" b="1" dirty="0">
              <a:solidFill>
                <a:srgbClr val="3D464D"/>
              </a:solidFill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0BE493-A96A-4A7F-88C3-A2CE10E7792F}"/>
              </a:ext>
            </a:extLst>
          </p:cNvPr>
          <p:cNvSpPr/>
          <p:nvPr/>
        </p:nvSpPr>
        <p:spPr>
          <a:xfrm>
            <a:off x="1269999" y="2922955"/>
            <a:ext cx="80449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-u 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是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mysql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数据库用户名，默认为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root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，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-p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是输入密码，在</a:t>
            </a:r>
            <a:r>
              <a:rPr lang="en-US" altLang="zh-CN" sz="2400" dirty="0">
                <a:solidFill>
                  <a:srgbClr val="3F88BF"/>
                </a:solidFill>
                <a:latin typeface="+mn-ea"/>
                <a:hlinkClick r:id="rId3"/>
              </a:rPr>
              <a:t>dos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界面下，输入密码是不显示的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15449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daf7fd9b-b5a0-4779-83e3-3a4cc91f1c1e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383</Words>
  <Application>Microsoft Office PowerPoint</Application>
  <PresentationFormat>宽屏</PresentationFormat>
  <Paragraphs>43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-apple-system</vt:lpstr>
      <vt:lpstr>华文新魏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致 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???</dc:creator>
  <cp:lastModifiedBy>王 少博</cp:lastModifiedBy>
  <cp:revision>858</cp:revision>
  <dcterms:created xsi:type="dcterms:W3CDTF">2017-01-11T01:22:00Z</dcterms:created>
  <dcterms:modified xsi:type="dcterms:W3CDTF">2019-05-15T09:50:11Z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