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62" r:id="rId5"/>
    <p:sldId id="430" r:id="rId6"/>
    <p:sldId id="541" r:id="rId7"/>
    <p:sldId id="542" r:id="rId8"/>
    <p:sldId id="543" r:id="rId9"/>
    <p:sldId id="544" r:id="rId10"/>
    <p:sldId id="545" r:id="rId11"/>
    <p:sldId id="547" r:id="rId12"/>
    <p:sldId id="548" r:id="rId13"/>
    <p:sldId id="549" r:id="rId14"/>
    <p:sldId id="550" r:id="rId15"/>
    <p:sldId id="551" r:id="rId16"/>
    <p:sldId id="552" r:id="rId17"/>
    <p:sldId id="48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A80000"/>
    <a:srgbClr val="0000FF"/>
    <a:srgbClr val="FF3333"/>
    <a:srgbClr val="DA0000"/>
    <a:srgbClr val="53D6DD"/>
    <a:srgbClr val="00A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9" autoAdjust="0"/>
    <p:restoredTop sz="96488" autoAdjust="0"/>
  </p:normalViewPr>
  <p:slideViewPr>
    <p:cSldViewPr snapToGrid="0">
      <p:cViewPr>
        <p:scale>
          <a:sx n="90" d="100"/>
          <a:sy n="90" d="100"/>
        </p:scale>
        <p:origin x="-6" y="-72"/>
      </p:cViewPr>
      <p:guideLst>
        <p:guide orient="horz" pos="2361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294"/>
    </p:cViewPr>
  </p:sorterViewPr>
  <p:notesViewPr>
    <p:cSldViewPr snapToGrid="0">
      <p:cViewPr varScale="1">
        <p:scale>
          <a:sx n="67" d="100"/>
          <a:sy n="67" d="100"/>
        </p:scale>
        <p:origin x="3072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DC01-41A1-4776-B5BC-99E03FAD5C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89940-700E-4713-A716-E06705FEBE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0D0C-2489-4D0C-B8E8-1E85D6869D9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客户机在执行write系统调用时，希望系统调用顺利返回时数据已经写入磁盘。这样可以保证数据的可靠性，称为同步写入。同步写入会降低性能，因为用户进程必须等待系统调用的返回。而异步写入是NFS服务器不立即把数据写入磁盘而是放在缓冲区，然后立即返回调用。NFS服务器上的linux系统调用完成后的一段时间内再把数据写入磁盘，如果这段时间服务器崩溃，会导致数据丢失。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基于页的虚拟内存，它可以把同一物理数据页的几个小的写入集合一次性写入，以减少写操作的次数。“Wdelay”允许延迟写入；“nowdelay”不允许延迟写入，不允许集合操作。写入延迟可以提高性能，但同样增加了数据丢失的风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linux的TCP Wrapper根据/etc/hosts.allow和/etc/hosts/deny这两个文件配置可以确定谁能访问哪些服务。</a:t>
            </a:r>
            <a:endParaRPr lang="zh-CN" altLang="en-US"/>
          </a:p>
          <a:p>
            <a:r>
              <a:rPr lang="zh-CN" altLang="en-US"/>
              <a:t>顺序：如果客户机的主机名或IP地址匹配/etc/hosts.allow列出的服务名，则客户访问被允许；如果匹配/etc/hosts/deny，则被拒绝；如果都不匹配则访问被允许。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FS服务器导出某一目录时，目录下可能还挂着其他文件系统。为了在NFS客户机上能够使用这两个目录，通常会在NFS服务器上的/etc/exports文件分别对有两个目录的导出指定项，然后再NFS客户机上分别挂接，如果之挂接上一级目录，下一级目录会被隐藏。”hide“和”nohide”选项可以控制导出目录时其他隐藏文件系统是否一起导出。缺省“hide”隐藏其他文件系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dirty="0"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dirty="0">
                <a:cs typeface="Arial" panose="020B0604020202020204" pitchFamily="34" charset="0"/>
                <a:sym typeface="+mn-ea"/>
              </a:rPr>
              <a:t>地址问题：</a:t>
            </a:r>
            <a:r>
              <a:rPr lang="zh-CN" altLang="en-US"/>
              <a:t>在NFS服务器上的/etc/exports文件配置导出目录时，主机指定如果采用主机名的方法，保证NFS客户机的IP地址和主机名符合，否则会遭到拒绝。NFS客户机挂载NFS目录时，如果采用主机名而不是IP地址来指定NFS客户机，同样要保证客户机能够正确解析主机名的IP地址，否则检查/etc/hosts文件和DNS配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示例：在客户机上执行以下命令确定远程</a:t>
            </a:r>
            <a:r>
              <a:rPr lang="en-US" altLang="zh-CN"/>
              <a:t>NFS</a:t>
            </a:r>
            <a:r>
              <a:rPr lang="zh-CN" altLang="en-US"/>
              <a:t>服务器的</a:t>
            </a:r>
            <a:r>
              <a:rPr lang="en-US" altLang="zh-CN"/>
              <a:t>RPC</a:t>
            </a:r>
            <a:r>
              <a:rPr lang="zh-CN" altLang="en-US"/>
              <a:t>服务信息：</a:t>
            </a:r>
            <a:endParaRPr lang="zh-CN" altLang="en-US"/>
          </a:p>
          <a:p>
            <a:r>
              <a:rPr lang="en-US" altLang="zh-CN"/>
              <a:t>rpcinfo -u   ip   </a:t>
            </a:r>
            <a:r>
              <a:rPr lang="zh-CN" altLang="en-US"/>
              <a:t>挂载点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E356C4-8DB7-49BD-A306-FA01DB01BC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用户可以以访问本地文件的方式访问远程主机上的文件。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用户可以以访问本地文件的方式访问远程主机上的文件。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 C/S</a:t>
            </a:r>
            <a:r>
              <a:rPr lang="zh-CN" altLang="en-US"/>
              <a:t>模式：</a:t>
            </a:r>
            <a:r>
              <a:rPr lang="en-US" altLang="zh-CN"/>
              <a:t>NFS</a:t>
            </a:r>
            <a:r>
              <a:rPr lang="zh-CN" altLang="en-US"/>
              <a:t>服务器时输出文件的计算机，客户是访问文件的计算机。</a:t>
            </a:r>
            <a:endParaRPr lang="zh-CN" altLang="en-US"/>
          </a:p>
          <a:p>
            <a:r>
              <a:rPr lang="zh-CN" altLang="en-US"/>
              <a:t>客户和服务器通过远程过程调用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RPC</a:t>
            </a:r>
            <a:r>
              <a:rPr lang="zh-CN" altLang="en-US">
                <a:sym typeface="+mn-ea"/>
              </a:rPr>
              <a:t>）</a:t>
            </a:r>
            <a:r>
              <a:rPr lang="zh-CN" altLang="en-US"/>
              <a:t>通信，当用户主机上的应用程序访问远程文件时，客户主机内核向远程服务器发送一个请求，客户进程被阻塞，等待服务器应答；而服务器一直处于，等待状态。如果接收到客户请求就处理，并将结果返回给客户机。</a:t>
            </a:r>
            <a:endParaRPr lang="zh-CN" altLang="en-US"/>
          </a:p>
          <a:p>
            <a:r>
              <a:rPr lang="en-US" altLang="zh-CN"/>
              <a:t>NFS服务器上的目录，如果可被远程用户访问，称为导出，</a:t>
            </a:r>
            <a:r>
              <a:rPr lang="zh-CN" altLang="en-US"/>
              <a:t>客户主机访问</a:t>
            </a:r>
            <a:r>
              <a:rPr lang="en-US" altLang="zh-CN"/>
              <a:t>服务器导出目录的过程，</a:t>
            </a:r>
            <a:r>
              <a:rPr lang="zh-CN" altLang="en-US"/>
              <a:t>称</a:t>
            </a:r>
            <a:r>
              <a:rPr lang="en-US" altLang="zh-CN"/>
              <a:t>为安装</a:t>
            </a:r>
            <a:r>
              <a:rPr lang="zh-CN" altLang="en-US"/>
              <a:t>、挂载或导入。</a:t>
            </a:r>
            <a:r>
              <a:rPr lang="en-US" altLang="zh-CN"/>
              <a:t>NFS</a:t>
            </a:r>
            <a:r>
              <a:rPr lang="zh-CN" altLang="en-US"/>
              <a:t>由</a:t>
            </a:r>
            <a:r>
              <a:rPr lang="en-US" altLang="zh-CN"/>
              <a:t>许多组件</a:t>
            </a:r>
            <a:r>
              <a:rPr lang="zh-CN" altLang="en-US"/>
              <a:t>共同协作完成。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19CE9C-6BA1-48BD-851F-C52AFF06B1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246288-924A-4F16-AE9D-2483AB6646C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1787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8" name="矩形 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14" y="116632"/>
            <a:ext cx="272415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43.xml"/><Relationship Id="rId3" Type="http://schemas.openxmlformats.org/officeDocument/2006/relationships/image" Target="../media/image4.GIF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46.xml"/><Relationship Id="rId3" Type="http://schemas.openxmlformats.org/officeDocument/2006/relationships/image" Target="../media/image4.GIF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49.xml"/><Relationship Id="rId3" Type="http://schemas.openxmlformats.org/officeDocument/2006/relationships/image" Target="../media/image4.GIF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52.xml"/><Relationship Id="rId3" Type="http://schemas.openxmlformats.org/officeDocument/2006/relationships/image" Target="../media/image4.GIF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55.xml"/><Relationship Id="rId3" Type="http://schemas.openxmlformats.org/officeDocument/2006/relationships/image" Target="../media/image4.GIF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image" Target="../media/image1.jpe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image" Target="../media/image5.GIF"/><Relationship Id="rId4" Type="http://schemas.openxmlformats.org/officeDocument/2006/relationships/tags" Target="../tags/tag21.xml"/><Relationship Id="rId3" Type="http://schemas.openxmlformats.org/officeDocument/2006/relationships/image" Target="../media/image4.GIF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26.xml"/><Relationship Id="rId3" Type="http://schemas.openxmlformats.org/officeDocument/2006/relationships/image" Target="../media/image4.GIF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4.GIF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1.xml"/><Relationship Id="rId3" Type="http://schemas.openxmlformats.org/officeDocument/2006/relationships/image" Target="../media/image4.GIF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4.xml"/><Relationship Id="rId3" Type="http://schemas.openxmlformats.org/officeDocument/2006/relationships/image" Target="../media/image4.GIF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37.xml"/><Relationship Id="rId3" Type="http://schemas.openxmlformats.org/officeDocument/2006/relationships/image" Target="../media/image4.GIF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tags" Target="../tags/tag40.xml"/><Relationship Id="rId3" Type="http://schemas.openxmlformats.org/officeDocument/2006/relationships/image" Target="../media/image4.GIF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381954"/>
            <a:ext cx="12192000" cy="1116719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网络文件系统</a:t>
            </a:r>
            <a:r>
              <a:rPr lang="en-US" altLang="zh-CN" sz="5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NFS</a:t>
            </a:r>
            <a:endParaRPr lang="en-US" altLang="zh-CN" sz="5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754372" y="35368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762" y="4008475"/>
            <a:ext cx="1166036" cy="116603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6422065"/>
            <a:ext cx="12192000" cy="4359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42546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70713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性能、安全和故障排除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服务器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性能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21412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性能与服务器和客户机的参数配置有关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同步写入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sync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和异步写入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async</a:t>
            </a:r>
            <a:endParaRPr lang="en-US" altLang="zh-CN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写入延迟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42546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70713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性能、安全和故障排除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客户机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性能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18503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客户机上的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性能是由挂载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文件系统时采用的选项控制的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同步写入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sync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和异步写入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async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，写入客户机缓冲区</a:t>
            </a:r>
            <a:endParaRPr lang="en-US" altLang="zh-CN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42546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70713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性能、安全和故障排除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服务器的安全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214122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RPC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访问安全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目录的导出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权限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42546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70713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性能、安全和故障排除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客户机的安全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18503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>
                <a:cs typeface="Arial" panose="020B0604020202020204" pitchFamily="34" charset="0"/>
                <a:sym typeface="+mn-ea"/>
              </a:rPr>
              <a:t>“rw”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“ro”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选项控制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文件系统的访问权限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 缺省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“ro”</a:t>
            </a:r>
            <a:endParaRPr lang="en-US" altLang="zh-CN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42546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070" y="563880"/>
            <a:ext cx="70713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  <a:sym typeface="+mn-ea"/>
              </a:rPr>
              <a:t>性能、安全和故障排除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故障排除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185039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sz="2400" dirty="0">
                <a:cs typeface="Arial" panose="020B0604020202020204" pitchFamily="34" charset="0"/>
                <a:sym typeface="+mn-ea"/>
              </a:rPr>
              <a:t>IP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地址问题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故障排除常用命令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--rpcinfo</a:t>
            </a:r>
            <a:endParaRPr lang="en-US" altLang="zh-CN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2773840"/>
            <a:ext cx="12192000" cy="11167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zh-CN" altLang="en-US" sz="5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4882814" y="3533421"/>
            <a:ext cx="2448000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5" name="矩形 4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7" name="标题 6"/>
          <p:cNvSpPr>
            <a:spLocks noGrp="1"/>
          </p:cNvSpPr>
          <p:nvPr>
            <p:ph type="title" idx="4294967295"/>
          </p:nvPr>
        </p:nvSpPr>
        <p:spPr>
          <a:xfrm>
            <a:off x="4904819" y="2207858"/>
            <a:ext cx="2425995" cy="1325563"/>
          </a:xfrm>
        </p:spPr>
        <p:txBody>
          <a:bodyPr/>
          <a:lstStyle/>
          <a:p>
            <a:pPr algn="ctr"/>
            <a:r>
              <a:rPr lang="zh-CN" altLang="en-US" dirty="0" smtClean="0"/>
              <a:t>致谢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2749" y="848873"/>
            <a:ext cx="3344863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 smtClean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MENUS</a:t>
            </a:r>
            <a:endParaRPr lang="en-US" altLang="zh-CN" sz="36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02672" y="198580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 bwMode="auto">
          <a:xfrm>
            <a:off x="4924996" y="220488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 bwMode="auto">
          <a:xfrm>
            <a:off x="5044545" y="269931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配置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服务器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4" name="燕尾形 23"/>
          <p:cNvSpPr/>
          <p:nvPr>
            <p:custDataLst>
              <p:tags r:id="rId5"/>
            </p:custDataLst>
          </p:nvPr>
        </p:nvSpPr>
        <p:spPr>
          <a:xfrm>
            <a:off x="3737546" y="216360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6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102672" y="269932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/>
          <p:cNvCxnSpPr/>
          <p:nvPr>
            <p:custDataLst>
              <p:tags r:id="rId7"/>
            </p:custDataLst>
          </p:nvPr>
        </p:nvCxnSpPr>
        <p:spPr bwMode="auto">
          <a:xfrm>
            <a:off x="4924996" y="296030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>
            <p:custDataLst>
              <p:tags r:id="rId8"/>
            </p:custDataLst>
          </p:nvPr>
        </p:nvSpPr>
        <p:spPr bwMode="auto">
          <a:xfrm>
            <a:off x="5044545" y="197446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NFS</a:t>
            </a:r>
            <a:r>
              <a:rPr lang="zh-CN" altLang="en-US" dirty="0"/>
              <a:t>基本原理</a:t>
            </a:r>
            <a:endParaRPr lang="zh-CN" altLang="en-US" dirty="0"/>
          </a:p>
        </p:txBody>
      </p:sp>
      <p:sp>
        <p:nvSpPr>
          <p:cNvPr id="28" name="燕尾形 27"/>
          <p:cNvSpPr/>
          <p:nvPr>
            <p:custDataLst>
              <p:tags r:id="rId9"/>
            </p:custDataLst>
          </p:nvPr>
        </p:nvSpPr>
        <p:spPr>
          <a:xfrm>
            <a:off x="3734371" y="291902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0" y="6422065"/>
            <a:ext cx="12195548" cy="450113"/>
            <a:chOff x="0" y="6422065"/>
            <a:chExt cx="12195548" cy="450113"/>
          </a:xfrm>
        </p:grpSpPr>
        <p:sp>
          <p:nvSpPr>
            <p:cNvPr id="18" name="矩形 17"/>
            <p:cNvSpPr/>
            <p:nvPr/>
          </p:nvSpPr>
          <p:spPr>
            <a:xfrm>
              <a:off x="0" y="6422065"/>
              <a:ext cx="12192000" cy="4359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/>
                <a:t>                                                                                                                                                                                                                                            为了无法计算的价值   </a:t>
              </a:r>
              <a:endParaRPr lang="zh-CN" altLang="en-US" sz="1400" b="1" dirty="0"/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45435" y="6422065"/>
              <a:ext cx="450113" cy="450113"/>
            </a:xfrm>
            <a:prstGeom prst="rect">
              <a:avLst/>
            </a:prstGeom>
          </p:spPr>
        </p:pic>
      </p:grpSp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406190" y="1866240"/>
            <a:ext cx="1897980" cy="872040"/>
          </a:xfrm>
        </p:spPr>
        <p:txBody>
          <a:bodyPr/>
          <a:lstStyle/>
          <a:p>
            <a:pPr algn="ctr" rtl="0" eaLnBrk="1" latinLnBrk="0" hangingPunct="1"/>
            <a:r>
              <a:rPr lang="zh-CN" altLang="zh-CN" sz="2000" kern="1200" dirty="0" smtClean="0">
                <a:solidFill>
                  <a:srgbClr val="00A99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 录</a:t>
            </a:r>
            <a:endParaRPr lang="zh-CN" altLang="zh-CN" dirty="0" smtClean="0">
              <a:effectLst/>
            </a:endParaRPr>
          </a:p>
        </p:txBody>
      </p:sp>
      <p:sp>
        <p:nvSpPr>
          <p:cNvPr id="3" name="文本框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103942" y="3398045"/>
            <a:ext cx="7699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>
            <p:custDataLst>
              <p:tags r:id="rId12"/>
            </p:custDataLst>
          </p:nvPr>
        </p:nvCxnSpPr>
        <p:spPr bwMode="auto">
          <a:xfrm>
            <a:off x="4926266" y="3617120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 bwMode="auto">
          <a:xfrm>
            <a:off x="5045815" y="4111559"/>
            <a:ext cx="4008438" cy="723900"/>
          </a:xfrm>
          <a:prstGeom prst="rect">
            <a:avLst/>
          </a:prstGeom>
          <a:noFill/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性能、安全和故障排除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7" name="燕尾形 6"/>
          <p:cNvSpPr/>
          <p:nvPr>
            <p:custDataLst>
              <p:tags r:id="rId14"/>
            </p:custDataLst>
          </p:nvPr>
        </p:nvSpPr>
        <p:spPr>
          <a:xfrm>
            <a:off x="3738816" y="3575845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6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03942" y="4111560"/>
            <a:ext cx="769937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 dirty="0">
                <a:solidFill>
                  <a:srgbClr val="00A99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400" b="1" dirty="0">
              <a:solidFill>
                <a:srgbClr val="00A99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>
            <p:custDataLst>
              <p:tags r:id="rId16"/>
            </p:custDataLst>
          </p:nvPr>
        </p:nvCxnSpPr>
        <p:spPr bwMode="auto">
          <a:xfrm>
            <a:off x="4926266" y="4330634"/>
            <a:ext cx="0" cy="285750"/>
          </a:xfrm>
          <a:prstGeom prst="line">
            <a:avLst/>
          </a:prstGeom>
          <a:ln>
            <a:solidFill>
              <a:srgbClr val="C0C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7"/>
            </p:custDataLst>
          </p:nvPr>
        </p:nvSpPr>
        <p:spPr bwMode="auto">
          <a:xfrm>
            <a:off x="5045815" y="3386708"/>
            <a:ext cx="4008438" cy="725487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defPPr>
              <a:defRPr lang="zh-CN"/>
            </a:defPPr>
            <a:lvl1pPr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配置</a:t>
            </a:r>
            <a:r>
              <a:rPr lang="en-US" altLang="zh-CN" dirty="0"/>
              <a:t>NFS</a:t>
            </a:r>
            <a:r>
              <a:rPr lang="zh-CN" altLang="en-US" dirty="0"/>
              <a:t>客户机</a:t>
            </a:r>
            <a:endParaRPr lang="zh-CN" altLang="en-US" dirty="0"/>
          </a:p>
        </p:txBody>
      </p:sp>
      <p:sp>
        <p:nvSpPr>
          <p:cNvPr id="11" name="燕尾形 10"/>
          <p:cNvSpPr/>
          <p:nvPr>
            <p:custDataLst>
              <p:tags r:id="rId18"/>
            </p:custDataLst>
          </p:nvPr>
        </p:nvSpPr>
        <p:spPr>
          <a:xfrm>
            <a:off x="3735641" y="4289359"/>
            <a:ext cx="368300" cy="368300"/>
          </a:xfrm>
          <a:prstGeom prst="chevron">
            <a:avLst/>
          </a:prstGeom>
          <a:solidFill>
            <a:srgbClr val="00A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基本原理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什么是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？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67485" y="2423795"/>
            <a:ext cx="957326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 NFS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Netwoke File System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）网络文件系统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 bwMode="auto">
          <a:xfrm>
            <a:off x="1454785" y="3016250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实现共享文件</a:t>
            </a:r>
            <a:endParaRPr lang="zh-CN" altLang="en-US" sz="2400"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 bwMode="auto">
          <a:xfrm>
            <a:off x="1454785" y="3635375"/>
            <a:ext cx="10438130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fontAlgn="auto">
              <a:lnSpc>
                <a:spcPct val="150000"/>
              </a:lnSpc>
              <a:buBlip>
                <a:blip r:embed="rId5"/>
              </a:buBlip>
            </a:pPr>
            <a:r>
              <a:rPr lang="en-US" altLang="zh-CN" sz="2400">
                <a:sym typeface="+mn-ea"/>
              </a:rPr>
              <a:t>  </a:t>
            </a:r>
            <a:r>
              <a:rPr lang="zh-CN" altLang="en-US" sz="2400">
                <a:sym typeface="+mn-ea"/>
              </a:rPr>
              <a:t>由</a:t>
            </a:r>
            <a:r>
              <a:rPr lang="en-US" altLang="zh-CN" sz="2400">
                <a:sym typeface="+mn-ea"/>
              </a:rPr>
              <a:t>SUN</a:t>
            </a:r>
            <a:r>
              <a:rPr lang="zh-CN" altLang="en-US" sz="2400">
                <a:sym typeface="+mn-ea"/>
              </a:rPr>
              <a:t>公司开发，最终被</a:t>
            </a:r>
            <a:r>
              <a:rPr lang="en-US" altLang="zh-CN" sz="2400">
                <a:sym typeface="+mn-ea"/>
              </a:rPr>
              <a:t>IETF</a:t>
            </a:r>
            <a:r>
              <a:rPr lang="zh-CN" altLang="en-US" sz="2400">
                <a:sym typeface="+mn-ea"/>
              </a:rPr>
              <a:t>所接，纳入</a:t>
            </a:r>
            <a:r>
              <a:rPr lang="en-US" altLang="zh-CN" sz="2400">
                <a:sym typeface="+mn-ea"/>
              </a:rPr>
              <a:t>RFC</a:t>
            </a:r>
            <a:r>
              <a:rPr lang="zh-CN" altLang="en-US" sz="2400">
                <a:sym typeface="+mn-ea"/>
              </a:rPr>
              <a:t>成为一种文件服务标准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基本原理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的优点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318198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被所有用户访问的数据可以存放在一台中央的主机上，其他不同主机上的用户可以通过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NFS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访问同一中央主机上的数据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客户访问的远程主机上的文件时透明的，和访问本地主机上的文件一样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 远程主机上的文件的物理位置发生变化（如从一台主机移动到另一主机上）也不会影响客户访问方式的变化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463560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基本原理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865" y="1699895"/>
            <a:ext cx="4008755" cy="145161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的工作原理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indent="0"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及组件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90" y="1606550"/>
            <a:ext cx="5305425" cy="4810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基本原理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的组件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522855"/>
            <a:ext cx="9573260" cy="383349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XDR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（外部数据表示）：在异构机器组成的网络上交换数据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RPC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协议：负责定义客户机和服务器之间的信息格式，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NFS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请求始以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RPC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包的形式发送的。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locked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RPC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锁监控程序，实现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RPC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锁管理协议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NLM</a:t>
            </a:r>
            <a:endParaRPr lang="en-US" altLang="zh-CN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 rpciod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NFS I/O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监控程序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sz="2400" dirty="0">
                <a:cs typeface="Arial" panose="020B0604020202020204" pitchFamily="34" charset="0"/>
                <a:sym typeface="+mn-ea"/>
              </a:rPr>
              <a:t>statd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状态监控程序，利用网络状态监视协议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NSM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维护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所得状态。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基本原理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69982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NFS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的组件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383349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knfsd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：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系统的核心，监听远程主机的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RPC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请求、根据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协议进行解释。它用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RPC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将响应返回给客户机，并与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服务器上运行的其他自建通信。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portmap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：将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RPC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程序号与运行服务得实际端口相对应。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mountd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：处理客户机得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mount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请求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rquotad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：提供</a:t>
            </a:r>
            <a:r>
              <a:rPr lang="en-US" altLang="zh-CN" sz="2400" dirty="0">
                <a:solidFill>
                  <a:schemeClr val="tx1"/>
                </a:solidFill>
                <a:cs typeface="Arial" panose="020B0604020202020204" pitchFamily="34" charset="0"/>
              </a:rPr>
              <a:t>NFS</a:t>
            </a:r>
            <a:r>
              <a:rPr lang="zh-CN" alt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系统中用户得配额信息</a:t>
            </a: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endParaRPr lang="zh-CN" altLang="en-US" sz="24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配置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服务器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配置步骤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26295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安装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软件包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在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/etc/exports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文件中配置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服务器上要导出得文件系统或目录。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启动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服务器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导出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/etc/exports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中配置得文件系统或目录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7" name="直接连接符 6"/>
          <p:cNvCxnSpPr/>
          <p:nvPr/>
        </p:nvCxnSpPr>
        <p:spPr bwMode="auto">
          <a:xfrm>
            <a:off x="564382" y="1606435"/>
            <a:ext cx="8750595" cy="0"/>
          </a:xfrm>
          <a:prstGeom prst="line">
            <a:avLst/>
          </a:prstGeom>
          <a:ln w="73025">
            <a:solidFill>
              <a:srgbClr val="00A99F"/>
            </a:solidFill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 bwMode="auto">
          <a:xfrm>
            <a:off x="814175" y="563814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配置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NFS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客户机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 bwMode="auto">
          <a:xfrm>
            <a:off x="824970" y="1782379"/>
            <a:ext cx="4008438" cy="723900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>
              <a:buBlip>
                <a:blip r:embed="rId3"/>
              </a:buBlip>
              <a:defRPr/>
            </a:pPr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配置步骤</a:t>
            </a: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 bwMode="auto">
          <a:xfrm>
            <a:off x="1434465" y="2423795"/>
            <a:ext cx="9573260" cy="2629535"/>
          </a:xfrm>
          <a:prstGeom prst="rect">
            <a:avLst/>
          </a:prstGeom>
          <a:noFill/>
        </p:spPr>
        <p:txBody>
          <a:bodyPr anchor="ctr">
            <a:noAutofit/>
          </a:bodyPr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en-US" altLang="zh-CN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安装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软件包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l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smod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查看是否安装成功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showmount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列出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NFS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服务器导出的文件系统或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目录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dirty="0">
                <a:cs typeface="Arial" panose="020B0604020202020204" pitchFamily="34" charset="0"/>
                <a:sym typeface="+mn-ea"/>
              </a:rPr>
              <a:t>mount</a:t>
            </a:r>
            <a:r>
              <a:rPr lang="zh-CN" altLang="en-US" sz="2400" dirty="0">
                <a:cs typeface="Arial" panose="020B0604020202020204" pitchFamily="34" charset="0"/>
                <a:sym typeface="+mn-ea"/>
              </a:rPr>
              <a:t>手工挂载服务器上的目录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  <a:p>
            <a:pPr indent="0" fontAlgn="auto">
              <a:lnSpc>
                <a:spcPct val="150000"/>
              </a:lnSpc>
              <a:buBlip>
                <a:blip r:embed="rId5"/>
              </a:buBlip>
              <a:defRPr/>
            </a:pPr>
            <a:r>
              <a:rPr lang="zh-CN" altLang="en-US" sz="2400" dirty="0">
                <a:cs typeface="Arial" panose="020B0604020202020204" pitchFamily="34" charset="0"/>
                <a:sym typeface="+mn-ea"/>
              </a:rPr>
              <a:t> 测试</a:t>
            </a:r>
            <a:endParaRPr lang="zh-CN" altLang="en-US" sz="24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1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12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1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14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15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16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17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ags/tag18.xml><?xml version="1.0" encoding="utf-8"?>
<p:tagLst xmlns:p="http://schemas.openxmlformats.org/presentationml/2006/main">
  <p:tag name="MH" val="20170111114318"/>
  <p:tag name="MH_LIBRARY" val="GRAPHIC"/>
  <p:tag name="MH_ORDER" val="Chevron 64"/>
</p:tagLst>
</file>

<file path=ppt/tags/tag1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.xml><?xml version="1.0" encoding="utf-8"?>
<p:tagLst xmlns:p="http://schemas.openxmlformats.org/presentationml/2006/main">
  <p:tag name="MH" val="20170111114318"/>
  <p:tag name="MH_LIBRARY" val="GRAPHIC"/>
  <p:tag name="MH_ORDER" val="矩形 2"/>
</p:tagLst>
</file>

<file path=ppt/tags/tag2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2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.xml><?xml version="1.0" encoding="utf-8"?>
<p:tagLst xmlns:p="http://schemas.openxmlformats.org/presentationml/2006/main">
  <p:tag name="MH" val="20170111114318"/>
  <p:tag name="MH_LIBRARY" val="GRAPHIC"/>
  <p:tag name="MH_ORDER" val="文本框 7"/>
</p:tagLst>
</file>

<file path=ppt/tags/tag3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3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.xml><?xml version="1.0" encoding="utf-8"?>
<p:tagLst xmlns:p="http://schemas.openxmlformats.org/presentationml/2006/main">
  <p:tag name="MH" val="20170111114318"/>
  <p:tag name="MH_LIBRARY" val="GRAPHIC"/>
  <p:tag name="MH_ORDER" val="Straight Connector 8"/>
</p:tagLst>
</file>

<file path=ppt/tags/tag4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6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7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8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49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0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1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2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3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4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55.xml><?xml version="1.0" encoding="utf-8"?>
<p:tagLst xmlns:p="http://schemas.openxmlformats.org/presentationml/2006/main">
  <p:tag name="MH" val="20170111114318"/>
  <p:tag name="MH_LIBRARY" val="GRAPHIC"/>
  <p:tag name="MH_ORDER" val="TextBox 9"/>
</p:tagLst>
</file>

<file path=ppt/tags/tag6.xml><?xml version="1.0" encoding="utf-8"?>
<p:tagLst xmlns:p="http://schemas.openxmlformats.org/presentationml/2006/main">
  <p:tag name="MH" val="20170111114318"/>
  <p:tag name="MH_LIBRARY" val="GRAPHIC"/>
  <p:tag name="MH_ORDER" val="Chevron 47"/>
</p:tagLst>
</file>

<file path=ppt/tags/tag7.xml><?xml version="1.0" encoding="utf-8"?>
<p:tagLst xmlns:p="http://schemas.openxmlformats.org/presentationml/2006/main">
  <p:tag name="MH" val="20170111114318"/>
  <p:tag name="MH_LIBRARY" val="GRAPHIC"/>
  <p:tag name="MH_ORDER" val="文本框 61"/>
</p:tagLst>
</file>

<file path=ppt/tags/tag8.xml><?xml version="1.0" encoding="utf-8"?>
<p:tagLst xmlns:p="http://schemas.openxmlformats.org/presentationml/2006/main">
  <p:tag name="MH" val="20170111114318"/>
  <p:tag name="MH_LIBRARY" val="GRAPHIC"/>
  <p:tag name="MH_ORDER" val="Straight Connector 62"/>
</p:tagLst>
</file>

<file path=ppt/tags/tag9.xml><?xml version="1.0" encoding="utf-8"?>
<p:tagLst xmlns:p="http://schemas.openxmlformats.org/presentationml/2006/main">
  <p:tag name="MH" val="20170111114318"/>
  <p:tag name="MH_LIBRARY" val="GRAPHIC"/>
  <p:tag name="MH_ORDER" val="TextBox 6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1638</Words>
  <Application>WPS 演示</Application>
  <PresentationFormat>自定义</PresentationFormat>
  <Paragraphs>128</Paragraphs>
  <Slides>15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Calibri Light</vt:lpstr>
      <vt:lpstr>Arial Unicode MS</vt:lpstr>
      <vt:lpstr>Office 主题</vt:lpstr>
      <vt:lpstr>网络文件系统NFS</vt:lpstr>
      <vt:lpstr>目 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致谢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???</dc:creator>
  <cp:lastModifiedBy>Administrator</cp:lastModifiedBy>
  <cp:revision>937</cp:revision>
  <dcterms:created xsi:type="dcterms:W3CDTF">2017-01-11T01:22:00Z</dcterms:created>
  <dcterms:modified xsi:type="dcterms:W3CDTF">2019-05-14T04:01:30Z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