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71" r:id="rId9"/>
    <p:sldId id="272" r:id="rId10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6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8.xml"/><Relationship Id="rId1" Type="http://schemas.openxmlformats.org/officeDocument/2006/relationships/tags" Target="../tags/tag5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8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2.xml"/><Relationship Id="rId4" Type="http://schemas.openxmlformats.org/officeDocument/2006/relationships/tags" Target="../tags/tag5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46" name="Straight Connector 27" descr="e7d195523061f1c021b92b3d25e54ab5e788c0576048880950C3AFFA1066A7153250F1349197BA8C5246BA9D557EC0274B8DA272D2431748978789E76D2CD7D1F11E7447C1D163F5D9CA1CD35DC7B6F04BDF10FCA079404A17D809A116C431542B71D0146EA2417CC1B5B60E34EF5BA323605C8F047A812E09D6A157312822A7BA14D010B8EC354166D81A394E001D9F"/>
          <p:cNvCxnSpPr/>
          <p:nvPr>
            <p:custDataLst>
              <p:tags r:id="rId4"/>
            </p:custDataLst>
          </p:nvPr>
        </p:nvCxnSpPr>
        <p:spPr>
          <a:xfrm rot="16200000">
            <a:off x="1230049" y="3333713"/>
            <a:ext cx="0" cy="653381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857732" y="2307200"/>
            <a:ext cx="5628255" cy="1004461"/>
          </a:xfrm>
        </p:spPr>
        <p:txBody>
          <a:bodyPr anchor="b">
            <a:noAutofit/>
          </a:bodyPr>
          <a:lstStyle>
            <a:lvl1pPr algn="l">
              <a:defRPr sz="4600" spc="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904106" y="4188597"/>
            <a:ext cx="2675635" cy="39600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2726807" y="2161753"/>
            <a:ext cx="6738386" cy="1752222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3033146" y="3624622"/>
            <a:ext cx="6125805" cy="1007615"/>
          </a:xfrm>
        </p:spPr>
        <p:txBody>
          <a:bodyPr lIns="101600" tIns="38100" rIns="63500" bIns="38100" anchor="b" anchorCtr="0">
            <a:noAutofit/>
          </a:bodyPr>
          <a:lstStyle>
            <a:lvl1pPr algn="ctr">
              <a:defRPr sz="3600" u="none" strike="noStrike" kern="1200" cap="none" spc="30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033141" y="4695218"/>
            <a:ext cx="6125805" cy="1434798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>
              <a:lumMod val="85000"/>
              <a:lumOff val="15000"/>
            </a:schemeClr>
          </a:solidFill>
          <a:uFillTx/>
          <a:latin typeface="微软雅黑" charset="-122"/>
          <a:ea typeface="微软雅黑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charset="-122"/>
          <a:ea typeface="微软雅黑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charset="-122"/>
          <a:ea typeface="微软雅黑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charset="-122"/>
          <a:ea typeface="微软雅黑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charset="-122"/>
          <a:ea typeface="微软雅黑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charset="-122"/>
          <a:ea typeface="微软雅黑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7732" y="2307200"/>
            <a:ext cx="8946668" cy="1375800"/>
          </a:xfrm>
        </p:spPr>
        <p:txBody>
          <a:bodyPr/>
          <a:lstStyle/>
          <a:p>
            <a:r>
              <a:rPr lang="en-US" altLang="zh-CN" dirty="0"/>
              <a:t>2021</a:t>
            </a:r>
            <a:r>
              <a:rPr lang="zh-CN" altLang="en-US" dirty="0"/>
              <a:t>年秋操作系统实验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实验平台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平台：本实验的所有软件都是跨平台的，可以在</a:t>
            </a:r>
            <a:r>
              <a:rPr lang="en-US" altLang="zh-CN" sz="2800" dirty="0"/>
              <a:t>MacOS</a:t>
            </a:r>
            <a:r>
              <a:rPr sz="2800" dirty="0"/>
              <a:t>，</a:t>
            </a:r>
            <a:r>
              <a:rPr lang="en-US" altLang="zh-CN" sz="2800" dirty="0"/>
              <a:t>Windows</a:t>
            </a:r>
            <a:r>
              <a:rPr sz="2800" dirty="0"/>
              <a:t>，</a:t>
            </a:r>
            <a:r>
              <a:rPr lang="en-US" altLang="zh-CN" sz="2800" dirty="0"/>
              <a:t>Linux</a:t>
            </a:r>
            <a:r>
              <a:rPr lang="zh-CN" altLang="en-US" sz="2800" dirty="0"/>
              <a:t>上运行。但是建议</a:t>
            </a:r>
            <a:r>
              <a:rPr sz="2800" dirty="0"/>
              <a:t>使用</a:t>
            </a:r>
            <a:r>
              <a:rPr lang="en-US" altLang="zh-CN" sz="2800" dirty="0"/>
              <a:t>Linux</a:t>
            </a:r>
            <a:r>
              <a:rPr lang="zh-CN" altLang="en-US" sz="2800" dirty="0"/>
              <a:t>（微软商店的</a:t>
            </a:r>
            <a:r>
              <a:rPr lang="en-US" altLang="zh-CN" sz="2800" dirty="0"/>
              <a:t>ubuntu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vmware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virtualbox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deepin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r>
              <a:rPr sz="2800" dirty="0"/>
              <a:t>工具：</a:t>
            </a:r>
            <a:r>
              <a:rPr lang="en-US" altLang="zh-CN" sz="2800" dirty="0" err="1"/>
              <a:t>bochs</a:t>
            </a:r>
            <a:endParaRPr lang="en-US" altLang="zh-CN" sz="2800" dirty="0"/>
          </a:p>
          <a:p>
            <a:r>
              <a:rPr sz="2800" dirty="0"/>
              <a:t>语言：第一次实验只能使用</a:t>
            </a:r>
            <a:r>
              <a:rPr lang="en-US" altLang="zh-CN" sz="2800" dirty="0"/>
              <a:t>NASM</a:t>
            </a:r>
            <a:r>
              <a:rPr sz="2800" dirty="0"/>
              <a:t>汇编语言，之后实验可以使用</a:t>
            </a:r>
            <a:r>
              <a:rPr lang="en-US" altLang="zh-CN" sz="2800" dirty="0"/>
              <a:t>C/C++</a:t>
            </a:r>
            <a:r>
              <a:rPr sz="2800" dirty="0"/>
              <a:t>语言</a:t>
            </a:r>
            <a:endParaRPr sz="3600" dirty="0"/>
          </a:p>
          <a:p>
            <a:endParaRPr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参考资料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 b="1" dirty="0"/>
              <a:t>《 Orange’S 一个操作系统的实现》</a:t>
            </a:r>
            <a:r>
              <a:rPr sz="2400" dirty="0"/>
              <a:t>https://pan.baidu.com/s/1RH4SaOdGP60tCJ2mWNBL9A</a:t>
            </a:r>
          </a:p>
          <a:p>
            <a:r>
              <a:rPr lang="en-US" altLang="zh-CN" sz="2400" dirty="0"/>
              <a:t>《</a:t>
            </a:r>
            <a:r>
              <a:rPr sz="2400" dirty="0"/>
              <a:t>80x86汇编语言程序设计教程》 或者 其它汇编教材</a:t>
            </a:r>
          </a:p>
          <a:p>
            <a:r>
              <a:rPr sz="2400" dirty="0"/>
              <a:t>《 Introduction to NASM》、《PC Assembly Language》</a:t>
            </a:r>
          </a:p>
          <a:p>
            <a:r>
              <a:rPr sz="2400" dirty="0"/>
              <a:t>补充资料：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sz="2400" dirty="0"/>
              <a:t>http://www.jamesmolloy.co.uk/tutorial_html/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sz="2400" dirty="0"/>
              <a:t>https://wiki.osdev.org/Main_Page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评分与实验内容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总评占比：</a:t>
            </a:r>
            <a:r>
              <a:rPr lang="en-US" altLang="zh-CN" sz="2800" b="1" dirty="0">
                <a:solidFill>
                  <a:srgbClr val="FF0000"/>
                </a:solidFill>
              </a:rPr>
              <a:t>40</a:t>
            </a:r>
            <a:r>
              <a:rPr sz="2800" b="1" dirty="0">
                <a:solidFill>
                  <a:srgbClr val="FF0000"/>
                </a:solidFill>
              </a:rPr>
              <a:t>分</a:t>
            </a:r>
          </a:p>
          <a:p>
            <a:r>
              <a:rPr sz="2800" dirty="0"/>
              <a:t>四次实验，权重依次递增</a:t>
            </a:r>
          </a:p>
          <a:p>
            <a:r>
              <a:rPr sz="2800" dirty="0"/>
              <a:t>实验分为编程作业和问答题两部分</a:t>
            </a:r>
          </a:p>
          <a:p>
            <a:r>
              <a:rPr sz="2800" dirty="0"/>
              <a:t>加分项：每次实验会注明</a:t>
            </a:r>
            <a:endParaRPr lang="en-US" sz="2800" dirty="0"/>
          </a:p>
          <a:p>
            <a:r>
              <a:rPr lang="zh-CN" altLang="en-US" sz="2800" dirty="0"/>
              <a:t>可以看做每次检查满分</a:t>
            </a:r>
            <a:r>
              <a:rPr lang="en-US" altLang="zh-CN" sz="2800" dirty="0"/>
              <a:t>10</a:t>
            </a:r>
            <a:r>
              <a:rPr lang="zh-CN" altLang="en-US" sz="2800" dirty="0"/>
              <a:t>分，但这并不代表总评的</a:t>
            </a:r>
            <a:r>
              <a:rPr lang="en-US" altLang="zh-CN" sz="2800" dirty="0"/>
              <a:t>10</a:t>
            </a:r>
            <a:r>
              <a:rPr lang="zh-CN" altLang="en-US" sz="2800" dirty="0"/>
              <a:t>分，最后会按照四次实验不同权重计分</a:t>
            </a:r>
            <a:endParaRPr lang="en-US" altLang="zh-CN" sz="2800" dirty="0"/>
          </a:p>
          <a:p>
            <a:r>
              <a:rPr lang="zh-CN" altLang="en-US" sz="2800" dirty="0"/>
              <a:t>每次检查的</a:t>
            </a:r>
            <a:r>
              <a:rPr lang="en-US" altLang="zh-CN" sz="2800" dirty="0"/>
              <a:t>10</a:t>
            </a:r>
            <a:r>
              <a:rPr lang="zh-CN" altLang="en-US" sz="2800" dirty="0"/>
              <a:t>分包括编程</a:t>
            </a:r>
            <a:r>
              <a:rPr lang="en-US" altLang="zh-CN" sz="2800" dirty="0"/>
              <a:t>7</a:t>
            </a:r>
            <a:r>
              <a:rPr lang="zh-CN" altLang="en-US" sz="2800" dirty="0"/>
              <a:t>分（编程附加分</a:t>
            </a:r>
            <a:r>
              <a:rPr lang="en-US" altLang="zh-CN" sz="2800" dirty="0"/>
              <a:t>1</a:t>
            </a:r>
            <a:r>
              <a:rPr lang="zh-CN" altLang="en-US" sz="2800" dirty="0"/>
              <a:t>分）和问答</a:t>
            </a:r>
            <a:r>
              <a:rPr lang="en-US" altLang="zh-CN" sz="2800" dirty="0"/>
              <a:t>3</a:t>
            </a:r>
            <a:r>
              <a:rPr lang="zh-CN" altLang="en-US" sz="2800" dirty="0"/>
              <a:t>分</a:t>
            </a:r>
            <a:endParaRPr lang="en-US" altLang="zh-CN" sz="2800" dirty="0"/>
          </a:p>
          <a:p>
            <a:r>
              <a:rPr lang="zh-CN" altLang="en-US" sz="2800" dirty="0"/>
              <a:t>每次检查得分上限为</a:t>
            </a:r>
            <a:r>
              <a:rPr lang="en-US" altLang="zh-CN" sz="2800" dirty="0"/>
              <a:t>10</a:t>
            </a:r>
            <a:r>
              <a:rPr lang="zh-CN" altLang="en-US" sz="2800" dirty="0"/>
              <a:t>分，多出部分截断</a:t>
            </a:r>
            <a:endParaRPr lang="en-US" sz="2800" dirty="0"/>
          </a:p>
          <a:p>
            <a:endParaRPr lang="en-US" altLang="zh-CN" sz="2800" dirty="0"/>
          </a:p>
          <a:p>
            <a:endParaRPr lang="en-US" altLang="zh-CN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检查与评分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3" y="952509"/>
            <a:ext cx="10852236" cy="5553066"/>
          </a:xfrm>
        </p:spPr>
        <p:txBody>
          <a:bodyPr/>
          <a:lstStyle/>
          <a:p>
            <a:pPr marL="0" indent="0">
              <a:buNone/>
            </a:pPr>
            <a:r>
              <a:rPr sz="2800" dirty="0"/>
              <a:t>编程作业部分：</a:t>
            </a:r>
          </a:p>
          <a:p>
            <a:r>
              <a:rPr sz="2800" dirty="0"/>
              <a:t>当面检查代码运行:运行代码、观察输出结果、检查源码、回答助教针对源码提出的问题、修改代码并预测/解释程序行为变化。</a:t>
            </a:r>
          </a:p>
          <a:p>
            <a:r>
              <a:rPr sz="2800" dirty="0"/>
              <a:t>上传到</a:t>
            </a:r>
            <a:r>
              <a:rPr lang="en-US" altLang="zh-CN" sz="2800" dirty="0" err="1"/>
              <a:t>moodle</a:t>
            </a:r>
            <a:r>
              <a:rPr sz="2800" dirty="0"/>
              <a:t>，不上传计</a:t>
            </a:r>
            <a:r>
              <a:rPr lang="en-US" altLang="zh-CN" sz="2800" dirty="0"/>
              <a:t>0</a:t>
            </a:r>
            <a:r>
              <a:rPr sz="2800" dirty="0"/>
              <a:t>分</a:t>
            </a:r>
            <a:endParaRPr lang="en-US" sz="2800" dirty="0"/>
          </a:p>
          <a:p>
            <a:r>
              <a:rPr lang="zh-CN" altLang="en-US" sz="2800" dirty="0"/>
              <a:t> </a:t>
            </a:r>
            <a:r>
              <a:rPr lang="zh-CN" altLang="en-US" sz="3200" dirty="0">
                <a:solidFill>
                  <a:srgbClr val="FF0000"/>
                </a:solidFill>
              </a:rPr>
              <a:t>不要抄袭！</a:t>
            </a:r>
            <a:r>
              <a:rPr lang="zh-CN" altLang="en-US" sz="2800" dirty="0"/>
              <a:t>助教会用脚本自动化测试是否有抄袭代码，一旦发现抄袭，抄袭者和被抄袭者该次作业计</a:t>
            </a:r>
            <a:r>
              <a:rPr lang="en-US" altLang="zh-CN" sz="2800" dirty="0"/>
              <a:t>0</a:t>
            </a:r>
            <a:r>
              <a:rPr lang="zh-CN" altLang="en-US" sz="2800" dirty="0"/>
              <a:t>分。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检查与评分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3600" dirty="0"/>
              <a:t>代码运行检查标准</a:t>
            </a:r>
            <a:endParaRPr sz="2800" dirty="0"/>
          </a:p>
          <a:p>
            <a:pPr lvl="1"/>
            <a:r>
              <a:rPr sz="2800" dirty="0"/>
              <a:t>不参加检查</a:t>
            </a:r>
            <a:r>
              <a:rPr lang="en-US" altLang="zh-CN" sz="2800" dirty="0"/>
              <a:t>/</a:t>
            </a:r>
            <a:r>
              <a:rPr sz="2800" dirty="0"/>
              <a:t>没有上传代码:0分</a:t>
            </a:r>
          </a:p>
          <a:p>
            <a:pPr lvl="1"/>
            <a:r>
              <a:rPr sz="2800" dirty="0"/>
              <a:t>没有具备诚意的代码:1分</a:t>
            </a:r>
          </a:p>
          <a:p>
            <a:pPr lvl="1"/>
            <a:r>
              <a:rPr sz="2800" dirty="0"/>
              <a:t>代码运行有障碍:2~</a:t>
            </a:r>
            <a:r>
              <a:rPr lang="en-US" sz="2800" dirty="0"/>
              <a:t>6</a:t>
            </a:r>
            <a:r>
              <a:rPr sz="2800" dirty="0"/>
              <a:t>分</a:t>
            </a:r>
          </a:p>
          <a:p>
            <a:pPr lvl="1"/>
            <a:r>
              <a:rPr sz="2800" dirty="0"/>
              <a:t>代码完成所有基本功能:</a:t>
            </a:r>
            <a:r>
              <a:rPr lang="en-US" sz="2800" dirty="0"/>
              <a:t>7</a:t>
            </a:r>
            <a:r>
              <a:rPr sz="2800" dirty="0"/>
              <a:t>分</a:t>
            </a:r>
          </a:p>
          <a:p>
            <a:pPr lvl="1"/>
            <a:r>
              <a:rPr sz="2800" dirty="0"/>
              <a:t>代码完成进阶功能</a:t>
            </a:r>
            <a:r>
              <a:rPr lang="zh-CN" altLang="en-US" sz="2800" dirty="0"/>
              <a:t>（加分项）</a:t>
            </a:r>
            <a:r>
              <a:rPr sz="2800" dirty="0"/>
              <a:t>:</a:t>
            </a:r>
            <a:r>
              <a:rPr lang="en-US" sz="2800" dirty="0"/>
              <a:t>8</a:t>
            </a:r>
            <a:r>
              <a:rPr sz="2800" dirty="0"/>
              <a:t>分</a:t>
            </a:r>
          </a:p>
          <a:p>
            <a:pPr lvl="1"/>
            <a:r>
              <a:rPr sz="2800" dirty="0">
                <a:solidFill>
                  <a:srgbClr val="FF0000"/>
                </a:solidFill>
              </a:rPr>
              <a:t>不能解释代码，依据严重程度，扣1~</a:t>
            </a:r>
            <a:r>
              <a:rPr lang="en-US" sz="2800" dirty="0">
                <a:solidFill>
                  <a:srgbClr val="FF0000"/>
                </a:solidFill>
              </a:rPr>
              <a:t>7</a:t>
            </a:r>
            <a:r>
              <a:rPr sz="2800" dirty="0">
                <a:solidFill>
                  <a:srgbClr val="FF0000"/>
                </a:solidFill>
              </a:rPr>
              <a:t>分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检查与评分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3600"/>
              <a:t>问答部分：</a:t>
            </a:r>
          </a:p>
          <a:p>
            <a:pPr lvl="1"/>
            <a:r>
              <a:rPr sz="3600"/>
              <a:t>题目会预先给出，请提前准备</a:t>
            </a:r>
          </a:p>
          <a:p>
            <a:pPr lvl="1"/>
            <a:r>
              <a:rPr lang="en-US" altLang="zh-CN" sz="3600"/>
              <a:t>3</a:t>
            </a:r>
            <a:r>
              <a:rPr sz="3600"/>
              <a:t>道题目，一次机会，每题</a:t>
            </a:r>
            <a:r>
              <a:rPr lang="en-US" altLang="zh-CN" sz="3600"/>
              <a:t>1</a:t>
            </a:r>
            <a:r>
              <a:rPr sz="3600"/>
              <a:t>分</a:t>
            </a:r>
          </a:p>
          <a:p>
            <a:pPr lvl="1"/>
            <a:r>
              <a:rPr sz="3600"/>
              <a:t>根据回答情况可能会出现</a:t>
            </a:r>
            <a:r>
              <a:rPr lang="en-US" altLang="zh-CN" sz="3600"/>
              <a:t>0.5</a:t>
            </a:r>
            <a:r>
              <a:rPr sz="3600"/>
              <a:t>得分</a:t>
            </a:r>
          </a:p>
          <a:p>
            <a:pPr marL="457200" lvl="1" indent="0">
              <a:buNone/>
            </a:pPr>
            <a:endParaRPr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检查与评分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3600" dirty="0"/>
              <a:t>第一次检查时间：初步定在</a:t>
            </a:r>
            <a:r>
              <a:rPr lang="en-US" altLang="zh-CN" sz="3600" dirty="0"/>
              <a:t>10.24</a:t>
            </a:r>
            <a:r>
              <a:rPr sz="3600" dirty="0"/>
              <a:t>日晚上</a:t>
            </a:r>
          </a:p>
          <a:p>
            <a:r>
              <a:rPr sz="3600" dirty="0"/>
              <a:t>检查同时布置下一次实验内容</a:t>
            </a:r>
          </a:p>
          <a:p>
            <a:r>
              <a:rPr sz="3600" dirty="0"/>
              <a:t>之后每次实验时间大概为</a:t>
            </a:r>
            <a:r>
              <a:rPr lang="en-US" altLang="zh-CN" sz="3600" dirty="0"/>
              <a:t>3</a:t>
            </a:r>
            <a:r>
              <a:rPr sz="3600" dirty="0"/>
              <a:t>周</a:t>
            </a:r>
          </a:p>
          <a:p>
            <a:pPr marL="457200" lvl="1" indent="0">
              <a:buNone/>
            </a:pPr>
            <a:endParaRPr sz="3600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34D8A889-D787-45F0-BF9C-B50457381A3E}"/>
              </a:ext>
            </a:extLst>
          </p:cNvPr>
          <p:cNvSpPr txBox="1">
            <a:spLocks/>
          </p:cNvSpPr>
          <p:nvPr/>
        </p:nvSpPr>
        <p:spPr>
          <a:xfrm>
            <a:off x="669882" y="4140594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相关问题咨询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E70A4E97-7769-4694-934D-E7D9E6400F58}"/>
              </a:ext>
            </a:extLst>
          </p:cNvPr>
          <p:cNvSpPr txBox="1">
            <a:spLocks/>
          </p:cNvSpPr>
          <p:nvPr/>
        </p:nvSpPr>
        <p:spPr>
          <a:xfrm>
            <a:off x="669882" y="4649868"/>
            <a:ext cx="10852237" cy="1297711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/>
              <a:t>有问题请在操作系统课程群内提出或在</a:t>
            </a:r>
            <a:r>
              <a:rPr lang="en-US" altLang="zh-CN" sz="3200" dirty="0" err="1"/>
              <a:t>moodle</a:t>
            </a:r>
            <a:r>
              <a:rPr lang="zh-CN" altLang="en-US" sz="3200" dirty="0"/>
              <a:t>上发帖询问助教</a:t>
            </a:r>
          </a:p>
          <a:p>
            <a:pPr marL="0" indent="0">
              <a:buFont typeface="Arial" panose="020B0604020202090204" pitchFamily="34" charset="0"/>
              <a:buNone/>
            </a:pPr>
            <a:endParaRPr lang="zh-CN" altLang="en-US" sz="3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C1B061-037E-45FD-A6B1-13C27E22C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82" y="443233"/>
            <a:ext cx="10852237" cy="988001"/>
          </a:xfrm>
        </p:spPr>
        <p:txBody>
          <a:bodyPr/>
          <a:lstStyle/>
          <a:p>
            <a:r>
              <a:rPr lang="zh-CN" altLang="en-US" sz="3200" dirty="0"/>
              <a:t>其他注意事项</a:t>
            </a:r>
            <a:r>
              <a:rPr lang="en-US" altLang="zh-CN" sz="3200" dirty="0"/>
              <a:t>	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465DD4-2B4F-4212-8CB6-6A2380827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882" y="1288111"/>
            <a:ext cx="10852237" cy="5069207"/>
          </a:xfrm>
        </p:spPr>
        <p:txBody>
          <a:bodyPr/>
          <a:lstStyle/>
          <a:p>
            <a:r>
              <a:rPr lang="en-US" altLang="zh-CN" sz="3200" dirty="0"/>
              <a:t>Linux</a:t>
            </a:r>
            <a:r>
              <a:rPr lang="zh-CN" altLang="en-US" sz="3200" dirty="0"/>
              <a:t>虚拟机的画面是可以自适应的。不要整个学期都面对一个超小的屏幕，对视力不好。</a:t>
            </a:r>
            <a:endParaRPr lang="en-US" altLang="zh-CN" sz="3200" dirty="0"/>
          </a:p>
          <a:p>
            <a:r>
              <a:rPr lang="zh-CN" altLang="en-US" sz="3200" dirty="0"/>
              <a:t>可以使用共享文件夹，在原装系统中写代码，在虚拟机中调试。不要用记事本写代码，后面的作业会有很多文件。</a:t>
            </a:r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732553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170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170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AG_VERSION" val="1.0"/>
  <p:tag name="KSO_WM_BEAUTIFY_FLAG" val="#wm#"/>
  <p:tag name="KSO_WM_TEMPLATE_CATEGORY" val="custom"/>
  <p:tag name="KSO_WM_TEMPLATE_INDEX" val="20191705"/>
  <p:tag name="KSO_WM_TEMPLATE_THUMBS_INDEX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WPS主题色">
      <a:dk1>
        <a:srgbClr val="000000"/>
      </a:dk1>
      <a:lt1>
        <a:srgbClr val="FFFFFF"/>
      </a:lt1>
      <a:dk2>
        <a:srgbClr val="303030"/>
      </a:dk2>
      <a:lt2>
        <a:srgbClr val="D7D7D7"/>
      </a:lt2>
      <a:accent1>
        <a:srgbClr val="1D6DC2"/>
      </a:accent1>
      <a:accent2>
        <a:srgbClr val="767676"/>
      </a:accent2>
      <a:accent3>
        <a:srgbClr val="E34C3F"/>
      </a:accent3>
      <a:accent4>
        <a:srgbClr val="34B2E4"/>
      </a:accent4>
      <a:accent5>
        <a:srgbClr val="0AD0DA"/>
      </a:accent5>
      <a:accent6>
        <a:srgbClr val="0ADAAD"/>
      </a:accent6>
      <a:hlink>
        <a:srgbClr val="BFBFBF"/>
      </a:hlink>
      <a:folHlink>
        <a:srgbClr val="BFBFB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400</Words>
  <Application>Microsoft Office PowerPoint</Application>
  <PresentationFormat>宽屏</PresentationFormat>
  <Paragraphs>48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2" baseType="lpstr">
      <vt:lpstr>微软雅黑</vt:lpstr>
      <vt:lpstr>Arial</vt:lpstr>
      <vt:lpstr>Office 主题​​</vt:lpstr>
      <vt:lpstr>2021年秋操作系统实验</vt:lpstr>
      <vt:lpstr>实验平台</vt:lpstr>
      <vt:lpstr>参考资料</vt:lpstr>
      <vt:lpstr>评分与实验内容</vt:lpstr>
      <vt:lpstr>检查与评分</vt:lpstr>
      <vt:lpstr>检查与评分</vt:lpstr>
      <vt:lpstr>检查与评分</vt:lpstr>
      <vt:lpstr>检查与评分</vt:lpstr>
      <vt:lpstr>其他注意事项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apple</dc:creator>
  <cp:lastModifiedBy>也</cp:lastModifiedBy>
  <cp:revision>27</cp:revision>
  <dcterms:created xsi:type="dcterms:W3CDTF">2019-09-25T14:10:46Z</dcterms:created>
  <dcterms:modified xsi:type="dcterms:W3CDTF">2021-10-04T04:47:40Z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2052-1.0.1.1354</vt:lpwstr>
  </property>
</Properties>
</file>