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256" r:id="rId2"/>
    <p:sldId id="320" r:id="rId3"/>
    <p:sldId id="276" r:id="rId4"/>
    <p:sldId id="313" r:id="rId5"/>
    <p:sldId id="257" r:id="rId6"/>
    <p:sldId id="277" r:id="rId7"/>
    <p:sldId id="278" r:id="rId8"/>
    <p:sldId id="279" r:id="rId9"/>
    <p:sldId id="280" r:id="rId10"/>
    <p:sldId id="281" r:id="rId11"/>
    <p:sldId id="315" r:id="rId12"/>
    <p:sldId id="304" r:id="rId13"/>
    <p:sldId id="305" r:id="rId14"/>
    <p:sldId id="306" r:id="rId15"/>
    <p:sldId id="319" r:id="rId16"/>
    <p:sldId id="303" r:id="rId17"/>
    <p:sldId id="309" r:id="rId18"/>
    <p:sldId id="310" r:id="rId19"/>
    <p:sldId id="311" r:id="rId20"/>
    <p:sldId id="316" r:id="rId21"/>
    <p:sldId id="317" r:id="rId22"/>
    <p:sldId id="318" r:id="rId23"/>
    <p:sldId id="314" r:id="rId24"/>
    <p:sldId id="282" r:id="rId25"/>
    <p:sldId id="31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58" r:id="rId36"/>
    <p:sldId id="259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8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80" autoAdjust="0"/>
    <p:restoredTop sz="94802" autoAdjust="0"/>
  </p:normalViewPr>
  <p:slideViewPr>
    <p:cSldViewPr snapToGrid="0">
      <p:cViewPr varScale="1">
        <p:scale>
          <a:sx n="119" d="100"/>
          <a:sy n="119" d="100"/>
        </p:scale>
        <p:origin x="1074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C7E8D-CDDA-4F4E-BA44-7EB0E96CF5E5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815F0-B5E9-4A62-A3AF-C7DA17B70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text</a:t>
            </a:r>
            <a:r>
              <a:rPr lang="zh-CN" altLang="en-US" dirty="0"/>
              <a:t>：代码区</a:t>
            </a:r>
            <a:endParaRPr lang="en-US" altLang="zh-CN" dirty="0"/>
          </a:p>
          <a:p>
            <a:r>
              <a:rPr lang="en-US" altLang="zh-CN" dirty="0" err="1"/>
              <a:t>bss</a:t>
            </a:r>
            <a:r>
              <a:rPr lang="zh-CN" altLang="en-US" dirty="0"/>
              <a:t>：未初始化的变量的声明区，什么意思呢，就是如果你只是想预留一部分空间留着用，但是也不在乎这里的值是多少，那你就可以在这里搞</a:t>
            </a:r>
            <a:endParaRPr lang="en-US" altLang="zh-CN" dirty="0"/>
          </a:p>
          <a:p>
            <a:r>
              <a:rPr lang="en-US" altLang="zh-CN" dirty="0"/>
              <a:t>data</a:t>
            </a:r>
            <a:r>
              <a:rPr lang="zh-CN" altLang="en-US" dirty="0"/>
              <a:t>：初始化的变量的声明区，如果你想初始化一个变量，譬如</a:t>
            </a:r>
            <a:r>
              <a:rPr lang="en-US" altLang="zh-CN" dirty="0"/>
              <a:t>a=1,</a:t>
            </a:r>
            <a:r>
              <a:rPr lang="zh-CN" altLang="en-US" dirty="0"/>
              <a:t>那就在这里弄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为什么保存</a:t>
            </a:r>
            <a:r>
              <a:rPr lang="en-US" altLang="zh-CN" dirty="0" err="1"/>
              <a:t>ebx</a:t>
            </a:r>
            <a:r>
              <a:rPr lang="zh-CN" altLang="en-US" dirty="0"/>
              <a:t>，因为你函数内部要使用</a:t>
            </a:r>
            <a:r>
              <a:rPr lang="en-US" altLang="zh-CN" dirty="0" err="1"/>
              <a:t>ebx</a:t>
            </a:r>
            <a:r>
              <a:rPr lang="zh-CN" altLang="en-US" dirty="0"/>
              <a:t>，所以原则是你会使用哪个寄存器，就会覆盖该寄存器的值，所以要保存这个寄存器的值。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函数内部将</a:t>
            </a:r>
            <a:r>
              <a:rPr lang="en-US" altLang="zh-CN" dirty="0" err="1"/>
              <a:t>eax</a:t>
            </a:r>
            <a:r>
              <a:rPr lang="zh-CN" altLang="en-US" dirty="0"/>
              <a:t>设计为一个指针，指向每一个字符，直到它指到</a:t>
            </a:r>
            <a:r>
              <a:rPr lang="en-US" altLang="zh-CN" dirty="0"/>
              <a:t>\0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err="1"/>
              <a:t>ebx</a:t>
            </a:r>
            <a:r>
              <a:rPr lang="zh-CN" altLang="en-US" dirty="0"/>
              <a:t>现在持有字符串首地址，</a:t>
            </a:r>
            <a:r>
              <a:rPr lang="en-US" altLang="zh-CN" dirty="0" err="1"/>
              <a:t>eax</a:t>
            </a:r>
            <a:r>
              <a:rPr lang="zh-CN" altLang="en-US" dirty="0"/>
              <a:t>最终指向字符串后面的第一个</a:t>
            </a:r>
            <a:r>
              <a:rPr lang="en-US" altLang="zh-CN" dirty="0"/>
              <a:t>\0, </a:t>
            </a:r>
            <a:r>
              <a:rPr lang="en-US" altLang="zh-CN" dirty="0" err="1"/>
              <a:t>eax-ebx</a:t>
            </a:r>
            <a:r>
              <a:rPr lang="zh-CN" altLang="en-US" dirty="0"/>
              <a:t>就得到字符串的长度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;Copy the content of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109 ; Changes the value of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109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byte[var1],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al;Copy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content of al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variable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memory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word[var2], 200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dword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[var3]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movzx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ah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movzx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cx, al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al, ah ; al = al + ah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ax, 5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31h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1 byte then AX = AL *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If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1 word (2 bytes) then DX:AX = AX *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Upper 16 bits of the result will go to DX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lower 16 bits will go to AX)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If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2 words long(32 bit) then EDX:EAX = EAX *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Upper 32 bits of the result will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to EDX and the lower 32 bits will go to EAX)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 if op1 == op2 then the Zero Flag(ZF) will be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to 1.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Reserves 4 bytes in memory for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stores the values 10, 5, 8, 9 respectively in that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[label];Value stored in the address location will be copied to </a:t>
            </a:r>
            <a:r>
              <a:rPr lang="en-US" altLang="zh-CN" dirty="0" err="1"/>
              <a:t>eax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label; The address location will be copied to </a:t>
            </a:r>
            <a:r>
              <a:rPr lang="en-US" altLang="zh-CN" dirty="0" err="1"/>
              <a:t>ebx</a:t>
            </a:r>
            <a:r>
              <a:rPr lang="en-US" altLang="zh-CN" dirty="0"/>
              <a:t> reg.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应当知道，读写是操作系统提供给应用程序的操作，</a:t>
            </a:r>
            <a:r>
              <a:rPr lang="en-US" altLang="zh-CN" dirty="0"/>
              <a:t>Linux</a:t>
            </a:r>
            <a:r>
              <a:rPr lang="zh-CN" altLang="en-US" dirty="0"/>
              <a:t>提供了</a:t>
            </a:r>
            <a:r>
              <a:rPr lang="en-US" altLang="zh-CN" dirty="0"/>
              <a:t>read</a:t>
            </a:r>
            <a:r>
              <a:rPr lang="zh-CN" altLang="en-US" dirty="0"/>
              <a:t>、</a:t>
            </a:r>
            <a:r>
              <a:rPr lang="en-US" altLang="zh-CN" dirty="0"/>
              <a:t>write</a:t>
            </a:r>
            <a:r>
              <a:rPr lang="zh-CN" altLang="en-US" dirty="0"/>
              <a:t>两个调用。所以这次作业要读取输入输出，就必须要进行系统调用，如何在汇编层面进行系统调用？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mov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eax</a:t>
            </a:r>
            <a:r>
              <a:rPr lang="en-US" altLang="zh-CN" sz="1200" dirty="0">
                <a:latin typeface="Consolas" panose="020B0609020204030204" pitchFamily="49" charset="0"/>
              </a:rPr>
              <a:t>, 3 ;</a:t>
            </a:r>
            <a:r>
              <a:rPr lang="en-US" altLang="zh-CN" sz="1200" dirty="0" err="1">
                <a:latin typeface="Consolas" panose="020B0609020204030204" pitchFamily="49" charset="0"/>
              </a:rPr>
              <a:t>Sys_call</a:t>
            </a:r>
            <a:r>
              <a:rPr lang="en-US" altLang="zh-CN" sz="1200" dirty="0">
                <a:latin typeface="Consolas" panose="020B0609020204030204" pitchFamily="49" charset="0"/>
              </a:rPr>
              <a:t> number for read</a:t>
            </a:r>
            <a:br>
              <a:rPr lang="en-US" altLang="zh-CN" sz="1200" dirty="0">
                <a:latin typeface="Consolas" panose="020B0609020204030204" pitchFamily="49" charset="0"/>
              </a:rPr>
            </a:br>
            <a:r>
              <a:rPr lang="en-US" altLang="zh-CN" sz="1200" dirty="0" err="1">
                <a:latin typeface="Consolas" panose="020B0609020204030204" pitchFamily="49" charset="0"/>
              </a:rPr>
              <a:t>mov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ebx</a:t>
            </a:r>
            <a:r>
              <a:rPr lang="en-US" altLang="zh-CN" sz="1200" dirty="0">
                <a:latin typeface="Consolas" panose="020B0609020204030204" pitchFamily="49" charset="0"/>
              </a:rPr>
              <a:t>, 0 ;Source Keyboard</a:t>
            </a:r>
            <a:br>
              <a:rPr lang="en-US" altLang="zh-CN" sz="1200" dirty="0">
                <a:latin typeface="Consolas" panose="020B0609020204030204" pitchFamily="49" charset="0"/>
              </a:rPr>
            </a:br>
            <a:r>
              <a:rPr lang="en-US" altLang="zh-CN" sz="1200" dirty="0" err="1">
                <a:latin typeface="Consolas" panose="020B0609020204030204" pitchFamily="49" charset="0"/>
              </a:rPr>
              <a:t>mov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ecx</a:t>
            </a:r>
            <a:r>
              <a:rPr lang="en-US" altLang="zh-CN" sz="1200" dirty="0"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latin typeface="Consolas" panose="020B0609020204030204" pitchFamily="49" charset="0"/>
              </a:rPr>
              <a:t>var</a:t>
            </a:r>
            <a:r>
              <a:rPr lang="en-US" altLang="zh-CN" sz="1200" dirty="0">
                <a:latin typeface="Consolas" panose="020B0609020204030204" pitchFamily="49" charset="0"/>
              </a:rPr>
              <a:t> ;Pointer to memory location</a:t>
            </a:r>
            <a:br>
              <a:rPr lang="en-US" altLang="zh-CN" sz="1200" dirty="0">
                <a:latin typeface="Consolas" panose="020B0609020204030204" pitchFamily="49" charset="0"/>
              </a:rPr>
            </a:br>
            <a:r>
              <a:rPr lang="en-US" altLang="zh-CN" sz="1200" dirty="0" err="1">
                <a:latin typeface="Consolas" panose="020B0609020204030204" pitchFamily="49" charset="0"/>
              </a:rPr>
              <a:t>mov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edx</a:t>
            </a:r>
            <a:r>
              <a:rPr lang="en-US" altLang="zh-CN" sz="1200" dirty="0"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latin typeface="Consolas" panose="020B0609020204030204" pitchFamily="49" charset="0"/>
              </a:rPr>
              <a:t>dword</a:t>
            </a:r>
            <a:r>
              <a:rPr lang="en-US" altLang="zh-CN" sz="1200" dirty="0">
                <a:latin typeface="Consolas" panose="020B0609020204030204" pitchFamily="49" charset="0"/>
              </a:rPr>
              <a:t>[size] ;Size of the string</a:t>
            </a:r>
            <a:br>
              <a:rPr lang="en-US" altLang="zh-CN" sz="1200" dirty="0">
                <a:latin typeface="Consolas" panose="020B0609020204030204" pitchFamily="49" charset="0"/>
              </a:rPr>
            </a:br>
            <a:r>
              <a:rPr lang="en-US" altLang="zh-CN" sz="1200" dirty="0" err="1"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latin typeface="Consolas" panose="020B0609020204030204" pitchFamily="49" charset="0"/>
              </a:rPr>
              <a:t> 80h ; Triggering OS Interrupt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lang="en-US" altLang="zh-CN" dirty="0"/>
            </a:br>
            <a:r>
              <a:rPr lang="zh-CN" altLang="en-US" dirty="0"/>
              <a:t>主函数里面：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err="1"/>
              <a:t>msg</a:t>
            </a:r>
            <a:r>
              <a:rPr lang="zh-CN" altLang="en-US" dirty="0"/>
              <a:t>移到</a:t>
            </a:r>
            <a:r>
              <a:rPr lang="en-US" altLang="zh-CN" dirty="0" err="1"/>
              <a:t>eax</a:t>
            </a:r>
            <a:r>
              <a:rPr lang="zh-CN" altLang="en-US" dirty="0"/>
              <a:t>里面，利用寄存器传参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然后调用</a:t>
            </a:r>
            <a:r>
              <a:rPr lang="en-US" altLang="zh-CN" dirty="0" err="1"/>
              <a:t>strlen</a:t>
            </a:r>
            <a:r>
              <a:rPr lang="zh-CN" altLang="en-US" dirty="0"/>
              <a:t>函数   </a:t>
            </a:r>
            <a:r>
              <a:rPr lang="en-US" altLang="zh-CN" dirty="0"/>
              <a:t>call</a:t>
            </a:r>
            <a:r>
              <a:rPr lang="zh-CN" altLang="en-US" dirty="0"/>
              <a:t>命令会自动保存函数的返回地址，</a:t>
            </a:r>
            <a:r>
              <a:rPr lang="en-US" altLang="zh-CN" dirty="0"/>
              <a:t>RET</a:t>
            </a:r>
            <a:r>
              <a:rPr lang="zh-CN" altLang="en-US" dirty="0"/>
              <a:t>会自动恢复返回地址。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FFA28-8C57-4EB9-AE81-066AD54F50A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5039" y="1983345"/>
            <a:ext cx="6874099" cy="1526617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nasm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7472966" cy="1655762"/>
          </a:xfrm>
        </p:spPr>
        <p:txBody>
          <a:bodyPr/>
          <a:lstStyle/>
          <a:p>
            <a:pPr lvl="0"/>
            <a:r>
              <a:rPr lang="en-US" altLang="zh-CN" dirty="0">
                <a:solidFill>
                  <a:prstClr val="black"/>
                </a:solidFill>
              </a:rPr>
              <a:t>                                        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访问变量</a:t>
            </a:r>
            <a:r>
              <a:rPr lang="en-US" altLang="zh-CN" dirty="0"/>
              <a:t>-</a:t>
            </a:r>
            <a:r>
              <a:rPr lang="zh-CN" altLang="en-US" dirty="0"/>
              <a:t>解引用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MOV </a:t>
            </a:r>
            <a:r>
              <a:rPr lang="en-US" altLang="zh-CN" dirty="0" err="1"/>
              <a:t>dword</a:t>
            </a:r>
            <a:r>
              <a:rPr lang="en-US" altLang="zh-CN" dirty="0"/>
              <a:t>[</a:t>
            </a:r>
            <a:r>
              <a:rPr lang="en-US" altLang="zh-CN" dirty="0" err="1"/>
              <a:t>ebx</a:t>
            </a:r>
            <a:r>
              <a:rPr lang="en-US" altLang="zh-CN" dirty="0"/>
              <a:t>], 1</a:t>
            </a:r>
            <a:br>
              <a:rPr lang="en-US" altLang="zh-CN" dirty="0"/>
            </a:br>
            <a:r>
              <a:rPr lang="en-US" altLang="zh-CN" dirty="0"/>
              <a:t>INC BYTE[label]</a:t>
            </a:r>
            <a:br>
              <a:rPr lang="en-US" altLang="zh-CN" dirty="0"/>
            </a:br>
            <a:r>
              <a:rPr lang="en-US" altLang="zh-CN" dirty="0"/>
              <a:t>ADD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err="1"/>
              <a:t>dword</a:t>
            </a:r>
            <a:r>
              <a:rPr lang="en-US" altLang="zh-CN" dirty="0"/>
              <a:t>[label] </a:t>
            </a:r>
          </a:p>
          <a:p>
            <a:endParaRPr lang="en-US" altLang="zh-CN" dirty="0"/>
          </a:p>
          <a:p>
            <a:r>
              <a:rPr lang="en-US" altLang="zh-CN" b="1" dirty="0"/>
              <a:t>[]</a:t>
            </a:r>
            <a:r>
              <a:rPr lang="zh-CN" altLang="en-US" b="1" dirty="0"/>
              <a:t>之前可以有的：</a:t>
            </a:r>
            <a:endParaRPr lang="en-US" altLang="zh-CN" b="1" dirty="0"/>
          </a:p>
          <a:p>
            <a:r>
              <a:rPr lang="en-US" altLang="zh-CN" b="1" dirty="0"/>
              <a:t>BYTE, WORD, DWORD, QWORD, TWORD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865" y="2395631"/>
            <a:ext cx="8742269" cy="1325563"/>
          </a:xfrm>
        </p:spPr>
        <p:txBody>
          <a:bodyPr/>
          <a:lstStyle/>
          <a:p>
            <a:r>
              <a:rPr lang="zh-CN" altLang="en-US" dirty="0"/>
              <a:t>可能用到的一些系统调用和小技巧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EXIT SYSTEM CALL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1 ;System Call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0 ;Parameter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OS Interrupt </a:t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注意将系统调用号放在</a:t>
            </a:r>
            <a:r>
              <a:rPr lang="en-US" altLang="zh-CN" dirty="0" err="1"/>
              <a:t>eax</a:t>
            </a:r>
            <a:r>
              <a:rPr lang="zh-CN" altLang="en-US" dirty="0"/>
              <a:t>寄存器里，参数放在其他通用寄存器里，然后使用</a:t>
            </a:r>
            <a:r>
              <a:rPr lang="en-US" altLang="zh-CN" dirty="0" err="1"/>
              <a:t>int</a:t>
            </a:r>
            <a:r>
              <a:rPr lang="zh-CN" altLang="en-US" dirty="0"/>
              <a:t>指令。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 System Call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eax</a:t>
            </a:r>
            <a:r>
              <a:rPr lang="en-US" altLang="zh-CN" sz="2400" dirty="0">
                <a:latin typeface="Consolas" panose="020B0609020204030204" pitchFamily="49" charset="0"/>
              </a:rPr>
              <a:t>, 3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ebx</a:t>
            </a:r>
            <a:r>
              <a:rPr lang="en-US" altLang="zh-CN" sz="2400" dirty="0">
                <a:latin typeface="Consolas" panose="020B0609020204030204" pitchFamily="49" charset="0"/>
              </a:rPr>
              <a:t>, 0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ecx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  <a:r>
              <a:rPr lang="en-US" altLang="zh-CN" sz="2400" dirty="0" err="1">
                <a:latin typeface="Consolas" panose="020B0609020204030204" pitchFamily="49" charset="0"/>
              </a:rPr>
              <a:t>var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edx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  <a:r>
              <a:rPr lang="en-US" altLang="zh-CN" sz="2400" dirty="0" err="1">
                <a:latin typeface="Consolas" panose="020B0609020204030204" pitchFamily="49" charset="0"/>
              </a:rPr>
              <a:t>dword</a:t>
            </a:r>
            <a:r>
              <a:rPr lang="en-US" altLang="zh-CN" sz="2400" dirty="0">
                <a:latin typeface="Consolas" panose="020B0609020204030204" pitchFamily="49" charset="0"/>
              </a:rPr>
              <a:t>[size]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80h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endParaRPr lang="zh-CN" altLang="en-US" sz="24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635" y="365126"/>
            <a:ext cx="7886700" cy="1325563"/>
          </a:xfrm>
        </p:spPr>
        <p:txBody>
          <a:bodyPr/>
          <a:lstStyle/>
          <a:p>
            <a:r>
              <a:rPr lang="en-US" altLang="zh-CN" dirty="0"/>
              <a:t>Write System Call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注意平台差异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32</a:t>
            </a:r>
            <a:r>
              <a:rPr lang="zh-CN" altLang="en-US" dirty="0"/>
              <a:t>位和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和</a:t>
            </a:r>
            <a:r>
              <a:rPr lang="en-US" altLang="zh-CN" dirty="0"/>
              <a:t>macOS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281" y="5269262"/>
            <a:ext cx="7159438" cy="10426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821" y="1825625"/>
            <a:ext cx="4868529" cy="301195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预处理指令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%define SIZE 100</a:t>
            </a:r>
          </a:p>
          <a:p>
            <a:r>
              <a:rPr lang="en-US" altLang="zh-CN" dirty="0"/>
              <a:t>%ifdef</a:t>
            </a:r>
            <a:r>
              <a:rPr lang="zh-CN" altLang="en-US" dirty="0"/>
              <a:t> </a:t>
            </a:r>
            <a:r>
              <a:rPr lang="en-US" altLang="zh-CN" dirty="0"/>
              <a:t>DEBUG</a:t>
            </a:r>
          </a:p>
          <a:p>
            <a:r>
              <a:rPr lang="zh-CN" altLang="en-US" dirty="0"/>
              <a:t>可以用来输出一些调试信息</a:t>
            </a:r>
            <a:endParaRPr lang="en-US" altLang="zh-CN" dirty="0"/>
          </a:p>
          <a:p>
            <a:r>
              <a:rPr lang="zh-CN" altLang="en-US" dirty="0"/>
              <a:t>配合</a:t>
            </a:r>
            <a:r>
              <a:rPr lang="en-US" altLang="zh-CN" dirty="0" err="1"/>
              <a:t>Makefile</a:t>
            </a:r>
            <a:r>
              <a:rPr lang="zh-CN" altLang="en-US" dirty="0"/>
              <a:t>可以生成不同版本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963" y="3580091"/>
            <a:ext cx="3063799" cy="27318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351872"/>
            <a:ext cx="4758128" cy="91837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CALL</a:t>
            </a:r>
            <a:r>
              <a:rPr lang="zh-CN" altLang="en-US" dirty="0"/>
              <a:t>与</a:t>
            </a:r>
            <a:r>
              <a:rPr lang="en-US" altLang="zh-CN" dirty="0"/>
              <a:t>RET</a:t>
            </a:r>
          </a:p>
          <a:p>
            <a:endParaRPr lang="en-US" altLang="zh-CN" dirty="0"/>
          </a:p>
          <a:p>
            <a:pPr marL="1828800" lvl="4" indent="0">
              <a:buNone/>
            </a:pPr>
            <a:endParaRPr lang="en-US" alt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828800" lvl="4" indent="0">
              <a:buNone/>
            </a:pPr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88307" y="814192"/>
            <a:ext cx="82797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SECTION .data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msg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db</a:t>
            </a:r>
            <a:r>
              <a:rPr lang="en-US" altLang="zh-CN" dirty="0">
                <a:latin typeface="Consolas" panose="020B0609020204030204" pitchFamily="49" charset="0"/>
              </a:rPr>
              <a:t>      'Hello, brave new world!', 0Ah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SECTION .text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global  _start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_start: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msg</a:t>
            </a:r>
            <a:r>
              <a:rPr lang="en-US" altLang="zh-CN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call    </a:t>
            </a:r>
            <a:r>
              <a:rPr lang="en-US" altLang="zh-CN" dirty="0" err="1">
                <a:latin typeface="Consolas" panose="020B0609020204030204" pitchFamily="49" charset="0"/>
              </a:rPr>
              <a:t>strlen</a:t>
            </a:r>
            <a:r>
              <a:rPr lang="en-US" altLang="zh-CN" dirty="0">
                <a:latin typeface="Consolas" panose="020B0609020204030204" pitchFamily="49" charset="0"/>
              </a:rPr>
              <a:t>      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msg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    80h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    80h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0625" y="901874"/>
            <a:ext cx="84174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strlen</a:t>
            </a:r>
            <a:r>
              <a:rPr lang="en-US" altLang="zh-CN" dirty="0">
                <a:latin typeface="Consolas" panose="020B0609020204030204" pitchFamily="49" charset="0"/>
              </a:rPr>
              <a:t>:                 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push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nextchar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cmp</a:t>
            </a:r>
            <a:r>
              <a:rPr lang="en-US" altLang="zh-CN" dirty="0">
                <a:latin typeface="Consolas" panose="020B0609020204030204" pitchFamily="49" charset="0"/>
              </a:rPr>
              <a:t>     byte [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], 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jz</a:t>
            </a:r>
            <a:r>
              <a:rPr lang="en-US" altLang="zh-CN" dirty="0">
                <a:latin typeface="Consolas" panose="020B0609020204030204" pitchFamily="49" charset="0"/>
              </a:rPr>
              <a:t>      finished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inc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jmp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nextchar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finished: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sub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pop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ret                   </a:t>
            </a:r>
            <a:endParaRPr lang="zh-CN" altLang="en-US" dirty="0"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Nasm</a:t>
            </a:r>
            <a:r>
              <a:rPr lang="zh-CN" altLang="en-US" dirty="0"/>
              <a:t>的不同架构的寄存器和编译方式 </a:t>
            </a:r>
            <a:endParaRPr lang="en-US" altLang="zh-CN" dirty="0"/>
          </a:p>
          <a:p>
            <a:r>
              <a:rPr lang="zh-CN" altLang="en-US" dirty="0"/>
              <a:t>乘法和除法算术指令会影响多个寄存器</a:t>
            </a:r>
            <a:endParaRPr lang="en-US" altLang="zh-CN" dirty="0"/>
          </a:p>
          <a:p>
            <a:r>
              <a:rPr lang="zh-CN" altLang="en-US" dirty="0"/>
              <a:t>编程时注意代码规范，要有注释，函数封装</a:t>
            </a:r>
            <a:endParaRPr lang="en-US" altLang="zh-CN" dirty="0"/>
          </a:p>
          <a:p>
            <a:r>
              <a:rPr lang="zh-CN" altLang="en-US" dirty="0"/>
              <a:t>检查作业前要熟悉自己的代码逻辑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GB" altLang="zh-CN" dirty="0"/>
              <a:t>%include "./</a:t>
            </a:r>
            <a:r>
              <a:rPr lang="en-GB" altLang="zh-CN" dirty="0" err="1"/>
              <a:t>help.asm</a:t>
            </a:r>
            <a:r>
              <a:rPr lang="en-GB" altLang="zh-CN" dirty="0"/>
              <a:t>"</a:t>
            </a:r>
            <a:endParaRPr lang="en-US" altLang="zh-CN" dirty="0"/>
          </a:p>
          <a:p>
            <a:pPr marL="1828800" lvl="4" indent="0">
              <a:buNone/>
            </a:pPr>
            <a:endParaRPr lang="en-US" alt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828800" lvl="4" indent="0">
              <a:buNone/>
            </a:pPr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有些环境可能不支持</a:t>
            </a:r>
            <a:r>
              <a:rPr lang="en-US" altLang="zh-CN" dirty="0" err="1"/>
              <a:t>popa</a:t>
            </a:r>
            <a:r>
              <a:rPr lang="zh-CN" altLang="en-US" dirty="0"/>
              <a:t>指令</a:t>
            </a:r>
            <a:endParaRPr lang="en-US" altLang="zh-CN" dirty="0"/>
          </a:p>
          <a:p>
            <a:r>
              <a:rPr lang="zh-CN" altLang="en-US" dirty="0"/>
              <a:t>可以用宏来自定义一个简单版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471" y="2930993"/>
            <a:ext cx="2608634" cy="32459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可读性</a:t>
            </a:r>
            <a:endParaRPr lang="en-US" altLang="zh-CN" dirty="0"/>
          </a:p>
          <a:p>
            <a:r>
              <a:rPr lang="zh-CN" altLang="en-US" dirty="0"/>
              <a:t>可以将一些约定写成注释，减轻记忆负担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244" y="3995364"/>
            <a:ext cx="49149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36332"/>
            <a:ext cx="7886700" cy="1325563"/>
          </a:xfrm>
        </p:spPr>
        <p:txBody>
          <a:bodyPr/>
          <a:lstStyle/>
          <a:p>
            <a:r>
              <a:rPr lang="zh-CN" altLang="en-US" dirty="0"/>
              <a:t>常用基本指令集简介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54603"/>
            <a:ext cx="7886700" cy="4351338"/>
          </a:xfrm>
        </p:spPr>
        <p:txBody>
          <a:bodyPr/>
          <a:lstStyle/>
          <a:p>
            <a:r>
              <a:rPr lang="zh-CN" altLang="en-US" dirty="0"/>
              <a:t>算术逻辑指令</a:t>
            </a:r>
            <a:endParaRPr lang="en-US" altLang="zh-CN" dirty="0"/>
          </a:p>
          <a:p>
            <a:r>
              <a:rPr lang="zh-CN" altLang="en-US" dirty="0"/>
              <a:t>比较类指令</a:t>
            </a:r>
            <a:endParaRPr lang="en-US" altLang="zh-CN" dirty="0"/>
          </a:p>
          <a:p>
            <a:r>
              <a:rPr lang="zh-CN" altLang="en-US" dirty="0"/>
              <a:t>跳转指令</a:t>
            </a:r>
            <a:endParaRPr lang="en-US" altLang="zh-CN" dirty="0"/>
          </a:p>
          <a:p>
            <a:r>
              <a:rPr lang="zh-CN" altLang="en-US" dirty="0"/>
              <a:t>移位类指令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zh-CN" altLang="en-US" dirty="0"/>
              <a:t>寄存器长度问题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eax</a:t>
            </a:r>
            <a:r>
              <a:rPr lang="en-US" altLang="zh-CN" dirty="0"/>
              <a:t>   d</a:t>
            </a:r>
          </a:p>
          <a:p>
            <a:r>
              <a:rPr lang="en-US" altLang="zh-CN" dirty="0"/>
              <a:t>ax     w</a:t>
            </a:r>
          </a:p>
          <a:p>
            <a:r>
              <a:rPr lang="en-US" altLang="zh-CN" dirty="0"/>
              <a:t>al      b</a:t>
            </a:r>
          </a:p>
          <a:p>
            <a:r>
              <a:rPr lang="en-US" altLang="zh-CN" dirty="0"/>
              <a:t>ah    b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377" y="2498231"/>
            <a:ext cx="5553635" cy="41652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66ABB5B-9894-488E-A8DE-F4F233060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020" y="-3088130"/>
            <a:ext cx="6695238" cy="401904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en-US" altLang="zh-CN" dirty="0"/>
              <a:t>MOV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err="1"/>
              <a:t>ebx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109 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al, </a:t>
            </a:r>
            <a:r>
              <a:rPr lang="en-US" altLang="zh-CN" dirty="0" err="1"/>
              <a:t>bl</a:t>
            </a:r>
            <a:endParaRPr lang="en-US" altLang="zh-CN" dirty="0"/>
          </a:p>
          <a:p>
            <a:r>
              <a:rPr lang="en-US" altLang="zh-CN" dirty="0" err="1"/>
              <a:t>mov</a:t>
            </a:r>
            <a:r>
              <a:rPr lang="en-US" altLang="zh-CN" dirty="0"/>
              <a:t> byte[var1], al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word[var2], 200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err="1"/>
              <a:t>dword</a:t>
            </a:r>
            <a:r>
              <a:rPr lang="en-US" altLang="zh-CN" dirty="0"/>
              <a:t>[var3]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MOVZX(</a:t>
            </a:r>
            <a:r>
              <a:rPr lang="zh-CN" altLang="en-US" dirty="0"/>
              <a:t>无符号扩展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movzx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movzx</a:t>
            </a:r>
            <a:r>
              <a:rPr lang="en-US" altLang="zh-CN" dirty="0">
                <a:latin typeface="Consolas" panose="020B0609020204030204" pitchFamily="49" charset="0"/>
              </a:rPr>
              <a:t> cx, al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add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 ;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+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add al, ah ; al = al + 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add ax, 5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add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31h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sub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 ;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-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sub al, ah ; al = al - 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sub ax, 5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sub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31h </a:t>
            </a:r>
            <a:br>
              <a:rPr lang="en-US" altLang="zh-CN" dirty="0">
                <a:latin typeface="Consolas" panose="020B0609020204030204" pitchFamily="49" charset="0"/>
              </a:rPr>
            </a:br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en-US" altLang="zh-CN" dirty="0"/>
              <a:t>PPT</a:t>
            </a:r>
            <a:r>
              <a:rPr lang="zh-CN" altLang="en-US" dirty="0"/>
              <a:t>旨在介绍一个基本的语法，一些不是必须要用到的语法可能不在讲解之列。课后自行阅读</a:t>
            </a:r>
            <a:r>
              <a:rPr lang="en-US" altLang="zh-CN" dirty="0" err="1"/>
              <a:t>nasm.pdf</a:t>
            </a:r>
            <a:r>
              <a:rPr lang="zh-CN" altLang="en-US" dirty="0"/>
              <a:t>，参考：</a:t>
            </a:r>
            <a:r>
              <a:rPr lang="en-GB" altLang="zh-CN" dirty="0"/>
              <a:t>https://</a:t>
            </a:r>
            <a:r>
              <a:rPr lang="en-GB" altLang="zh-CN" dirty="0" err="1"/>
              <a:t>www.nasm.us</a:t>
            </a:r>
            <a:r>
              <a:rPr lang="en-GB" altLang="zh-CN" dirty="0"/>
              <a:t>/</a:t>
            </a:r>
            <a:r>
              <a:rPr lang="en-GB" altLang="zh-CN" dirty="0" err="1"/>
              <a:t>docs.php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i="1" dirty="0" err="1"/>
              <a:t>mul</a:t>
            </a:r>
            <a:r>
              <a:rPr lang="en-US" altLang="zh-CN" i="1" dirty="0"/>
              <a:t> </a:t>
            </a:r>
            <a:r>
              <a:rPr lang="en-US" altLang="zh-CN" i="1" dirty="0" err="1"/>
              <a:t>src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要知道相同位数的两个数字相乘之后位数翻倍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byte then AX = AL * </a:t>
            </a:r>
            <a:r>
              <a:rPr lang="en-US" altLang="zh-CN" dirty="0" err="1"/>
              <a:t>src</a:t>
            </a:r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word (2 bytes) then DX:AX = AX * </a:t>
            </a:r>
            <a:r>
              <a:rPr lang="en-US" altLang="zh-CN" dirty="0" err="1"/>
              <a:t>src</a:t>
            </a:r>
            <a:r>
              <a:rPr lang="en-US" altLang="zh-CN" dirty="0"/>
              <a:t> (</a:t>
            </a:r>
            <a:r>
              <a:rPr lang="en-US" altLang="zh-CN" dirty="0" err="1"/>
              <a:t>ie</a:t>
            </a:r>
            <a:r>
              <a:rPr lang="en-US" altLang="zh-CN" dirty="0"/>
              <a:t>. Upper 16 bits of the result will go to DX</a:t>
            </a:r>
            <a:br>
              <a:rPr lang="en-US" altLang="zh-CN" dirty="0"/>
            </a:br>
            <a:r>
              <a:rPr lang="en-US" altLang="zh-CN" dirty="0"/>
              <a:t>and the lower 16 bits will go to AX)</a:t>
            </a:r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2 words long(32 bit) then EDX:EAX = EAX * </a:t>
            </a:r>
            <a:r>
              <a:rPr lang="en-US" altLang="zh-CN" dirty="0" err="1"/>
              <a:t>src</a:t>
            </a:r>
            <a:r>
              <a:rPr lang="en-US" altLang="zh-CN" dirty="0"/>
              <a:t> (</a:t>
            </a:r>
            <a:r>
              <a:rPr lang="en-US" altLang="zh-CN" dirty="0" err="1"/>
              <a:t>ie</a:t>
            </a:r>
            <a:r>
              <a:rPr lang="en-US" altLang="zh-CN" dirty="0"/>
              <a:t>. Upper 32 bits of the result will</a:t>
            </a:r>
            <a:br>
              <a:rPr lang="en-US" altLang="zh-CN" dirty="0"/>
            </a:br>
            <a:r>
              <a:rPr lang="en-US" altLang="zh-CN" dirty="0"/>
              <a:t>go to EDX and the lower 32 bits will go to EAX)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div 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跟乘法有一点反过来的意思</a:t>
            </a:r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byte then AX will be divide by </a:t>
            </a:r>
            <a:r>
              <a:rPr lang="en-US" altLang="zh-CN" dirty="0" err="1"/>
              <a:t>src</a:t>
            </a:r>
            <a:r>
              <a:rPr lang="en-US" altLang="zh-CN" dirty="0"/>
              <a:t>, remainder will go to AH and quotient will go to</a:t>
            </a:r>
            <a:br>
              <a:rPr lang="en-US" altLang="zh-CN" dirty="0"/>
            </a:br>
            <a:r>
              <a:rPr lang="en-US" altLang="zh-CN" dirty="0"/>
              <a:t>AL </a:t>
            </a:r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word (2 bytes) then DX:AX will be divide by </a:t>
            </a:r>
            <a:r>
              <a:rPr lang="en-US" altLang="zh-CN" dirty="0" err="1"/>
              <a:t>src</a:t>
            </a:r>
            <a:r>
              <a:rPr lang="en-US" altLang="zh-CN" dirty="0"/>
              <a:t>, remainder will go to DX and</a:t>
            </a:r>
            <a:br>
              <a:rPr lang="en-US" altLang="zh-CN" dirty="0"/>
            </a:br>
            <a:r>
              <a:rPr lang="en-US" altLang="zh-CN" dirty="0"/>
              <a:t>quotient will go to AX </a:t>
            </a:r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2 words long(32 bit) then EDX:EAX will be divide by </a:t>
            </a:r>
            <a:r>
              <a:rPr lang="en-US" altLang="zh-CN" dirty="0" err="1"/>
              <a:t>src</a:t>
            </a:r>
            <a:r>
              <a:rPr lang="en-US" altLang="zh-CN" dirty="0"/>
              <a:t>, remainder will go to EDX</a:t>
            </a:r>
            <a:br>
              <a:rPr lang="en-US" altLang="zh-CN" dirty="0"/>
            </a:br>
            <a:r>
              <a:rPr lang="en-US" altLang="zh-CN" dirty="0"/>
              <a:t>and quotient will go to EAX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条件分支指令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JMP</a:t>
            </a:r>
          </a:p>
          <a:p>
            <a:r>
              <a:rPr lang="en-US" altLang="zh-CN" dirty="0"/>
              <a:t>CMP</a:t>
            </a:r>
          </a:p>
          <a:p>
            <a:r>
              <a:rPr lang="en-US" altLang="zh-CN" dirty="0"/>
              <a:t>…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label: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JMP label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JMP exit</a:t>
            </a:r>
            <a:br>
              <a:rPr lang="en-US" altLang="zh-CN" dirty="0"/>
            </a:br>
            <a:r>
              <a:rPr lang="en-US" altLang="zh-CN" dirty="0"/>
              <a:t>	------------</a:t>
            </a:r>
            <a:br>
              <a:rPr lang="en-US" altLang="zh-CN" dirty="0"/>
            </a:br>
            <a:r>
              <a:rPr lang="en-US" altLang="zh-CN" dirty="0"/>
              <a:t>	------------</a:t>
            </a:r>
            <a:br>
              <a:rPr lang="en-US" altLang="zh-CN" dirty="0"/>
            </a:br>
            <a:r>
              <a:rPr lang="en-US" altLang="zh-CN" dirty="0"/>
              <a:t>exit: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CMP op1, op2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it will affect the CPU FLAGS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2893511"/>
            <a:ext cx="7515225" cy="373171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61" y="1606072"/>
            <a:ext cx="8021182" cy="3404339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12" y="1939838"/>
            <a:ext cx="7995674" cy="3058047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条件分支实例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cmp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JE  if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------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JMP L1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if: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INC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L1: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----------- </a:t>
            </a:r>
            <a:br>
              <a:rPr lang="en-US" altLang="zh-CN" dirty="0">
                <a:latin typeface="Consolas" panose="020B0609020204030204" pitchFamily="49" charset="0"/>
              </a:rPr>
            </a:br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循环也没有额外的语法，有了</a:t>
            </a:r>
            <a:r>
              <a:rPr lang="en-US" altLang="zh-CN" dirty="0"/>
              <a:t>JMP</a:t>
            </a:r>
            <a:r>
              <a:rPr lang="zh-CN" altLang="en-US" dirty="0"/>
              <a:t>和条件跳转就能组合形成循环。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AND</a:t>
            </a:r>
          </a:p>
          <a:p>
            <a:r>
              <a:rPr lang="en-US" altLang="zh-CN" dirty="0"/>
              <a:t>OR</a:t>
            </a:r>
          </a:p>
          <a:p>
            <a:r>
              <a:rPr lang="en-US" altLang="zh-CN" dirty="0"/>
              <a:t>XOR</a:t>
            </a:r>
          </a:p>
          <a:p>
            <a:r>
              <a:rPr lang="en-US" altLang="zh-CN" dirty="0"/>
              <a:t>NOT</a:t>
            </a:r>
          </a:p>
          <a:p>
            <a:r>
              <a:rPr lang="en-US" altLang="zh-CN" dirty="0"/>
              <a:t>TEST</a:t>
            </a:r>
          </a:p>
          <a:p>
            <a:r>
              <a:rPr lang="en-US" altLang="zh-CN" dirty="0"/>
              <a:t>SHL</a:t>
            </a:r>
          </a:p>
          <a:p>
            <a:r>
              <a:rPr lang="en-US" altLang="zh-CN" dirty="0"/>
              <a:t>SHR</a:t>
            </a:r>
          </a:p>
          <a:p>
            <a:r>
              <a:rPr lang="en-US" altLang="zh-CN" dirty="0"/>
              <a:t>ROL</a:t>
            </a:r>
          </a:p>
          <a:p>
            <a:r>
              <a:rPr lang="en-US" altLang="zh-CN" dirty="0"/>
              <a:t>ROR</a:t>
            </a:r>
          </a:p>
          <a:p>
            <a:r>
              <a:rPr lang="en-US" altLang="zh-CN" dirty="0"/>
              <a:t>RCL</a:t>
            </a:r>
          </a:p>
          <a:p>
            <a:r>
              <a:rPr lang="en-US" altLang="zh-CN" dirty="0"/>
              <a:t>RCR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55290"/>
            <a:ext cx="7886700" cy="1325563"/>
          </a:xfrm>
        </p:spPr>
        <p:txBody>
          <a:bodyPr/>
          <a:lstStyle/>
          <a:p>
            <a:r>
              <a:rPr lang="zh-CN" altLang="en-US" dirty="0"/>
              <a:t>一个单文件的汇编示例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AND op1, op1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op1=op1 and op2</a:t>
            </a:r>
          </a:p>
          <a:p>
            <a:endParaRPr lang="en-US" altLang="zh-CN" dirty="0"/>
          </a:p>
          <a:p>
            <a:r>
              <a:rPr lang="en-US" altLang="zh-CN" dirty="0"/>
              <a:t>or, </a:t>
            </a:r>
            <a:r>
              <a:rPr lang="en-US" altLang="zh-CN" dirty="0" err="1"/>
              <a:t>xor</a:t>
            </a:r>
            <a:r>
              <a:rPr lang="en-US" altLang="zh-CN" dirty="0"/>
              <a:t>, </a:t>
            </a:r>
            <a:r>
              <a:rPr lang="zh-CN" altLang="en-US" dirty="0"/>
              <a:t>类似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NOT op1</a:t>
            </a:r>
          </a:p>
          <a:p>
            <a:endParaRPr lang="en-US" altLang="zh-CN" i="1" dirty="0"/>
          </a:p>
          <a:p>
            <a:r>
              <a:rPr lang="en-US" altLang="zh-CN" i="1" dirty="0"/>
              <a:t>op1=~op1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TEST op1, op2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It performs the bitwise logical AND of op1 and op2 but it won’t save the result to any registers.</a:t>
            </a:r>
            <a:br>
              <a:rPr lang="en-US" altLang="zh-CN" dirty="0"/>
            </a:br>
            <a:r>
              <a:rPr lang="en-US" altLang="zh-CN" dirty="0"/>
              <a:t>Instead the result of the operation will affect CPU FLAGs.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SHL</a:t>
            </a:r>
            <a:r>
              <a:rPr lang="zh-CN" altLang="en-US" dirty="0"/>
              <a:t>与</a:t>
            </a:r>
            <a:r>
              <a:rPr lang="en-US" altLang="zh-CN" dirty="0"/>
              <a:t>SHR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SHL – Shift Left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i="1" dirty="0" err="1"/>
              <a:t>sy</a:t>
            </a:r>
            <a:r>
              <a:rPr lang="en-US" altLang="zh-CN" i="1" dirty="0"/>
              <a:t>: SHL op1, op2</a:t>
            </a:r>
            <a:br>
              <a:rPr lang="en-US" altLang="zh-CN" i="1" dirty="0"/>
            </a:br>
            <a:r>
              <a:rPr lang="en-US" altLang="zh-CN" dirty="0"/>
              <a:t>op1 = op1 &lt;&lt; op2 </a:t>
            </a:r>
          </a:p>
          <a:p>
            <a:r>
              <a:rPr lang="en-US" altLang="zh-CN" dirty="0"/>
              <a:t>example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shl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5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op1 should be a </a:t>
            </a:r>
            <a:r>
              <a:rPr lang="en-US" altLang="zh-CN" dirty="0" err="1"/>
              <a:t>reg</a:t>
            </a:r>
            <a:r>
              <a:rPr lang="en-US" altLang="zh-CN" dirty="0"/>
              <a:t> / memory variable but op2 must be an immediate(constant) value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SHR</a:t>
            </a:r>
            <a:r>
              <a:rPr lang="zh-CN" altLang="en-US" dirty="0"/>
              <a:t>类似，左边用</a:t>
            </a:r>
            <a:r>
              <a:rPr lang="en-US" altLang="zh-CN" dirty="0"/>
              <a:t>0</a:t>
            </a:r>
            <a:r>
              <a:rPr lang="zh-CN" altLang="en-US" dirty="0"/>
              <a:t>补充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ROL</a:t>
            </a:r>
            <a:r>
              <a:rPr lang="zh-CN" altLang="en-US" dirty="0"/>
              <a:t>与</a:t>
            </a:r>
            <a:r>
              <a:rPr lang="en-US" altLang="zh-CN" dirty="0"/>
              <a:t>ROR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循环左移与循环右移</a:t>
            </a:r>
            <a:endParaRPr lang="en-US" altLang="zh-CN" dirty="0"/>
          </a:p>
          <a:p>
            <a:r>
              <a:rPr lang="en-US" altLang="zh-CN" i="1" dirty="0"/>
              <a:t>ROL op1, op2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PUSH</a:t>
            </a:r>
          </a:p>
          <a:p>
            <a:r>
              <a:rPr lang="en-US" altLang="zh-CN" dirty="0"/>
              <a:t>POP</a:t>
            </a:r>
          </a:p>
          <a:p>
            <a:r>
              <a:rPr lang="en-US" altLang="zh-CN" dirty="0"/>
              <a:t>PUSHA   </a:t>
            </a:r>
          </a:p>
          <a:p>
            <a:r>
              <a:rPr lang="en-US" altLang="zh-CN" dirty="0"/>
              <a:t>POPA</a:t>
            </a:r>
          </a:p>
          <a:p>
            <a:endParaRPr lang="en-US" altLang="zh-CN" dirty="0"/>
          </a:p>
          <a:p>
            <a:r>
              <a:rPr lang="en-US" altLang="zh-CN" dirty="0"/>
              <a:t>PUSHA</a:t>
            </a:r>
            <a:r>
              <a:rPr lang="zh-CN" altLang="en-US" dirty="0"/>
              <a:t>和</a:t>
            </a:r>
            <a:r>
              <a:rPr lang="en-US" altLang="zh-CN" dirty="0"/>
              <a:t>POPA</a:t>
            </a:r>
            <a:r>
              <a:rPr lang="zh-CN" altLang="en-US" dirty="0"/>
              <a:t>用于将所有通用寄存器压栈出栈，当你在函数调用时需要保存现场的时候用会比较方便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PUSH decreases the value of ESP and copies the value of a </a:t>
            </a:r>
            <a:r>
              <a:rPr lang="en-US" altLang="zh-CN" dirty="0" err="1"/>
              <a:t>reg</a:t>
            </a:r>
            <a:r>
              <a:rPr lang="en-US" altLang="zh-CN" dirty="0"/>
              <a:t> / constant into the system stack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PUSH ax     ;ESP</a:t>
            </a:r>
            <a:r>
              <a:rPr lang="zh-CN" altLang="en-US" dirty="0"/>
              <a:t>减</a:t>
            </a:r>
            <a:r>
              <a:rPr lang="en-US" altLang="zh-CN" dirty="0"/>
              <a:t>2</a:t>
            </a:r>
            <a:br>
              <a:rPr lang="en-US" altLang="zh-CN" dirty="0"/>
            </a:br>
            <a:r>
              <a:rPr lang="en-US" altLang="zh-CN" dirty="0"/>
              <a:t>PUSH </a:t>
            </a:r>
            <a:r>
              <a:rPr lang="en-US" altLang="zh-CN" dirty="0" err="1"/>
              <a:t>eax</a:t>
            </a:r>
            <a:r>
              <a:rPr lang="en-US" altLang="zh-CN" dirty="0"/>
              <a:t>   ;ESP</a:t>
            </a:r>
            <a:r>
              <a:rPr lang="zh-CN" altLang="en-US" dirty="0"/>
              <a:t>减</a:t>
            </a:r>
            <a:r>
              <a:rPr lang="en-US" altLang="zh-CN" dirty="0"/>
              <a:t>4</a:t>
            </a:r>
            <a:br>
              <a:rPr lang="en-US" altLang="zh-CN" dirty="0"/>
            </a:br>
            <a:r>
              <a:rPr lang="en-US" altLang="zh-CN" dirty="0"/>
              <a:t>PUSH </a:t>
            </a:r>
            <a:r>
              <a:rPr lang="en-US" altLang="zh-CN" dirty="0" err="1"/>
              <a:t>ebx</a:t>
            </a:r>
            <a:br>
              <a:rPr lang="en-US" altLang="zh-CN" dirty="0"/>
            </a:br>
            <a:r>
              <a:rPr lang="en-US" altLang="zh-CN" dirty="0"/>
              <a:t>PUSH </a:t>
            </a:r>
            <a:r>
              <a:rPr lang="en-US" altLang="zh-CN" dirty="0" err="1"/>
              <a:t>dword</a:t>
            </a:r>
            <a:r>
              <a:rPr lang="en-US" altLang="zh-CN" dirty="0"/>
              <a:t> 5</a:t>
            </a:r>
            <a:br>
              <a:rPr lang="en-US" altLang="zh-CN" dirty="0"/>
            </a:br>
            <a:r>
              <a:rPr lang="en-US" altLang="zh-CN" dirty="0"/>
              <a:t>PUSH word 258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POP </a:t>
            </a:r>
            <a:r>
              <a:rPr lang="en-US" altLang="zh-CN" dirty="0" err="1"/>
              <a:t>bx</a:t>
            </a:r>
            <a:r>
              <a:rPr lang="en-US" altLang="zh-CN" dirty="0"/>
              <a:t> ; ESP= ESP + 2</a:t>
            </a:r>
            <a:br>
              <a:rPr lang="en-US" altLang="zh-CN" dirty="0"/>
            </a:br>
            <a:r>
              <a:rPr lang="en-US" altLang="zh-CN" dirty="0"/>
              <a:t>POP </a:t>
            </a:r>
            <a:r>
              <a:rPr lang="en-US" altLang="zh-CN" dirty="0" err="1"/>
              <a:t>ebx</a:t>
            </a:r>
            <a:r>
              <a:rPr lang="en-US" altLang="zh-CN" dirty="0"/>
              <a:t> ; ESP= ESP + 4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increases the value of ESP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pPr marL="1828800" lvl="4" indent="0">
              <a:buNone/>
            </a:pPr>
            <a:endParaRPr lang="en-US" alt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828800" lvl="4" indent="0">
              <a:buNone/>
            </a:pPr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  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3891" y="1003975"/>
            <a:ext cx="817949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;Section to store uninitialized variables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section .data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string: </a:t>
            </a:r>
            <a:r>
              <a:rPr lang="en-US" altLang="zh-CN" dirty="0" err="1">
                <a:latin typeface="Consolas" panose="020B0609020204030204" pitchFamily="49" charset="0"/>
              </a:rPr>
              <a:t>db</a:t>
            </a:r>
            <a:r>
              <a:rPr lang="en-US" altLang="zh-CN" dirty="0">
                <a:latin typeface="Consolas" panose="020B0609020204030204" pitchFamily="49" charset="0"/>
              </a:rPr>
              <a:t> 'Hello World', 0Ah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length: </a:t>
            </a:r>
            <a:r>
              <a:rPr lang="en-US" altLang="zh-CN" dirty="0" err="1">
                <a:latin typeface="Consolas" panose="020B0609020204030204" pitchFamily="49" charset="0"/>
              </a:rPr>
              <a:t>equ</a:t>
            </a:r>
            <a:r>
              <a:rPr lang="en-US" altLang="zh-CN" dirty="0">
                <a:latin typeface="Consolas" panose="020B0609020204030204" pitchFamily="49" charset="0"/>
              </a:rPr>
              <a:t> 13</a:t>
            </a:r>
          </a:p>
          <a:p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section .</a:t>
            </a:r>
            <a:r>
              <a:rPr lang="en-US" altLang="zh-CN" dirty="0" err="1">
                <a:latin typeface="Consolas" panose="020B0609020204030204" pitchFamily="49" charset="0"/>
              </a:rPr>
              <a:t>bss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var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resb</a:t>
            </a:r>
            <a:r>
              <a:rPr lang="en-US" altLang="zh-CN" dirty="0">
                <a:latin typeface="Consolas" panose="020B0609020204030204" pitchFamily="49" charset="0"/>
              </a:rPr>
              <a:t> 1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section .text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global _start: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_start: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4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, string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length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int 80h</a:t>
            </a:r>
          </a:p>
          <a:p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;System Call to exit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0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80h</a:t>
            </a:r>
          </a:p>
          <a:p>
            <a:br>
              <a:rPr lang="en-US" altLang="zh-CN" dirty="0">
                <a:latin typeface="Consolas" panose="020B0609020204030204" pitchFamily="49" charset="0"/>
              </a:rPr>
            </a:br>
            <a:br>
              <a:rPr lang="en-US" altLang="zh-CN" dirty="0">
                <a:latin typeface="Consolas" panose="020B0609020204030204" pitchFamily="49" charset="0"/>
              </a:rPr>
            </a:br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814192"/>
            <a:ext cx="7886700" cy="876497"/>
          </a:xfrm>
        </p:spPr>
        <p:txBody>
          <a:bodyPr/>
          <a:lstStyle/>
          <a:p>
            <a:r>
              <a:rPr lang="en-US" altLang="zh-CN" b="1" dirty="0"/>
              <a:t>Sections in NASM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i="1" dirty="0"/>
              <a:t>Section .text: </a:t>
            </a:r>
            <a:r>
              <a:rPr lang="en-US" altLang="zh-CN" dirty="0"/>
              <a:t>This is the part of a NASM Program which contains the executable code. It is the place</a:t>
            </a:r>
            <a:br>
              <a:rPr lang="en-US" altLang="zh-CN" dirty="0"/>
            </a:br>
            <a:r>
              <a:rPr lang="en-US" altLang="zh-CN" dirty="0"/>
              <a:t>from where the execution starts in NASM program, analogous to the main( ) function in </a:t>
            </a:r>
            <a:r>
              <a:rPr lang="en-US" altLang="zh-CN" dirty="0" err="1"/>
              <a:t>CProgramming</a:t>
            </a:r>
            <a:r>
              <a:rPr lang="en-US" altLang="zh-CN" dirty="0"/>
              <a:t>.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i="1" dirty="0"/>
              <a:t>section .</a:t>
            </a:r>
            <a:r>
              <a:rPr lang="en-US" altLang="zh-CN" i="1" dirty="0" err="1"/>
              <a:t>bss</a:t>
            </a:r>
            <a:r>
              <a:rPr lang="en-US" altLang="zh-CN" i="1" dirty="0"/>
              <a:t> : </a:t>
            </a:r>
            <a:r>
              <a:rPr lang="en-US" altLang="zh-CN" dirty="0"/>
              <a:t>This is the part of program used to declare variables without initialization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i="1" dirty="0"/>
              <a:t>section .data </a:t>
            </a:r>
            <a:r>
              <a:rPr lang="en-US" altLang="zh-CN" dirty="0"/>
              <a:t>: This is the part of program used to declare and initialize the variables in the program.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sz="4000" dirty="0">
                <a:latin typeface="Consolas" panose="020B0609020204030204" pitchFamily="49" charset="0"/>
              </a:rPr>
              <a:t>section .data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	var1: </a:t>
            </a:r>
            <a:r>
              <a:rPr lang="en-US" altLang="zh-CN" sz="4000" dirty="0" err="1">
                <a:latin typeface="Consolas" panose="020B0609020204030204" pitchFamily="49" charset="0"/>
              </a:rPr>
              <a:t>db</a:t>
            </a:r>
            <a:r>
              <a:rPr lang="en-US" altLang="zh-CN" sz="4000" dirty="0">
                <a:latin typeface="Consolas" panose="020B0609020204030204" pitchFamily="49" charset="0"/>
              </a:rPr>
              <a:t> 10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	str1: </a:t>
            </a:r>
            <a:r>
              <a:rPr lang="en-US" altLang="zh-CN" sz="4000" dirty="0" err="1">
                <a:latin typeface="Consolas" panose="020B0609020204030204" pitchFamily="49" charset="0"/>
              </a:rPr>
              <a:t>db</a:t>
            </a:r>
            <a:r>
              <a:rPr lang="en-US" altLang="zh-CN" sz="4000" dirty="0">
                <a:latin typeface="Consolas" panose="020B0609020204030204" pitchFamily="49" charset="0"/>
              </a:rPr>
              <a:t> “Hello World!..”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section .</a:t>
            </a:r>
            <a:r>
              <a:rPr lang="en-US" altLang="zh-CN" sz="4000" dirty="0" err="1">
                <a:latin typeface="Consolas" panose="020B0609020204030204" pitchFamily="49" charset="0"/>
              </a:rPr>
              <a:t>bss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	var3: </a:t>
            </a:r>
            <a:r>
              <a:rPr lang="en-US" altLang="zh-CN" sz="4000" dirty="0" err="1">
                <a:latin typeface="Consolas" panose="020B0609020204030204" pitchFamily="49" charset="0"/>
              </a:rPr>
              <a:t>resb</a:t>
            </a:r>
            <a:r>
              <a:rPr lang="en-US" altLang="zh-CN" sz="4000" dirty="0">
                <a:latin typeface="Consolas" panose="020B0609020204030204" pitchFamily="49" charset="0"/>
              </a:rPr>
              <a:t> 1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	var4: </a:t>
            </a:r>
            <a:r>
              <a:rPr lang="en-US" altLang="zh-CN" sz="4000" dirty="0" err="1">
                <a:latin typeface="Consolas" panose="020B0609020204030204" pitchFamily="49" charset="0"/>
              </a:rPr>
              <a:t>resq</a:t>
            </a:r>
            <a:r>
              <a:rPr lang="en-US" altLang="zh-CN" sz="4000" dirty="0">
                <a:latin typeface="Consolas" panose="020B0609020204030204" pitchFamily="49" charset="0"/>
              </a:rPr>
              <a:t> 1 </a:t>
            </a:r>
          </a:p>
          <a:p>
            <a:pPr marL="0" indent="0">
              <a:buNone/>
            </a:pPr>
            <a:endParaRPr lang="en-US" altLang="zh-CN" b="1" dirty="0"/>
          </a:p>
          <a:p>
            <a:r>
              <a:rPr lang="en-US" altLang="zh-CN" sz="34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RESx</a:t>
            </a:r>
            <a:r>
              <a:rPr lang="en-US" altLang="zh-CN" sz="3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directive is used to </a:t>
            </a:r>
            <a:r>
              <a:rPr lang="en-US" altLang="zh-CN" sz="3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reserve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just space in memory for a variable without giving any initial</a:t>
            </a:r>
            <a:b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values.</a:t>
            </a:r>
          </a:p>
          <a:p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4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Dx</a:t>
            </a:r>
            <a:r>
              <a:rPr lang="en-US" altLang="zh-CN" sz="3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directive is used for </a:t>
            </a:r>
            <a:r>
              <a:rPr lang="en-US" altLang="zh-CN" sz="3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declaring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space in the memory for any variable and also providing the</a:t>
            </a:r>
            <a:b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initial values at that moment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812" y="2147180"/>
            <a:ext cx="712470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可能会想每次</a:t>
            </a:r>
            <a:r>
              <a:rPr lang="en-US" altLang="zh-CN" dirty="0" err="1"/>
              <a:t>Dx</a:t>
            </a:r>
            <a:r>
              <a:rPr lang="zh-CN" altLang="en-US" dirty="0"/>
              <a:t>或者</a:t>
            </a:r>
            <a:r>
              <a:rPr lang="en-US" altLang="zh-CN" dirty="0" err="1"/>
              <a:t>RESx</a:t>
            </a:r>
            <a:r>
              <a:rPr lang="zh-CN" altLang="en-US" dirty="0"/>
              <a:t>命令只能声明一个变量吗？那不是很麻烦？如果要声明一个字符串呢？每次一个字符？</a:t>
            </a:r>
            <a:endParaRPr lang="en-US" altLang="zh-CN" dirty="0"/>
          </a:p>
          <a:p>
            <a:r>
              <a:rPr lang="zh-CN" altLang="en-US" dirty="0"/>
              <a:t>可以这样：</a:t>
            </a:r>
            <a:endParaRPr lang="en-US" altLang="zh-CN" dirty="0"/>
          </a:p>
          <a:p>
            <a:r>
              <a:rPr lang="en-US" altLang="zh-CN" dirty="0" err="1">
                <a:latin typeface="Consolas" panose="020B0609020204030204" pitchFamily="49" charset="0"/>
              </a:rPr>
              <a:t>var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db</a:t>
            </a:r>
            <a:r>
              <a:rPr lang="en-US" altLang="zh-CN" dirty="0">
                <a:latin typeface="Consolas" panose="020B0609020204030204" pitchFamily="49" charset="0"/>
              </a:rPr>
              <a:t> 10,5,8,9 </a:t>
            </a:r>
          </a:p>
          <a:p>
            <a:r>
              <a:rPr lang="it-IT" altLang="zh-CN" dirty="0">
                <a:latin typeface="Consolas" panose="020B0609020204030204" pitchFamily="49" charset="0"/>
              </a:rPr>
              <a:t>string: db “Hello”</a:t>
            </a:r>
            <a:br>
              <a:rPr lang="it-IT" altLang="zh-CN" dirty="0">
                <a:latin typeface="Consolas" panose="020B0609020204030204" pitchFamily="49" charset="0"/>
              </a:rPr>
            </a:br>
            <a:r>
              <a:rPr lang="it-IT" altLang="zh-CN" dirty="0">
                <a:latin typeface="Consolas" panose="020B0609020204030204" pitchFamily="49" charset="0"/>
              </a:rPr>
              <a:t>string2: db “H”, “e”, “l”, “l”, “o” 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上面两种是等价的</a:t>
            </a:r>
            <a:br>
              <a:rPr lang="it-IT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1908</TotalTime>
  <Words>1099</Words>
  <Application>Microsoft Office PowerPoint</Application>
  <PresentationFormat>全屏显示(4:3)</PresentationFormat>
  <Paragraphs>253</Paragraphs>
  <Slides>48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6" baseType="lpstr">
      <vt:lpstr>Microsoft YaHei UI</vt:lpstr>
      <vt:lpstr>宋体</vt:lpstr>
      <vt:lpstr>微软雅黑</vt:lpstr>
      <vt:lpstr>Arial</vt:lpstr>
      <vt:lpstr>Calibri</vt:lpstr>
      <vt:lpstr>Calibri Light</vt:lpstr>
      <vt:lpstr>Consolas</vt:lpstr>
      <vt:lpstr>Office 主题</vt:lpstr>
      <vt:lpstr>      nasm基本语法</vt:lpstr>
      <vt:lpstr>注意事项</vt:lpstr>
      <vt:lpstr>PowerPoint 演示文稿</vt:lpstr>
      <vt:lpstr>一个单文件的汇编示例</vt:lpstr>
      <vt:lpstr>PowerPoint 演示文稿</vt:lpstr>
      <vt:lpstr>Sections in NASM</vt:lpstr>
      <vt:lpstr>example</vt:lpstr>
      <vt:lpstr>PowerPoint 演示文稿</vt:lpstr>
      <vt:lpstr>声明变量</vt:lpstr>
      <vt:lpstr>访问变量-解引用</vt:lpstr>
      <vt:lpstr>可能用到的一些系统调用和小技巧</vt:lpstr>
      <vt:lpstr>系统调用</vt:lpstr>
      <vt:lpstr>Read System Call </vt:lpstr>
      <vt:lpstr>Write System Call </vt:lpstr>
      <vt:lpstr>注意平台差异</vt:lpstr>
      <vt:lpstr>预处理指令</vt:lpstr>
      <vt:lpstr>函数</vt:lpstr>
      <vt:lpstr>PowerPoint 演示文稿</vt:lpstr>
      <vt:lpstr>PowerPoint 演示文稿</vt:lpstr>
      <vt:lpstr>多文件</vt:lpstr>
      <vt:lpstr>宏</vt:lpstr>
      <vt:lpstr>注释</vt:lpstr>
      <vt:lpstr>常用基本指令集简介</vt:lpstr>
      <vt:lpstr>PowerPoint 演示文稿</vt:lpstr>
      <vt:lpstr>寄存器长度问题</vt:lpstr>
      <vt:lpstr>MOV</vt:lpstr>
      <vt:lpstr>MOVZX(无符号扩展) </vt:lpstr>
      <vt:lpstr>ADD</vt:lpstr>
      <vt:lpstr>SUB</vt:lpstr>
      <vt:lpstr>MUL</vt:lpstr>
      <vt:lpstr>DIV</vt:lpstr>
      <vt:lpstr>条件分支指令</vt:lpstr>
      <vt:lpstr>JMP</vt:lpstr>
      <vt:lpstr>CMP</vt:lpstr>
      <vt:lpstr>PowerPoint 演示文稿</vt:lpstr>
      <vt:lpstr>PowerPoint 演示文稿</vt:lpstr>
      <vt:lpstr>条件分支实例</vt:lpstr>
      <vt:lpstr>循环</vt:lpstr>
      <vt:lpstr>位运算</vt:lpstr>
      <vt:lpstr>AND</vt:lpstr>
      <vt:lpstr>NOT</vt:lpstr>
      <vt:lpstr>TEST</vt:lpstr>
      <vt:lpstr>SHL与SHR</vt:lpstr>
      <vt:lpstr>ROL与ROR</vt:lpstr>
      <vt:lpstr>栈操作</vt:lpstr>
      <vt:lpstr>PUSH</vt:lpstr>
      <vt:lpstr>POP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宝马车和自行车：婚姻幸福的真谛是什么</dc:title>
  <dc:creator>张健</dc:creator>
  <cp:lastModifiedBy>夏宇</cp:lastModifiedBy>
  <cp:revision>168</cp:revision>
  <dcterms:created xsi:type="dcterms:W3CDTF">2015-06-08T15:17:00Z</dcterms:created>
  <dcterms:modified xsi:type="dcterms:W3CDTF">2021-10-17T15:10:05Z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C1C08E817EF5496BAC0B873EA0CF27AD</vt:lpwstr>
  </property>
  <property fmtid="{D5CDD505-2E9C-101B-9397-08002B2CF9AE}" pid="3" name="KSOProductBuildVer">
    <vt:lpwstr>2052-11.1.0.10938</vt:lpwstr>
  </property>
</Properties>
</file>