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</p:sldIdLst>
  <p:sldSz cx="12192000" cy="6858000"/>
  <p:notesSz cx="7103110" cy="1023366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4023812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481584" y="1279287"/>
            <a:ext cx="6140577" cy="345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7c41c0a21_1_0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6" name="Google Shape;86;g287c41c0a21_1_0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34f2af150_0_273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g2734f2af150_0_273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34f2af150_0_504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9" name="Google Shape;149;g2734f2af150_0_504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34f2af150_0_295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734f2af150_0_295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34f2af150_0_519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3" name="Google Shape;193;g2734f2af150_0_519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6ec079474_0_214:notes"/>
          <p:cNvSpPr/>
          <p:nvPr>
            <p:ph type="sldImg" idx="2"/>
          </p:nvPr>
        </p:nvSpPr>
        <p:spPr>
          <a:xfrm>
            <a:off x="481626" y="1279365"/>
            <a:ext cx="61413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266ec079474_0_214:notes"/>
          <p:cNvSpPr txBox="1"/>
          <p:nvPr>
            <p:ph type="body" idx="1"/>
          </p:nvPr>
        </p:nvSpPr>
        <p:spPr>
          <a:xfrm>
            <a:off x="710438" y="4925555"/>
            <a:ext cx="5683500" cy="4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6ec079474_0_135:notes"/>
          <p:cNvSpPr/>
          <p:nvPr>
            <p:ph type="sldImg" idx="2"/>
          </p:nvPr>
        </p:nvSpPr>
        <p:spPr>
          <a:xfrm>
            <a:off x="481626" y="1279365"/>
            <a:ext cx="61413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66ec079474_0_135:notes"/>
          <p:cNvSpPr txBox="1"/>
          <p:nvPr>
            <p:ph type="body" idx="1"/>
          </p:nvPr>
        </p:nvSpPr>
        <p:spPr>
          <a:xfrm>
            <a:off x="710438" y="4925555"/>
            <a:ext cx="5683500" cy="4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34f2af150_0_3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2" name="Google Shape;92;g2734f2af150_0_3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34f2af150_0_83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8" name="Google Shape;98;g2734f2af150_0_83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34f2af150_0_425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9" name="Google Shape;199;g2734f2af150_0_425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34f2af150_0_163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" name="Google Shape;104;g2734f2af150_0_163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34f2af150_0_169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1" name="Google Shape;111;g2734f2af150_0_169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4f2af150_0_176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9" name="Google Shape;119;g2734f2af150_0_176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34f2af150_0_181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5" name="Google Shape;125;g2734f2af150_0_181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34f2af150_0_190:notes"/>
          <p:cNvSpPr txBox="1"/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5" name="Google Shape;135;g2734f2af150_0_190:notes"/>
          <p:cNvSpPr/>
          <p:nvPr>
            <p:ph type="sldImg" idx="2"/>
          </p:nvPr>
        </p:nvSpPr>
        <p:spPr>
          <a:xfrm>
            <a:off x="481584" y="1279287"/>
            <a:ext cx="6140700" cy="345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標題投影片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 panose="020B0604020202020204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9pPr>
          </a:lstStyle>
          <a:p/>
        </p:txBody>
      </p:sp>
      <p:sp>
        <p:nvSpPr>
          <p:cNvPr id="18" name="Google Shape;18;p57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標題及直排文字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6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直排標題及文字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type="body" idx="1"/>
          </p:nvPr>
        </p:nvSpPr>
        <p:spPr>
          <a:xfrm rot="5400000">
            <a:off x="1719124" y="-834886"/>
            <a:ext cx="5851525" cy="807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標題及物件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章節標題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 panose="020B0604020202020204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 panose="020B0604020202020204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 panose="020B0604020202020204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兩項物件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type="body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type="body" idx="2"/>
          </p:nvPr>
        </p:nvSpPr>
        <p:spPr>
          <a:xfrm>
            <a:off x="6205728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對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9pPr>
          </a:lstStyle>
          <a:p/>
        </p:txBody>
      </p:sp>
      <p:sp>
        <p:nvSpPr>
          <p:cNvPr id="43" name="Google Shape;43;p61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/>
            </a:lvl9pPr>
          </a:lstStyle>
          <a:p/>
        </p:txBody>
      </p:sp>
      <p:sp>
        <p:nvSpPr>
          <p:cNvPr id="45" name="Google Shape;45;p61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只有標題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3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含標題的內容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/>
            </a:lvl9pPr>
          </a:lstStyle>
          <a:p/>
        </p:txBody>
      </p:sp>
      <p:sp>
        <p:nvSpPr>
          <p:cNvPr id="61" name="Google Shape;61;p64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9pPr>
          </a:lstStyle>
          <a:p/>
        </p:txBody>
      </p:sp>
      <p:sp>
        <p:nvSpPr>
          <p:cNvPr id="62" name="Google Shape;62;p64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含標題的圖片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5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 panose="020B0604020202020204"/>
              <a:buNone/>
              <a:defRPr sz="750"/>
            </a:lvl9pPr>
          </a:lstStyle>
          <a:p/>
        </p:txBody>
      </p:sp>
      <p:sp>
        <p:nvSpPr>
          <p:cNvPr id="69" name="Google Shape;69;p65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56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7c41c0a21_1_0"/>
          <p:cNvSpPr txBox="1"/>
          <p:nvPr>
            <p:ph type="ctrTitle"/>
          </p:nvPr>
        </p:nvSpPr>
        <p:spPr>
          <a:xfrm>
            <a:off x="930600" y="1813475"/>
            <a:ext cx="10330800" cy="1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 panose="020B0604020202020204"/>
              <a:buNone/>
            </a:pPr>
            <a:r>
              <a:rPr lang="zh-TW" sz="4400">
                <a:solidFill>
                  <a:schemeClr val="dk1"/>
                </a:solidFill>
              </a:rPr>
              <a:t>Musical Partner</a:t>
            </a:r>
            <a:endParaRPr sz="4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 panose="020B0604020202020204"/>
              <a:buNone/>
            </a:pPr>
            <a:r>
              <a:rPr lang="zh-TW" sz="4400">
                <a:solidFill>
                  <a:schemeClr val="dk1"/>
                </a:solidFill>
              </a:rPr>
              <a:t>你的練琴好夥伴 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89" name="Google Shape;89;g287c41c0a21_1_0"/>
          <p:cNvSpPr txBox="1"/>
          <p:nvPr/>
        </p:nvSpPr>
        <p:spPr>
          <a:xfrm>
            <a:off x="7004350" y="4473300"/>
            <a:ext cx="35439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zh-TW" sz="2400" b="0" i="0" u="none" strike="noStrike" cap="none">
                <a:solidFill>
                  <a:srgbClr val="ED7D31"/>
                </a:solidFill>
                <a:latin typeface="DFKai-SB" panose="03000509000000000000" charset="-120"/>
                <a:ea typeface="DFKai-SB" panose="03000509000000000000" charset="-120"/>
                <a:cs typeface="DFKai-SB" panose="03000509000000000000" charset="-120"/>
                <a:sym typeface="DFKai-SB" panose="03000509000000000000" charset="-120"/>
              </a:rPr>
              <a:t>2024.</a:t>
            </a:r>
            <a:r>
              <a:rPr lang="zh-TW" sz="2400">
                <a:solidFill>
                  <a:srgbClr val="ED7D31"/>
                </a:solidFill>
                <a:latin typeface="DFKai-SB" panose="03000509000000000000" charset="-120"/>
                <a:ea typeface="DFKai-SB" panose="03000509000000000000" charset="-120"/>
                <a:cs typeface="DFKai-SB" panose="03000509000000000000" charset="-120"/>
                <a:sym typeface="DFKai-SB" panose="03000509000000000000" charset="-120"/>
              </a:rPr>
              <a:t>6</a:t>
            </a:r>
            <a:r>
              <a:rPr lang="zh-TW" sz="2400" b="0" i="0" u="none" strike="noStrike" cap="none">
                <a:solidFill>
                  <a:srgbClr val="ED7D31"/>
                </a:solidFill>
                <a:latin typeface="DFKai-SB" panose="03000509000000000000" charset="-120"/>
                <a:ea typeface="DFKai-SB" panose="03000509000000000000" charset="-120"/>
                <a:cs typeface="DFKai-SB" panose="03000509000000000000" charset="-120"/>
                <a:sym typeface="DFKai-SB" panose="03000509000000000000" charset="-120"/>
              </a:rPr>
              <a:t>.1</a:t>
            </a:r>
            <a:r>
              <a:rPr lang="zh-TW" sz="2400">
                <a:solidFill>
                  <a:srgbClr val="ED7D31"/>
                </a:solidFill>
                <a:latin typeface="DFKai-SB" panose="03000509000000000000" charset="-120"/>
                <a:ea typeface="DFKai-SB" panose="03000509000000000000" charset="-120"/>
                <a:cs typeface="DFKai-SB" panose="03000509000000000000" charset="-120"/>
                <a:sym typeface="DFKai-SB" panose="03000509000000000000" charset="-120"/>
              </a:rPr>
              <a:t>1</a:t>
            </a:r>
            <a:endParaRPr sz="2400" b="0" i="0" u="none" strike="noStrike" cap="none">
              <a:solidFill>
                <a:srgbClr val="ED7D31"/>
              </a:solidFill>
              <a:latin typeface="DFKai-SB" panose="03000509000000000000" charset="-120"/>
              <a:ea typeface="DFKai-SB" panose="03000509000000000000" charset="-120"/>
              <a:cs typeface="DFKai-SB" panose="03000509000000000000" charset="-120"/>
              <a:sym typeface="DFKai-SB" panose="03000509000000000000" charset="-12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zh-TW" sz="2400" b="0" i="0" u="none" strike="noStrike" cap="none">
                <a:solidFill>
                  <a:srgbClr val="ED7D31"/>
                </a:solidFill>
                <a:latin typeface="DFKai-SB" panose="03000509000000000000" charset="-120"/>
                <a:ea typeface="DFKai-SB" panose="03000509000000000000" charset="-120"/>
                <a:cs typeface="DFKai-SB" panose="03000509000000000000" charset="-120"/>
                <a:sym typeface="DFKai-SB" panose="03000509000000000000" charset="-120"/>
              </a:rPr>
              <a:t>林昱睿</a:t>
            </a:r>
            <a:r>
              <a:rPr lang="zh-TW" sz="2400">
                <a:solidFill>
                  <a:schemeClr val="accent2"/>
                </a:solidFill>
                <a:latin typeface="DFKai-SB" panose="03000509000000000000" charset="-120"/>
                <a:ea typeface="DFKai-SB" panose="03000509000000000000" charset="-120"/>
                <a:cs typeface="DFKai-SB" panose="03000509000000000000" charset="-120"/>
                <a:sym typeface="DFKai-SB" panose="03000509000000000000" charset="-120"/>
              </a:rPr>
              <a:t>、黃驥軒</a:t>
            </a:r>
            <a:r>
              <a:rPr lang="zh-TW" sz="2400">
                <a:solidFill>
                  <a:srgbClr val="ED7D31"/>
                </a:solidFill>
                <a:latin typeface="DFKai-SB" panose="03000509000000000000" charset="-120"/>
                <a:ea typeface="DFKai-SB" panose="03000509000000000000" charset="-120"/>
                <a:cs typeface="DFKai-SB" panose="03000509000000000000" charset="-120"/>
                <a:sym typeface="DFKai-SB" panose="03000509000000000000" charset="-120"/>
              </a:rPr>
              <a:t>、陳柏睿</a:t>
            </a:r>
            <a:r>
              <a:rPr lang="zh-TW" sz="2400" b="0" i="0" u="none" strike="noStrike" cap="none">
                <a:solidFill>
                  <a:srgbClr val="ED7D31"/>
                </a:solidFill>
                <a:latin typeface="DFKai-SB" panose="03000509000000000000" charset="-120"/>
                <a:ea typeface="DFKai-SB" panose="03000509000000000000" charset="-120"/>
                <a:cs typeface="DFKai-SB" panose="03000509000000000000" charset="-120"/>
                <a:sym typeface="DFKai-SB" panose="03000509000000000000" charset="-120"/>
              </a:rPr>
              <a:t> </a:t>
            </a:r>
            <a:endParaRPr sz="2400" b="0" i="0" u="none" strike="noStrike" cap="none">
              <a:solidFill>
                <a:srgbClr val="ED7D31"/>
              </a:solidFill>
              <a:latin typeface="DFKai-SB" panose="03000509000000000000" charset="-120"/>
              <a:ea typeface="DFKai-SB" panose="03000509000000000000" charset="-120"/>
              <a:cs typeface="DFKai-SB" panose="03000509000000000000" charset="-120"/>
              <a:sym typeface="DFKai-SB" panose="03000509000000000000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34f2af150_0_27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Kuramoto Model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46" name="Google Shape;146;g2734f2af150_0_27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0538" y="1165801"/>
            <a:ext cx="10690926" cy="557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34f2af150_0_50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Python Desktop Application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52" name="Google Shape;152;g2734f2af150_0_504"/>
          <p:cNvSpPr txBox="1"/>
          <p:nvPr/>
        </p:nvSpPr>
        <p:spPr>
          <a:xfrm>
            <a:off x="985200" y="1417650"/>
            <a:ext cx="1089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We programmed our model in Python, connecting it to MIDI input and output with RtMidi</a:t>
            </a:r>
            <a:endParaRPr sz="2000"/>
          </a:p>
        </p:txBody>
      </p:sp>
      <p:sp>
        <p:nvSpPr>
          <p:cNvPr id="153" name="Google Shape;153;g2734f2af150_0_504"/>
          <p:cNvSpPr txBox="1"/>
          <p:nvPr/>
        </p:nvSpPr>
        <p:spPr>
          <a:xfrm>
            <a:off x="985200" y="1910250"/>
            <a:ext cx="1110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The program makes use of a clock (current time), two queues (input and output), and 3 threads</a:t>
            </a:r>
            <a:endParaRPr sz="2000"/>
          </a:p>
        </p:txBody>
      </p:sp>
      <p:sp>
        <p:nvSpPr>
          <p:cNvPr id="154" name="Google Shape;154;g2734f2af150_0_504"/>
          <p:cNvSpPr/>
          <p:nvPr/>
        </p:nvSpPr>
        <p:spPr>
          <a:xfrm>
            <a:off x="2428050" y="2825900"/>
            <a:ext cx="2181900" cy="111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Thread1</a:t>
            </a:r>
            <a:endParaRPr sz="2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 Reading</a:t>
            </a:r>
            <a:endParaRPr sz="2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g2734f2af150_0_504"/>
          <p:cNvSpPr/>
          <p:nvPr/>
        </p:nvSpPr>
        <p:spPr>
          <a:xfrm>
            <a:off x="5060698" y="2825900"/>
            <a:ext cx="2181900" cy="1114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Thread2</a:t>
            </a:r>
            <a:endParaRPr sz="2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Calculating</a:t>
            </a:r>
            <a:endParaRPr sz="2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g2734f2af150_0_504"/>
          <p:cNvSpPr/>
          <p:nvPr/>
        </p:nvSpPr>
        <p:spPr>
          <a:xfrm>
            <a:off x="7693345" y="2825900"/>
            <a:ext cx="2181900" cy="1114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Thread3</a:t>
            </a:r>
            <a:endParaRPr sz="2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MIDI Output</a:t>
            </a:r>
            <a:endParaRPr sz="2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7" name="Google Shape;157;g2734f2af150_0_50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88513" y="4598961"/>
            <a:ext cx="1191480" cy="198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734f2af150_0_50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0142" y="4628692"/>
            <a:ext cx="1191480" cy="192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2734f2af150_0_504"/>
          <p:cNvCxnSpPr/>
          <p:nvPr/>
        </p:nvCxnSpPr>
        <p:spPr>
          <a:xfrm>
            <a:off x="3435882" y="3940940"/>
            <a:ext cx="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g2734f2af150_0_504"/>
          <p:cNvCxnSpPr/>
          <p:nvPr/>
        </p:nvCxnSpPr>
        <p:spPr>
          <a:xfrm>
            <a:off x="8740088" y="3940948"/>
            <a:ext cx="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g2734f2af150_0_504"/>
          <p:cNvCxnSpPr/>
          <p:nvPr/>
        </p:nvCxnSpPr>
        <p:spPr>
          <a:xfrm>
            <a:off x="6151616" y="3940948"/>
            <a:ext cx="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2734f2af150_0_5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84022" y="4530450"/>
            <a:ext cx="3852091" cy="195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34f2af150_0_295"/>
          <p:cNvSpPr/>
          <p:nvPr/>
        </p:nvSpPr>
        <p:spPr>
          <a:xfrm>
            <a:off x="826900" y="1668825"/>
            <a:ext cx="3111300" cy="4757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Thread1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 Reading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g2734f2af150_0_295"/>
          <p:cNvSpPr/>
          <p:nvPr/>
        </p:nvSpPr>
        <p:spPr>
          <a:xfrm>
            <a:off x="4597925" y="1668825"/>
            <a:ext cx="3111300" cy="4757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Thread2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Calculating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g2734f2af150_0_295"/>
          <p:cNvSpPr/>
          <p:nvPr/>
        </p:nvSpPr>
        <p:spPr>
          <a:xfrm>
            <a:off x="8292750" y="1668825"/>
            <a:ext cx="2957100" cy="4757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Thread3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MIDI Output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0" name="Google Shape;170;g2734f2af150_0_295"/>
          <p:cNvCxnSpPr>
            <a:endCxn id="167" idx="1"/>
          </p:cNvCxnSpPr>
          <p:nvPr/>
        </p:nvCxnSpPr>
        <p:spPr>
          <a:xfrm>
            <a:off x="160300" y="4046625"/>
            <a:ext cx="666600" cy="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g2734f2af150_0_295"/>
          <p:cNvCxnSpPr/>
          <p:nvPr/>
        </p:nvCxnSpPr>
        <p:spPr>
          <a:xfrm>
            <a:off x="7695585" y="4047525"/>
            <a:ext cx="534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g2734f2af150_0_295"/>
          <p:cNvSpPr/>
          <p:nvPr/>
        </p:nvSpPr>
        <p:spPr>
          <a:xfrm>
            <a:off x="1241800" y="3000300"/>
            <a:ext cx="2273100" cy="3077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000"/>
              <a:t>Queue1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 </a:t>
            </a:r>
            <a:r>
              <a:rPr lang="zh-TW" sz="2000"/>
              <a:t>Queue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</p:txBody>
      </p:sp>
      <p:sp>
        <p:nvSpPr>
          <p:cNvPr id="173" name="Google Shape;173;g2734f2af150_0_295"/>
          <p:cNvSpPr/>
          <p:nvPr/>
        </p:nvSpPr>
        <p:spPr>
          <a:xfrm>
            <a:off x="1879593" y="4200612"/>
            <a:ext cx="8808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g2734f2af150_0_295"/>
          <p:cNvSpPr/>
          <p:nvPr/>
        </p:nvSpPr>
        <p:spPr>
          <a:xfrm>
            <a:off x="1879593" y="4650811"/>
            <a:ext cx="8808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g2734f2af150_0_295"/>
          <p:cNvSpPr/>
          <p:nvPr/>
        </p:nvSpPr>
        <p:spPr>
          <a:xfrm>
            <a:off x="1879593" y="5101011"/>
            <a:ext cx="8808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g2734f2af150_0_295"/>
          <p:cNvSpPr/>
          <p:nvPr/>
        </p:nvSpPr>
        <p:spPr>
          <a:xfrm>
            <a:off x="1879593" y="5551210"/>
            <a:ext cx="8808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77" name="Google Shape;177;g2734f2af150_0_295"/>
          <p:cNvCxnSpPr/>
          <p:nvPr/>
        </p:nvCxnSpPr>
        <p:spPr>
          <a:xfrm>
            <a:off x="3522200" y="4046550"/>
            <a:ext cx="1005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g2734f2af150_0_295"/>
          <p:cNvSpPr/>
          <p:nvPr/>
        </p:nvSpPr>
        <p:spPr>
          <a:xfrm>
            <a:off x="8639850" y="2930125"/>
            <a:ext cx="2273100" cy="3077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000"/>
              <a:t>Queue2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zh-TW" sz="2000"/>
              <a:t>Out</a:t>
            </a:r>
            <a:r>
              <a:rPr lang="zh-TW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put </a:t>
            </a:r>
            <a:r>
              <a:rPr lang="zh-TW" sz="2000"/>
              <a:t>Queue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/>
          </a:p>
        </p:txBody>
      </p:sp>
      <p:sp>
        <p:nvSpPr>
          <p:cNvPr id="179" name="Google Shape;179;g2734f2af150_0_295"/>
          <p:cNvSpPr/>
          <p:nvPr/>
        </p:nvSpPr>
        <p:spPr>
          <a:xfrm>
            <a:off x="9277643" y="4130437"/>
            <a:ext cx="8808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g2734f2af150_0_295"/>
          <p:cNvSpPr/>
          <p:nvPr/>
        </p:nvSpPr>
        <p:spPr>
          <a:xfrm>
            <a:off x="9277643" y="4580636"/>
            <a:ext cx="8808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g2734f2af150_0_295"/>
          <p:cNvSpPr/>
          <p:nvPr/>
        </p:nvSpPr>
        <p:spPr>
          <a:xfrm>
            <a:off x="9277643" y="5030836"/>
            <a:ext cx="8808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g2734f2af150_0_295"/>
          <p:cNvSpPr/>
          <p:nvPr/>
        </p:nvSpPr>
        <p:spPr>
          <a:xfrm>
            <a:off x="9277643" y="5481035"/>
            <a:ext cx="8808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3" name="Google Shape;183;g2734f2af150_0_295"/>
          <p:cNvCxnSpPr/>
          <p:nvPr/>
        </p:nvCxnSpPr>
        <p:spPr>
          <a:xfrm>
            <a:off x="10922725" y="4046550"/>
            <a:ext cx="900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g2734f2af150_0_295"/>
          <p:cNvSpPr/>
          <p:nvPr/>
        </p:nvSpPr>
        <p:spPr>
          <a:xfrm>
            <a:off x="4735186" y="3673325"/>
            <a:ext cx="632100" cy="7272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</a:rPr>
              <a:t>ω</a:t>
            </a:r>
            <a:r>
              <a:rPr lang="zh-TW" sz="1800" baseline="-25000">
                <a:solidFill>
                  <a:srgbClr val="434343"/>
                </a:solidFill>
              </a:rPr>
              <a:t>1</a:t>
            </a:r>
            <a:endParaRPr sz="1800" baseline="-25000">
              <a:solidFill>
                <a:srgbClr val="434343"/>
              </a:solidFill>
            </a:endParaRPr>
          </a:p>
        </p:txBody>
      </p:sp>
      <p:sp>
        <p:nvSpPr>
          <p:cNvPr id="185" name="Google Shape;185;g2734f2af150_0_295"/>
          <p:cNvSpPr/>
          <p:nvPr/>
        </p:nvSpPr>
        <p:spPr>
          <a:xfrm>
            <a:off x="5837684" y="3673325"/>
            <a:ext cx="632100" cy="7272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</a:rPr>
              <a:t>ω</a:t>
            </a:r>
            <a:r>
              <a:rPr lang="zh-TW" sz="1800" baseline="-25000">
                <a:solidFill>
                  <a:srgbClr val="434343"/>
                </a:solidFill>
              </a:rPr>
              <a:t>2</a:t>
            </a:r>
            <a:endParaRPr sz="1800" baseline="-25000">
              <a:solidFill>
                <a:srgbClr val="434343"/>
              </a:solidFill>
            </a:endParaRPr>
          </a:p>
        </p:txBody>
      </p:sp>
      <p:sp>
        <p:nvSpPr>
          <p:cNvPr id="186" name="Google Shape;186;g2734f2af150_0_295"/>
          <p:cNvSpPr/>
          <p:nvPr/>
        </p:nvSpPr>
        <p:spPr>
          <a:xfrm>
            <a:off x="6940176" y="3673325"/>
            <a:ext cx="632100" cy="7272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</a:rPr>
              <a:t>ω</a:t>
            </a:r>
            <a:r>
              <a:rPr lang="zh-TW" sz="1800" baseline="-25000">
                <a:solidFill>
                  <a:srgbClr val="434343"/>
                </a:solidFill>
              </a:rPr>
              <a:t>3</a:t>
            </a:r>
            <a:endParaRPr sz="1800" baseline="-25000">
              <a:solidFill>
                <a:srgbClr val="434343"/>
              </a:solidFill>
            </a:endParaRPr>
          </a:p>
        </p:txBody>
      </p:sp>
      <p:cxnSp>
        <p:nvCxnSpPr>
          <p:cNvPr id="187" name="Google Shape;187;g2734f2af150_0_295"/>
          <p:cNvCxnSpPr>
            <a:stCxn id="185" idx="0"/>
            <a:endCxn id="186" idx="0"/>
          </p:cNvCxnSpPr>
          <p:nvPr/>
        </p:nvCxnSpPr>
        <p:spPr>
          <a:xfrm rot="-5400000" flipH="1">
            <a:off x="6704684" y="3122375"/>
            <a:ext cx="600" cy="1102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g2734f2af150_0_295"/>
          <p:cNvCxnSpPr>
            <a:stCxn id="185" idx="4"/>
            <a:endCxn id="186" idx="4"/>
          </p:cNvCxnSpPr>
          <p:nvPr/>
        </p:nvCxnSpPr>
        <p:spPr>
          <a:xfrm rot="-5400000" flipH="1">
            <a:off x="6704684" y="3849575"/>
            <a:ext cx="600" cy="11025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9" name="Google Shape;189;g2734f2af150_0_295"/>
          <p:cNvCxnSpPr>
            <a:stCxn id="184" idx="6"/>
            <a:endCxn id="185" idx="2"/>
          </p:cNvCxnSpPr>
          <p:nvPr/>
        </p:nvCxnSpPr>
        <p:spPr>
          <a:xfrm>
            <a:off x="5367286" y="4036925"/>
            <a:ext cx="470400" cy="0"/>
          </a:xfrm>
          <a:prstGeom prst="straightConnector1">
            <a:avLst/>
          </a:prstGeom>
          <a:noFill/>
          <a:ln w="1905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g2734f2af150_0_29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Python Desktop Application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34f2af150_0_5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Physical Setup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96" name="Google Shape;196;g2734f2af150_0_5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8738" y="1417638"/>
            <a:ext cx="95345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6ec079474_0_214"/>
          <p:cNvSpPr txBox="1"/>
          <p:nvPr>
            <p:ph type="title"/>
          </p:nvPr>
        </p:nvSpPr>
        <p:spPr>
          <a:xfrm>
            <a:off x="609590" y="285750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zh-TW">
                <a:solidFill>
                  <a:schemeClr val="dk1"/>
                </a:solidFill>
              </a:rPr>
              <a:t>Q &amp; 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6ec079474_0_135"/>
          <p:cNvSpPr txBox="1"/>
          <p:nvPr>
            <p:ph type="title"/>
          </p:nvPr>
        </p:nvSpPr>
        <p:spPr>
          <a:xfrm>
            <a:off x="551815" y="27219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zh-TW">
                <a:solidFill>
                  <a:schemeClr val="dk1"/>
                </a:solidFill>
              </a:rPr>
              <a:t>The End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4f2af150_0_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zh-TW">
                <a:solidFill>
                  <a:schemeClr val="dk1"/>
                </a:solidFill>
              </a:rPr>
              <a:t>Outline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g2734f2af150_0_3"/>
          <p:cNvSpPr txBox="1"/>
          <p:nvPr>
            <p:ph type="body" idx="1"/>
          </p:nvPr>
        </p:nvSpPr>
        <p:spPr>
          <a:xfrm>
            <a:off x="609600" y="1753225"/>
            <a:ext cx="10972800" cy="3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Piano Group Project Overview</a:t>
            </a:r>
            <a:endParaRPr lang="zh-TW"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The Motivation</a:t>
            </a:r>
            <a:endParaRPr lang="zh-TW" sz="2800"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zh-TW" sz="2800">
                <a:sym typeface="+mn-ea"/>
              </a:rPr>
              <a:t>Demonstration</a:t>
            </a:r>
            <a:endParaRPr sz="2800"/>
          </a:p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Kuramoto Model</a:t>
            </a:r>
            <a:endParaRPr sz="2800"/>
          </a:p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The Program Implementation</a:t>
            </a:r>
            <a:endParaRPr sz="2800"/>
          </a:p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Physical Setup</a:t>
            </a:r>
            <a:endParaRPr sz="2800"/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34f2af150_0_83"/>
          <p:cNvSpPr txBox="1"/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Can AI Play Music in Ensemble with Humans?</a:t>
            </a:r>
            <a:endParaRPr lang="zh-TW"/>
          </a:p>
        </p:txBody>
      </p:sp>
      <p:sp>
        <p:nvSpPr>
          <p:cNvPr id="101" name="Google Shape;101;g2734f2af150_0_8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The Motivation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34f2af150_0_4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Demonstration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2" name="Google Shape;202;g2734f2af150_0_4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6300" y="1110475"/>
            <a:ext cx="11065379" cy="55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34f2af150_0_16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Kuramoto Model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7" name="Google Shape;107;g2734f2af150_0_163"/>
          <p:cNvSpPr txBox="1"/>
          <p:nvPr>
            <p:ph type="title"/>
          </p:nvPr>
        </p:nvSpPr>
        <p:spPr>
          <a:xfrm>
            <a:off x="1533450" y="6085200"/>
            <a:ext cx="9125100" cy="80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O. Heggli, J. Cabral, I. Konvalinka, P. Vuust, and M. Kringelbach, “A Kuramoto model of self-other integration across interpersonal synchronization strategies,” PLoS Comput. Biol., vol. 15, no. 10, e1007422, 2019.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8" name="Google Shape;108;g2734f2af150_0_1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0900" y="1188025"/>
            <a:ext cx="9687201" cy="4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34f2af150_0_16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Kuramoto Model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14" name="Google Shape;114;g2734f2af150_0_169"/>
          <p:cNvSpPr txBox="1"/>
          <p:nvPr>
            <p:ph type="title"/>
          </p:nvPr>
        </p:nvSpPr>
        <p:spPr>
          <a:xfrm>
            <a:off x="1533450" y="6085200"/>
            <a:ext cx="9125100" cy="80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O. Heggli, J. Cabral, I. Konvalinka, P. Vuust, and M. Kringelbach, “A Kuramoto model of self-other integration across interpersonal synchronization strategies,” PLoS Comput. Biol., vol. 15, no. 10, e1007422, 2019.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5" name="Google Shape;115;g2734f2af150_0_16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87976" y="1901277"/>
            <a:ext cx="5075150" cy="26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734f2af150_0_16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81850" y="2115612"/>
            <a:ext cx="5731874" cy="26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34f2af150_0_17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Kuramoto Model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22" name="Google Shape;122;g2734f2af150_0_17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57288" y="1417638"/>
            <a:ext cx="987742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34f2af150_0_18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Kuramoto Model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28" name="Google Shape;128;g2734f2af150_0_1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90900" y="4364852"/>
            <a:ext cx="52101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34f2af150_0_18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17163" y="1023950"/>
            <a:ext cx="7907326" cy="18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734f2af150_0_181"/>
          <p:cNvSpPr txBox="1"/>
          <p:nvPr/>
        </p:nvSpPr>
        <p:spPr>
          <a:xfrm>
            <a:off x="2637750" y="2748900"/>
            <a:ext cx="722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Figure 1. 3-oscillator Kuramoto model, as adapted for use in our model.</a:t>
            </a:r>
            <a:endParaRPr sz="1600" b="1"/>
          </a:p>
        </p:txBody>
      </p:sp>
      <p:sp>
        <p:nvSpPr>
          <p:cNvPr id="131" name="Google Shape;131;g2734f2af150_0_181"/>
          <p:cNvSpPr txBox="1"/>
          <p:nvPr/>
        </p:nvSpPr>
        <p:spPr>
          <a:xfrm>
            <a:off x="2620950" y="3433875"/>
            <a:ext cx="6950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It consists of 3 oscillators ω1, ω2, ω3 that are coupled as in Figure 1. Their positions are determined by the coupling equations:</a:t>
            </a:r>
            <a:endParaRPr sz="1600" b="1"/>
          </a:p>
        </p:txBody>
      </p:sp>
      <p:pic>
        <p:nvPicPr>
          <p:cNvPr id="132" name="Google Shape;132;g2734f2af150_0_1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27213" y="5478227"/>
            <a:ext cx="6048953" cy="124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34f2af150_0_19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Kuramoto Model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38" name="Google Shape;138;g2734f2af150_0_1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17163" y="1023950"/>
            <a:ext cx="7907326" cy="18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734f2af150_0_190"/>
          <p:cNvSpPr txBox="1"/>
          <p:nvPr/>
        </p:nvSpPr>
        <p:spPr>
          <a:xfrm>
            <a:off x="2637750" y="2748900"/>
            <a:ext cx="722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Figure 1. 3-oscillator Kuramoto model, as adapted for use in our model.</a:t>
            </a:r>
            <a:endParaRPr sz="1600" b="1"/>
          </a:p>
        </p:txBody>
      </p:sp>
      <p:pic>
        <p:nvPicPr>
          <p:cNvPr id="140" name="Google Shape;140;g2734f2af150_0_19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6200" y="3322638"/>
            <a:ext cx="11887202" cy="3536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Presentation</Application>
  <PresentationFormat/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PMingLiU</vt:lpstr>
      <vt:lpstr>Wingdings</vt:lpstr>
      <vt:lpstr>Arial</vt:lpstr>
      <vt:lpstr>Calibri</vt:lpstr>
      <vt:lpstr>DFKai-SB</vt:lpstr>
      <vt:lpstr>SimSun</vt:lpstr>
      <vt:lpstr>Microsoft YaHei</vt:lpstr>
      <vt:lpstr/>
      <vt:lpstr>Arial Unicode MS</vt:lpstr>
      <vt:lpstr>AMGDT</vt:lpstr>
      <vt:lpstr>PMingLiU</vt:lpstr>
      <vt:lpstr>預設簡報設計</vt:lpstr>
      <vt:lpstr>你的練琴好夥伴 </vt:lpstr>
      <vt:lpstr>Outline</vt:lpstr>
      <vt:lpstr>The Motivation</vt:lpstr>
      <vt:lpstr>Demonstration</vt:lpstr>
      <vt:lpstr>O. Heggli, J. Cabral, I. Konvalinka, P. Vuust, and M. Kringelbach, “A Kuramoto model of self-other integration across interpersonal synchronization strategies,” PLoS Comput. Biol., vol. 15, no. 10, e1007422, 2019.</vt:lpstr>
      <vt:lpstr>O. Heggli, J. Cabral, I. Konvalinka, P. Vuust, and M. Kringelbach, “A Kuramoto model of self-other integration across interpersonal synchronization strategies,” PLoS Comput. Biol., vol. 15, no. 10, e1007422, 2019.</vt:lpstr>
      <vt:lpstr>Kuramoto Model</vt:lpstr>
      <vt:lpstr>Kuramoto Model</vt:lpstr>
      <vt:lpstr>Kuramoto Model</vt:lpstr>
      <vt:lpstr>Kuramoto Model</vt:lpstr>
      <vt:lpstr>Python Desktop Application</vt:lpstr>
      <vt:lpstr>Python Desktop Application</vt:lpstr>
      <vt:lpstr>Physical Setup</vt:lpstr>
      <vt:lpstr>Q &amp; A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Partner你的練琴好夥伴 </dc:title>
  <dc:creator>0928001</dc:creator>
  <cp:lastModifiedBy>pola0</cp:lastModifiedBy>
  <cp:revision>3</cp:revision>
  <dcterms:created xsi:type="dcterms:W3CDTF">2024-06-11T05:27:00Z</dcterms:created>
  <dcterms:modified xsi:type="dcterms:W3CDTF">2024-06-11T08:00:14Z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