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6" r:id="rId4"/>
    <p:sldId id="259" r:id="rId5"/>
    <p:sldId id="267" r:id="rId6"/>
    <p:sldId id="269" r:id="rId7"/>
    <p:sldId id="260" r:id="rId8"/>
    <p:sldId id="275" r:id="rId9"/>
    <p:sldId id="274" r:id="rId10"/>
    <p:sldId id="272" r:id="rId11"/>
    <p:sldId id="257" r:id="rId12"/>
    <p:sldId id="271" r:id="rId13"/>
    <p:sldId id="261" r:id="rId1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989B"/>
    <a:srgbClr val="FFFFFF"/>
    <a:srgbClr val="242424"/>
    <a:srgbClr val="DB3D63"/>
    <a:srgbClr val="FFC000"/>
    <a:srgbClr val="009900"/>
    <a:srgbClr val="6DAA2D"/>
    <a:srgbClr val="FF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62" y="-3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80172-D08C-4BA4-ADA2-E32D34E7D163}" type="datetimeFigureOut">
              <a:rPr lang="zh-CN" altLang="en-US" smtClean="0"/>
              <a:pPr/>
              <a:t>2016/1/7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5C451-1644-4498-A617-D3C86D7BE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主标题  中文</a:t>
            </a:r>
            <a:r>
              <a:rPr lang="zh-CN" altLang="en-US" b="1" baseline="0" dirty="0" smtClean="0"/>
              <a:t>   </a:t>
            </a:r>
            <a:r>
              <a:rPr lang="zh-CN" altLang="en-US" b="1" dirty="0" smtClean="0"/>
              <a:t>微软雅黑 加粗 字号</a:t>
            </a:r>
            <a:r>
              <a:rPr lang="en-US" altLang="zh-CN" b="1" dirty="0" smtClean="0"/>
              <a:t>40   </a:t>
            </a:r>
            <a:r>
              <a:rPr lang="zh-CN" altLang="en-US" b="1" dirty="0" smtClean="0"/>
              <a:t>英文   用华文细黑 加粗 字号</a:t>
            </a:r>
            <a:r>
              <a:rPr lang="en-US" altLang="zh-CN" b="1" dirty="0" smtClean="0"/>
              <a:t>40</a:t>
            </a:r>
            <a:r>
              <a:rPr lang="zh-CN" altLang="en-US" b="1" dirty="0" smtClean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5C451-1644-4498-A617-D3C86D7BE20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中文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号  微软雅黑加粗     英文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号  华文细黑加粗     正文  华文细黑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14-18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5C451-1644-4498-A617-D3C86D7BE20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一级标题微软雅黑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</a:t>
            </a:r>
            <a:r>
              <a:rPr lang="zh-CN" altLang="en-US" baseline="0" dirty="0" smtClean="0"/>
              <a:t>         </a:t>
            </a:r>
            <a:r>
              <a:rPr lang="zh-CN" altLang="en-US" dirty="0" smtClean="0"/>
              <a:t>二级三级四级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华文细黑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5C451-1644-4498-A617-D3C86D7BE20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插页标题</a:t>
            </a:r>
            <a:r>
              <a:rPr lang="zh-CN" altLang="en-US" b="1" baseline="0" dirty="0" smtClean="0"/>
              <a:t>  中文 微软雅黑</a:t>
            </a:r>
            <a:r>
              <a:rPr lang="en-US" altLang="zh-CN" b="1" baseline="0" dirty="0" smtClean="0"/>
              <a:t>28</a:t>
            </a:r>
            <a:r>
              <a:rPr lang="zh-CN" altLang="en-US" b="1" baseline="0" dirty="0" smtClean="0"/>
              <a:t>号字 加粗      英文 华文细黑</a:t>
            </a:r>
            <a:r>
              <a:rPr lang="en-US" altLang="zh-CN" b="1" baseline="0" dirty="0" smtClean="0"/>
              <a:t>28</a:t>
            </a:r>
            <a:r>
              <a:rPr lang="zh-CN" altLang="en-US" b="1" baseline="0" dirty="0" smtClean="0"/>
              <a:t>号加粗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5C451-1644-4498-A617-D3C86D7BE20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中文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号  微软雅黑加粗     英文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号  华文细黑加粗     正文  华文细黑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14-18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5C451-1644-4498-A617-D3C86D7BE20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中文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号  微软雅黑加粗     英文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号  华文细黑加粗     正文  华文细黑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14-18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5C451-1644-4498-A617-D3C86D7BE20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插页标题</a:t>
            </a:r>
            <a:r>
              <a:rPr lang="zh-CN" altLang="en-US" b="1" baseline="0" dirty="0" smtClean="0"/>
              <a:t>  中文 微软雅黑</a:t>
            </a:r>
            <a:r>
              <a:rPr lang="en-US" altLang="zh-CN" b="1" baseline="0" dirty="0" smtClean="0"/>
              <a:t>28</a:t>
            </a:r>
            <a:r>
              <a:rPr lang="zh-CN" altLang="en-US" b="1" baseline="0" dirty="0" smtClean="0"/>
              <a:t>号字 加粗      英文 华文细黑</a:t>
            </a:r>
            <a:r>
              <a:rPr lang="en-US" altLang="zh-CN" b="1" baseline="0" dirty="0" smtClean="0"/>
              <a:t>28</a:t>
            </a:r>
            <a:r>
              <a:rPr lang="zh-CN" altLang="en-US" b="1" baseline="0" dirty="0" smtClean="0"/>
              <a:t>号加粗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5C451-1644-4498-A617-D3C86D7BE20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中文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号  微软雅黑加粗     英文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号  华文细黑加粗     正文  华文细黑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14-18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5C451-1644-4498-A617-D3C86D7BE20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中文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号  微软雅黑加粗     英文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号  华文细黑加粗     正文  华文细黑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14-18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5C451-1644-4498-A617-D3C86D7BE20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插页标题</a:t>
            </a:r>
            <a:r>
              <a:rPr lang="zh-CN" altLang="en-US" b="1" baseline="0" dirty="0" smtClean="0"/>
              <a:t>  中文 微软雅黑</a:t>
            </a:r>
            <a:r>
              <a:rPr lang="en-US" altLang="zh-CN" b="1" baseline="0" dirty="0" smtClean="0"/>
              <a:t>28</a:t>
            </a:r>
            <a:r>
              <a:rPr lang="zh-CN" altLang="en-US" b="1" baseline="0" dirty="0" smtClean="0"/>
              <a:t>号字 加粗      英文 华文细黑</a:t>
            </a:r>
            <a:r>
              <a:rPr lang="en-US" altLang="zh-CN" b="1" baseline="0" dirty="0" smtClean="0"/>
              <a:t>28</a:t>
            </a:r>
            <a:r>
              <a:rPr lang="zh-CN" altLang="en-US" b="1" baseline="0" dirty="0" smtClean="0"/>
              <a:t>号加粗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5C451-1644-4498-A617-D3C86D7BE20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0D98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2706624"/>
            <a:ext cx="12192000" cy="415137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dirty="0">
              <a:solidFill>
                <a:srgbClr val="00C0C0"/>
              </a:solidFill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3" name="Picture 7" descr="C:\Users\Administrator.BS-ZHANGDI\Desktop\new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012531" y="1277239"/>
            <a:ext cx="2147888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2400300" y="2682875"/>
            <a:ext cx="74041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 userDrawn="1">
            <p:ph type="body" sz="quarter" idx="10"/>
          </p:nvPr>
        </p:nvSpPr>
        <p:spPr>
          <a:xfrm>
            <a:off x="3352800" y="3981450"/>
            <a:ext cx="5334000" cy="635000"/>
          </a:xfrm>
        </p:spPr>
        <p:txBody>
          <a:bodyPr/>
          <a:lstStyle>
            <a:lvl1pPr algn="ctr">
              <a:defRPr sz="20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flipV="1">
            <a:off x="1024128" y="1261751"/>
            <a:ext cx="10104120" cy="121"/>
          </a:xfrm>
          <a:prstGeom prst="line">
            <a:avLst/>
          </a:prstGeom>
          <a:ln>
            <a:solidFill>
              <a:srgbClr val="0D98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 flipV="1">
            <a:off x="1042416" y="6052312"/>
            <a:ext cx="10094976" cy="9146"/>
          </a:xfrm>
          <a:prstGeom prst="line">
            <a:avLst/>
          </a:prstGeom>
          <a:ln>
            <a:solidFill>
              <a:srgbClr val="0D98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773988" y="6064250"/>
            <a:ext cx="3341688" cy="20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="1" dirty="0" smtClean="0">
                <a:solidFill>
                  <a:srgbClr val="0D989B"/>
                </a:solidFill>
                <a:latin typeface="华文细黑" pitchFamily="2" charset="-122"/>
                <a:ea typeface="华文细黑" pitchFamily="2" charset="-122"/>
              </a:rPr>
              <a:t>Leader of talent Management Software Cloud Service</a:t>
            </a:r>
            <a:endParaRPr lang="zh-CN" altLang="en-US" sz="1000" b="1" dirty="0" smtClean="0">
              <a:solidFill>
                <a:srgbClr val="0D989B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166646" y="733425"/>
            <a:ext cx="10515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0" tIns="216000" bIns="216000"/>
          <a:lstStyle>
            <a:lvl1pPr>
              <a:defRPr sz="2000" b="1" baseline="0">
                <a:solidFill>
                  <a:srgbClr val="0D989B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zh-CN" dirty="0" smtClean="0"/>
          </a:p>
        </p:txBody>
      </p:sp>
      <p:sp>
        <p:nvSpPr>
          <p:cNvPr id="6" name="文本占位符 28"/>
          <p:cNvSpPr>
            <a:spLocks noGrp="1"/>
          </p:cNvSpPr>
          <p:nvPr>
            <p:ph type="body" sz="quarter" idx="10"/>
          </p:nvPr>
        </p:nvSpPr>
        <p:spPr>
          <a:xfrm>
            <a:off x="1765300" y="1730375"/>
            <a:ext cx="7226300" cy="1219200"/>
          </a:xfrm>
        </p:spPr>
        <p:txBody>
          <a:bodyPr/>
          <a:lstStyle>
            <a:lvl1pPr>
              <a:defRPr sz="14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 flipV="1">
            <a:off x="1024128" y="1261751"/>
            <a:ext cx="10104120" cy="121"/>
          </a:xfrm>
          <a:prstGeom prst="line">
            <a:avLst/>
          </a:prstGeom>
          <a:ln>
            <a:solidFill>
              <a:srgbClr val="0D98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1042416" y="6052312"/>
            <a:ext cx="10094976" cy="9146"/>
          </a:xfrm>
          <a:prstGeom prst="line">
            <a:avLst/>
          </a:prstGeom>
          <a:ln>
            <a:solidFill>
              <a:srgbClr val="0D98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7773988" y="6064250"/>
            <a:ext cx="3341688" cy="20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="1" dirty="0" smtClean="0">
                <a:solidFill>
                  <a:srgbClr val="0D989B"/>
                </a:solidFill>
                <a:latin typeface="华文细黑" pitchFamily="2" charset="-122"/>
                <a:ea typeface="华文细黑" pitchFamily="2" charset="-122"/>
              </a:rPr>
              <a:t>Leader of talent Management Software Cloud Service</a:t>
            </a:r>
            <a:endParaRPr lang="zh-CN" altLang="en-US" sz="1000" b="1" dirty="0" smtClean="0">
              <a:solidFill>
                <a:srgbClr val="0D989B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 flipV="1">
            <a:off x="1024128" y="1261751"/>
            <a:ext cx="10104120" cy="121"/>
          </a:xfrm>
          <a:prstGeom prst="line">
            <a:avLst/>
          </a:prstGeom>
          <a:ln>
            <a:solidFill>
              <a:srgbClr val="0D98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 flipV="1">
            <a:off x="1042416" y="6052312"/>
            <a:ext cx="10094976" cy="9146"/>
          </a:xfrm>
          <a:prstGeom prst="line">
            <a:avLst/>
          </a:prstGeom>
          <a:ln>
            <a:solidFill>
              <a:srgbClr val="0D98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773988" y="6064250"/>
            <a:ext cx="3341688" cy="20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="1" dirty="0" smtClean="0">
                <a:solidFill>
                  <a:srgbClr val="0D989B"/>
                </a:solidFill>
                <a:latin typeface="华文细黑" pitchFamily="2" charset="-122"/>
                <a:ea typeface="华文细黑" pitchFamily="2" charset="-122"/>
              </a:rPr>
              <a:t>Leader of talent Management Software Cloud Service</a:t>
            </a:r>
            <a:endParaRPr lang="zh-CN" altLang="en-US" sz="1000" b="1" dirty="0" smtClean="0">
              <a:solidFill>
                <a:srgbClr val="0D989B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82"/>
          <p:cNvSpPr>
            <a:spLocks noChangeArrowheads="1"/>
          </p:cNvSpPr>
          <p:nvPr userDrawn="1"/>
        </p:nvSpPr>
        <p:spPr bwMode="auto">
          <a:xfrm>
            <a:off x="2366962" y="1922440"/>
            <a:ext cx="74580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为践行这一使命，北森一直在努力！</a:t>
            </a:r>
            <a:endParaRPr lang="en-US" altLang="zh-CN" sz="2800" dirty="0" smtClean="0">
              <a:solidFill>
                <a:schemeClr val="tx2">
                  <a:lumMod val="75000"/>
                  <a:lumOff val="2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1822392" y="2541732"/>
            <a:ext cx="8756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0D989B"/>
                </a:solidFill>
                <a:latin typeface="华文细黑" pitchFamily="2" charset="-122"/>
                <a:ea typeface="华文细黑" pitchFamily="2" charset="-122"/>
              </a:rPr>
              <a:t>基于互联网，构建新一代人才管理软件，帮助中国企业实现人才领先！</a:t>
            </a:r>
          </a:p>
        </p:txBody>
      </p:sp>
      <p:pic>
        <p:nvPicPr>
          <p:cNvPr id="4" name="Picture 2" descr="C:\Users\lixinlei\Desktop\bensen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238750" y="4598579"/>
            <a:ext cx="1714500" cy="36594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3936855" y="2606761"/>
            <a:ext cx="4346864" cy="91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0D989B"/>
                </a:solidFill>
                <a:latin typeface="华文细黑" pitchFamily="2" charset="-122"/>
                <a:ea typeface="华文细黑" pitchFamily="2" charset="-122"/>
              </a:rPr>
              <a:t>THANK YOU!</a:t>
            </a:r>
            <a:endParaRPr lang="zh-CN" altLang="en-US" sz="5400" b="1" dirty="0">
              <a:solidFill>
                <a:srgbClr val="0D989B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19" name="直接连接符 18"/>
          <p:cNvCxnSpPr/>
          <p:nvPr userDrawn="1"/>
        </p:nvCxnSpPr>
        <p:spPr bwMode="auto">
          <a:xfrm>
            <a:off x="0" y="3093643"/>
            <a:ext cx="38290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D989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 userDrawn="1"/>
        </p:nvCxnSpPr>
        <p:spPr bwMode="auto">
          <a:xfrm>
            <a:off x="8362950" y="3093643"/>
            <a:ext cx="38290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D989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4425156" y="3340100"/>
            <a:ext cx="3341688" cy="20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华文细黑" pitchFamily="2" charset="-122"/>
                <a:ea typeface="华文细黑" pitchFamily="2" charset="-122"/>
              </a:rPr>
              <a:t>Leader of talent Management Software Cloud Service</a:t>
            </a:r>
            <a:endParaRPr lang="zh-CN" altLang="en-US" sz="1000" b="1" dirty="0" smtClean="0">
              <a:solidFill>
                <a:schemeClr val="tx2">
                  <a:lumMod val="75000"/>
                  <a:lumOff val="2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3276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CFB51F9-82E7-4FA6-879A-549746F0CA57}" type="datetime1">
              <a:rPr lang="zh-CN" altLang="en-US"/>
              <a:pPr>
                <a:defRPr/>
              </a:pPr>
              <a:t>2016/1/7</a:t>
            </a:fld>
            <a:endParaRPr lang="en-US" altLang="zh-CN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Talent management software cloud service leader</a:t>
            </a:r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56350"/>
            <a:ext cx="3276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FA4492E-19DE-480D-AFC4-CB7A3DCA40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4" r:id="rId3"/>
    <p:sldLayoutId id="2147483657" r:id="rId4"/>
    <p:sldLayoutId id="2147483658" r:id="rId5"/>
    <p:sldLayoutId id="2147483653" r:id="rId6"/>
    <p:sldLayoutId id="2147483651" r:id="rId7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ulesoft.com/platform/ap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有才华团队立项报告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352800" y="3981450"/>
            <a:ext cx="5334000" cy="1090624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测评组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郑鹏杰</a:t>
            </a:r>
            <a:r>
              <a:rPr lang="en-US" altLang="zh-CN" dirty="0" smtClean="0"/>
              <a:t>·</a:t>
            </a:r>
            <a:r>
              <a:rPr lang="zh-CN" altLang="en-US" dirty="0" smtClean="0"/>
              <a:t>鲁林</a:t>
            </a:r>
            <a:r>
              <a:rPr lang="en-US" altLang="zh-CN" dirty="0" smtClean="0"/>
              <a:t>·</a:t>
            </a:r>
            <a:r>
              <a:rPr lang="zh-CN" altLang="en-US" dirty="0" smtClean="0"/>
              <a:t>才华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2016-01-07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98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6977" y="2428868"/>
            <a:ext cx="685804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algn="ctr" eaLnBrk="1" hangingPunct="1">
              <a:lnSpc>
                <a:spcPct val="150000"/>
              </a:lnSpc>
              <a:spcBef>
                <a:spcPct val="30000"/>
              </a:spcBef>
              <a:defRPr/>
            </a:pPr>
            <a:r>
              <a:rPr lang="zh-CN" altLang="en-US" sz="2800" kern="0" dirty="0" smtClean="0">
                <a:solidFill>
                  <a:srgbClr val="FFFFFF"/>
                </a:solidFill>
                <a:latin typeface="+mj-ea"/>
                <a:ea typeface="+mj-ea"/>
              </a:rPr>
              <a:t>团队介绍</a:t>
            </a:r>
            <a:endParaRPr lang="en-US" altLang="zh-CN" sz="2800" kern="0" dirty="0" smtClean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66977" y="3000372"/>
            <a:ext cx="685804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algn="ctr" eaLnBrk="1" hangingPunct="1">
              <a:lnSpc>
                <a:spcPct val="150000"/>
              </a:lnSpc>
              <a:spcBef>
                <a:spcPct val="30000"/>
              </a:spcBef>
              <a:defRPr/>
            </a:pPr>
            <a:r>
              <a:rPr lang="en-US" altLang="zh-CN" sz="2800" b="1" kern="0" dirty="0" smtClean="0">
                <a:solidFill>
                  <a:srgbClr val="FFFFFF"/>
                </a:solidFill>
                <a:latin typeface="+mn-lt"/>
                <a:ea typeface="+mj-ea"/>
              </a:rPr>
              <a:t>Team </a:t>
            </a:r>
            <a:r>
              <a:rPr lang="en-US" altLang="zh-CN" sz="2800" b="1" kern="0" dirty="0" smtClean="0">
                <a:solidFill>
                  <a:srgbClr val="FFFFFF"/>
                </a:solidFill>
                <a:latin typeface="+mn-lt"/>
                <a:ea typeface="+mj-ea"/>
              </a:rPr>
              <a:t>  Introduction</a:t>
            </a:r>
            <a:endParaRPr lang="en-US" altLang="zh-CN" sz="2800" kern="0" dirty="0" smtClean="0">
              <a:solidFill>
                <a:srgbClr val="FFFFFF"/>
              </a:solidFill>
              <a:latin typeface="+mn-lt"/>
              <a:ea typeface="+mj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团队成员介绍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765300" y="1730374"/>
            <a:ext cx="7226300" cy="3484576"/>
          </a:xfrm>
        </p:spPr>
        <p:txBody>
          <a:bodyPr/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队长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：  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郑鹏杰 （测评，前端工程师）</a:t>
            </a: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成员： 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鲁林     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（测评，后台工程师）</a:t>
            </a: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              </a:t>
            </a: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才华     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BI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，前端工程师）</a:t>
            </a: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buNone/>
            </a:pP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成员分工：</a:t>
            </a: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		</a:t>
            </a:r>
            <a:r>
              <a:rPr lang="en-US" altLang="zh-CN" sz="2000" dirty="0" err="1" smtClean="0">
                <a:solidFill>
                  <a:schemeClr val="tx1"/>
                </a:solidFill>
                <a:latin typeface="+mj-ea"/>
                <a:ea typeface="+mj-ea"/>
              </a:rPr>
              <a:t>apibox</a:t>
            </a: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客户端开发  </a:t>
            </a: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----------- 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才华 </a:t>
            </a: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		</a:t>
            </a:r>
            <a:r>
              <a:rPr lang="en-US" altLang="zh-CN" sz="2000" dirty="0" err="1" smtClean="0">
                <a:solidFill>
                  <a:schemeClr val="tx1"/>
                </a:solidFill>
                <a:latin typeface="+mj-ea"/>
                <a:ea typeface="+mj-ea"/>
              </a:rPr>
              <a:t>mockServer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模块     </a:t>
            </a: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----------- 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鲁林</a:t>
            </a: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		</a:t>
            </a:r>
            <a:r>
              <a:rPr lang="en-US" altLang="zh-CN" sz="2000" dirty="0" err="1" smtClean="0">
                <a:solidFill>
                  <a:schemeClr val="tx1"/>
                </a:solidFill>
                <a:latin typeface="+mj-ea"/>
                <a:ea typeface="+mj-ea"/>
              </a:rPr>
              <a:t>apibox</a:t>
            </a: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 server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开发  </a:t>
            </a: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----------- 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郑鹏杰</a:t>
            </a: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/>
        </p:nvGrpSpPr>
        <p:grpSpPr>
          <a:xfrm>
            <a:off x="1738282" y="2000240"/>
            <a:ext cx="8756766" cy="3042081"/>
            <a:chOff x="1822392" y="1922440"/>
            <a:chExt cx="8756766" cy="3042081"/>
          </a:xfrm>
        </p:grpSpPr>
        <p:sp>
          <p:nvSpPr>
            <p:cNvPr id="4" name="矩形 182"/>
            <p:cNvSpPr>
              <a:spLocks noChangeArrowheads="1"/>
            </p:cNvSpPr>
            <p:nvPr/>
          </p:nvSpPr>
          <p:spPr bwMode="auto">
            <a:xfrm>
              <a:off x="2366962" y="1922440"/>
              <a:ext cx="745807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US" altLang="zh-CN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822392" y="2541732"/>
              <a:ext cx="875676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 smtClean="0">
                  <a:solidFill>
                    <a:srgbClr val="0D989B"/>
                  </a:solidFill>
                  <a:latin typeface="华文细黑" pitchFamily="2" charset="-122"/>
                  <a:ea typeface="华文细黑" pitchFamily="2" charset="-122"/>
                </a:rPr>
                <a:t>APIBOX </a:t>
              </a:r>
              <a:r>
                <a:rPr lang="zh-CN" altLang="en-US" sz="3600" b="1" dirty="0" smtClean="0">
                  <a:solidFill>
                    <a:srgbClr val="0D989B"/>
                  </a:solidFill>
                  <a:latin typeface="华文细黑" pitchFamily="2" charset="-122"/>
                  <a:ea typeface="华文细黑" pitchFamily="2" charset="-122"/>
                </a:rPr>
                <a:t>接口管理器</a:t>
              </a:r>
              <a:r>
                <a:rPr lang="en-US" altLang="zh-CN" sz="3600" b="1" dirty="0" smtClean="0">
                  <a:solidFill>
                    <a:srgbClr val="0D989B"/>
                  </a:solidFill>
                  <a:latin typeface="华文细黑" pitchFamily="2" charset="-122"/>
                  <a:ea typeface="华文细黑" pitchFamily="2" charset="-122"/>
                </a:rPr>
                <a:t>——</a:t>
              </a:r>
              <a:r>
                <a:rPr lang="zh-CN" altLang="en-US" sz="3600" b="1" dirty="0" smtClean="0">
                  <a:solidFill>
                    <a:srgbClr val="0D989B"/>
                  </a:solidFill>
                  <a:latin typeface="华文细黑" pitchFamily="2" charset="-122"/>
                  <a:ea typeface="华文细黑" pitchFamily="2" charset="-122"/>
                </a:rPr>
                <a:t>敏捷开发利器</a:t>
              </a:r>
              <a:r>
                <a:rPr lang="en-US" altLang="zh-CN" sz="3600" b="1" dirty="0" smtClean="0">
                  <a:solidFill>
                    <a:srgbClr val="0D989B"/>
                  </a:solidFill>
                  <a:latin typeface="华文细黑" pitchFamily="2" charset="-122"/>
                  <a:ea typeface="华文细黑" pitchFamily="2" charset="-122"/>
                </a:rPr>
                <a:t/>
              </a:r>
              <a:br>
                <a:rPr lang="en-US" altLang="zh-CN" sz="3600" b="1" dirty="0" smtClean="0">
                  <a:solidFill>
                    <a:srgbClr val="0D989B"/>
                  </a:solidFill>
                  <a:latin typeface="华文细黑" pitchFamily="2" charset="-122"/>
                  <a:ea typeface="华文细黑" pitchFamily="2" charset="-122"/>
                </a:rPr>
              </a:br>
              <a:r>
                <a:rPr lang="zh-CN" altLang="en-US" sz="2800" b="1" dirty="0" smtClean="0">
                  <a:solidFill>
                    <a:srgbClr val="0D989B"/>
                  </a:solidFill>
                  <a:latin typeface="华文细黑" pitchFamily="2" charset="-122"/>
                  <a:ea typeface="华文细黑" pitchFamily="2" charset="-122"/>
                </a:rPr>
                <a:t>轻量   简洁   实用</a:t>
              </a:r>
              <a:endParaRPr lang="zh-CN" altLang="en-US" sz="2800" b="1" dirty="0" smtClean="0">
                <a:solidFill>
                  <a:srgbClr val="0D989B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pic>
          <p:nvPicPr>
            <p:cNvPr id="6" name="Picture 2" descr="C:\Users\lixinlei\Desktop\bensen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238750" y="4598579"/>
              <a:ext cx="1714500" cy="36594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2606761"/>
            <a:ext cx="12192000" cy="936151"/>
            <a:chOff x="0" y="2606761"/>
            <a:chExt cx="12192000" cy="936151"/>
          </a:xfrm>
        </p:grpSpPr>
        <p:sp>
          <p:nvSpPr>
            <p:cNvPr id="2" name="TextBox 1"/>
            <p:cNvSpPr txBox="1"/>
            <p:nvPr/>
          </p:nvSpPr>
          <p:spPr>
            <a:xfrm>
              <a:off x="3936855" y="2606761"/>
              <a:ext cx="4346864" cy="916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b="1" dirty="0" smtClean="0">
                  <a:solidFill>
                    <a:srgbClr val="0D989B"/>
                  </a:solidFill>
                  <a:latin typeface="华文细黑" pitchFamily="2" charset="-122"/>
                  <a:ea typeface="华文细黑" pitchFamily="2" charset="-122"/>
                </a:rPr>
                <a:t>THANK YOU!</a:t>
              </a:r>
              <a:endParaRPr lang="zh-CN" altLang="en-US" sz="5400" b="1" dirty="0">
                <a:solidFill>
                  <a:srgbClr val="0D989B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 bwMode="auto">
            <a:xfrm>
              <a:off x="0" y="3093643"/>
              <a:ext cx="382905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D989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" name="直接连接符 3"/>
            <p:cNvCxnSpPr/>
            <p:nvPr/>
          </p:nvCxnSpPr>
          <p:spPr bwMode="auto">
            <a:xfrm>
              <a:off x="8362950" y="3093643"/>
              <a:ext cx="382905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D989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4425156" y="3340100"/>
              <a:ext cx="3341688" cy="202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b="1" dirty="0" smtClean="0">
                  <a:solidFill>
                    <a:schemeClr val="tx2">
                      <a:lumMod val="75000"/>
                      <a:lumOff val="2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Leader of talent Management Software Cloud Service</a:t>
              </a:r>
              <a:endParaRPr lang="zh-CN" altLang="en-US" sz="10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0" y="785813"/>
            <a:ext cx="12192000" cy="714375"/>
          </a:xfrm>
          <a:prstGeom prst="rect">
            <a:avLst/>
          </a:prstGeom>
          <a:solidFill>
            <a:srgbClr val="0D989B"/>
          </a:solidFill>
          <a:ln w="9525">
            <a:noFill/>
            <a:miter lim="800000"/>
            <a:headEnd/>
            <a:tailEnd/>
          </a:ln>
        </p:spPr>
        <p:txBody>
          <a:bodyPr vert="horz" wrap="square" lIns="244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目录 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j-cs"/>
              </a:rPr>
              <a:t>CONTENTS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j-cs"/>
            </a:endParaRPr>
          </a:p>
        </p:txBody>
      </p:sp>
      <p:sp>
        <p:nvSpPr>
          <p:cNvPr id="5" name="Text Placeholder 2"/>
          <p:cNvSpPr txBox="1">
            <a:spLocks noChangeArrowheads="1"/>
          </p:cNvSpPr>
          <p:nvPr/>
        </p:nvSpPr>
        <p:spPr bwMode="auto">
          <a:xfrm>
            <a:off x="2381224" y="1928802"/>
            <a:ext cx="721523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lvl="0" indent="-228600" eaLnBrk="1" hangingPunct="1">
              <a:lnSpc>
                <a:spcPct val="150000"/>
              </a:lnSpc>
              <a:spcBef>
                <a:spcPct val="30000"/>
              </a:spcBef>
              <a:defRPr/>
            </a:pPr>
            <a:r>
              <a:rPr lang="zh-CN" altLang="en-US" sz="2800" kern="0" dirty="0" smtClean="0">
                <a:latin typeface="+mj-ea"/>
                <a:ea typeface="+mj-ea"/>
              </a:rPr>
              <a:t>有才华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团队立项报告</a:t>
            </a:r>
            <a:endParaRPr kumimoji="0" lang="en-US" altLang="zh-CN" sz="2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228600" indent="-228600" eaLnBrk="1" hangingPunct="1">
              <a:lnSpc>
                <a:spcPct val="150000"/>
              </a:lnSpc>
              <a:spcBef>
                <a:spcPct val="30000"/>
              </a:spcBef>
              <a:buFont typeface="Arial" charset="0"/>
              <a:buChar char="•"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</a:rPr>
              <a:t>APIBOX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</a:rPr>
              <a:t>项目介绍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228600" indent="-228600" eaLnBrk="1" hangingPunct="1">
              <a:lnSpc>
                <a:spcPct val="150000"/>
              </a:lnSpc>
              <a:spcBef>
                <a:spcPct val="30000"/>
              </a:spcBef>
              <a:buFont typeface="Arial" charset="0"/>
              <a:buChar char="•"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</a:rPr>
              <a:t>技术方案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228600" indent="-228600" eaLnBrk="1" hangingPunct="1">
              <a:lnSpc>
                <a:spcPct val="150000"/>
              </a:lnSpc>
              <a:spcBef>
                <a:spcPct val="30000"/>
              </a:spcBef>
              <a:buFont typeface="Arial" charset="0"/>
              <a:buChar char="•"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</a:rPr>
              <a:t>推进计划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228600" indent="-228600" eaLnBrk="1" hangingPunct="1">
              <a:lnSpc>
                <a:spcPct val="150000"/>
              </a:lnSpc>
              <a:spcBef>
                <a:spcPct val="30000"/>
              </a:spcBef>
              <a:buFont typeface="Arial" charset="0"/>
              <a:buChar char="•"/>
            </a:pPr>
            <a:r>
              <a:rPr lang="zh-CN" altLang="en-US" sz="2000" kern="0" dirty="0" smtClean="0">
                <a:latin typeface="+mj-ea"/>
                <a:ea typeface="+mj-ea"/>
              </a:rPr>
              <a:t>团队介绍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98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6977" y="2428868"/>
            <a:ext cx="685804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algn="ctr" eaLnBrk="1" hangingPunct="1">
              <a:lnSpc>
                <a:spcPct val="150000"/>
              </a:lnSpc>
              <a:spcBef>
                <a:spcPct val="30000"/>
              </a:spcBef>
              <a:defRPr/>
            </a:pPr>
            <a:r>
              <a:rPr lang="en-US" altLang="zh-CN" sz="2800" kern="0" dirty="0" smtClean="0">
                <a:solidFill>
                  <a:srgbClr val="FFFFFF"/>
                </a:solidFill>
                <a:latin typeface="+mj-ea"/>
                <a:ea typeface="+mj-ea"/>
              </a:rPr>
              <a:t>APIBOX</a:t>
            </a:r>
            <a:r>
              <a:rPr lang="zh-CN" altLang="en-US" sz="2800" kern="0" dirty="0" smtClean="0">
                <a:solidFill>
                  <a:srgbClr val="FFFFFF"/>
                </a:solidFill>
                <a:latin typeface="+mj-ea"/>
                <a:ea typeface="+mj-ea"/>
              </a:rPr>
              <a:t>项目介绍</a:t>
            </a:r>
            <a:endParaRPr lang="en-US" altLang="zh-CN" sz="2800" kern="0" dirty="0" smtClean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66977" y="3000372"/>
            <a:ext cx="68580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algn="ctr" eaLnBrk="1" hangingPunct="1">
              <a:lnSpc>
                <a:spcPct val="150000"/>
              </a:lnSpc>
              <a:spcBef>
                <a:spcPct val="30000"/>
              </a:spcBef>
              <a:defRPr/>
            </a:pPr>
            <a:r>
              <a:rPr lang="en-US" altLang="zh-CN" sz="2800" b="1" kern="0" dirty="0" smtClean="0">
                <a:solidFill>
                  <a:schemeClr val="bg2"/>
                </a:solidFill>
              </a:rPr>
              <a:t>APIBOX </a:t>
            </a:r>
            <a:r>
              <a:rPr lang="en-US" altLang="zh-CN" sz="2800" b="1" kern="0" dirty="0" smtClean="0">
                <a:solidFill>
                  <a:schemeClr val="bg2"/>
                </a:solidFill>
              </a:rPr>
              <a:t>project  </a:t>
            </a:r>
            <a:r>
              <a:rPr lang="en-US" altLang="zh-CN" sz="2800" b="1" kern="0" dirty="0" smtClean="0">
                <a:solidFill>
                  <a:schemeClr val="bg2"/>
                </a:solidFill>
              </a:rPr>
              <a:t>introduction</a:t>
            </a:r>
            <a:endParaRPr lang="en-US" altLang="zh-CN" sz="2800" kern="0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APIBOX</a:t>
            </a:r>
            <a:r>
              <a:rPr lang="zh-CN" altLang="en-US" dirty="0" smtClean="0"/>
              <a:t>项目背景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765300" y="1730374"/>
            <a:ext cx="7226300" cy="3913204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需求是这样的：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1. </a:t>
            </a:r>
            <a:r>
              <a:rPr lang="zh-CN" altLang="en-US" dirty="0" smtClean="0"/>
              <a:t>我的接口写在哪里？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2.</a:t>
            </a:r>
            <a:r>
              <a:rPr lang="zh-CN" altLang="en-US" dirty="0" smtClean="0"/>
              <a:t>我的接口怎么保存？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3. </a:t>
            </a:r>
            <a:r>
              <a:rPr lang="zh-CN" altLang="en-US" dirty="0" smtClean="0"/>
              <a:t>我的定义的接口和实际场景</a:t>
            </a:r>
            <a:r>
              <a:rPr lang="zh-CN" altLang="en-US" dirty="0" smtClean="0"/>
              <a:t>会一致吗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现有的解决方案都有哪些：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1.  </a:t>
            </a:r>
            <a:r>
              <a:rPr lang="en-US" altLang="zh-CN" dirty="0" err="1" smtClean="0"/>
              <a:t>ift</a:t>
            </a:r>
            <a:r>
              <a:rPr lang="en-US" altLang="zh-CN" dirty="0" smtClean="0"/>
              <a:t>   </a:t>
            </a:r>
            <a:r>
              <a:rPr lang="zh-CN" altLang="en-US" dirty="0" smtClean="0"/>
              <a:t>（本地接口编写，与管理器同步）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                     2</a:t>
            </a:r>
            <a:r>
              <a:rPr lang="en-US" altLang="en-US" dirty="0" smtClean="0"/>
              <a:t>.  </a:t>
            </a:r>
            <a:r>
              <a:rPr lang="en-US" altLang="en-US" dirty="0" smtClean="0">
                <a:hlinkClick r:id="rId3"/>
              </a:rPr>
              <a:t>http</a:t>
            </a:r>
            <a:r>
              <a:rPr lang="en-US" altLang="en-US" dirty="0" smtClean="0">
                <a:hlinkClick r:id="rId3"/>
              </a:rPr>
              <a:t>://</a:t>
            </a:r>
            <a:r>
              <a:rPr lang="en-US" altLang="en-US" dirty="0" smtClean="0">
                <a:hlinkClick r:id="rId3"/>
              </a:rPr>
              <a:t>mulesoft.com/platform/api</a:t>
            </a:r>
            <a:r>
              <a:rPr lang="en-US" altLang="en-US" dirty="0" smtClean="0"/>
              <a:t>  </a:t>
            </a:r>
            <a:r>
              <a:rPr lang="zh-CN" altLang="en-US" dirty="0" smtClean="0"/>
              <a:t>（</a:t>
            </a:r>
            <a:r>
              <a:rPr lang="zh-CN" altLang="en-US" dirty="0" smtClean="0"/>
              <a:t>第三</a:t>
            </a:r>
            <a:r>
              <a:rPr lang="zh-CN" altLang="en-US" dirty="0" smtClean="0"/>
              <a:t>方</a:t>
            </a:r>
            <a:r>
              <a:rPr lang="zh-CN" altLang="en-US" dirty="0" smtClean="0"/>
              <a:t>管理）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		3.  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-document   </a:t>
            </a:r>
            <a:r>
              <a:rPr lang="zh-CN" altLang="en-US" dirty="0" smtClean="0"/>
              <a:t>（</a:t>
            </a:r>
            <a:r>
              <a:rPr lang="en-US" dirty="0" smtClean="0"/>
              <a:t> </a:t>
            </a:r>
            <a:r>
              <a:rPr lang="en-US" dirty="0" smtClean="0"/>
              <a:t>MEAN </a:t>
            </a:r>
            <a:r>
              <a:rPr lang="zh-CN" altLang="en-US" dirty="0" smtClean="0"/>
              <a:t>开发架构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………</a:t>
            </a:r>
            <a:endParaRPr lang="en-US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现有解决方案有哪些不足：“安全性考虑，不好</a:t>
            </a:r>
            <a:r>
              <a:rPr lang="zh-CN" altLang="en-US" dirty="0" smtClean="0"/>
              <a:t>用”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这个</a:t>
            </a:r>
            <a:r>
              <a:rPr lang="zh-CN" altLang="en-US" dirty="0" smtClean="0"/>
              <a:t>轮子值得一造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APIBOX</a:t>
            </a:r>
            <a:r>
              <a:rPr lang="zh-CN" altLang="en-US" dirty="0" smtClean="0"/>
              <a:t>项目特色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595406" y="1730374"/>
            <a:ext cx="7396194" cy="3770328"/>
          </a:xfrm>
        </p:spPr>
        <p:txBody>
          <a:bodyPr/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支持开源，将发布在</a:t>
            </a:r>
            <a:r>
              <a:rPr lang="en-US" altLang="zh-CN" sz="2000" dirty="0" err="1" smtClean="0">
                <a:solidFill>
                  <a:schemeClr val="tx1"/>
                </a:solidFill>
                <a:latin typeface="+mj-ea"/>
                <a:ea typeface="+mj-ea"/>
              </a:rPr>
              <a:t>npm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中</a:t>
            </a: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自定义命令行操作</a:t>
            </a: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新颖，快速的</a:t>
            </a: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API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接口定义</a:t>
            </a: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支持前台数据</a:t>
            </a: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mock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支持后台数据校验</a:t>
            </a: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接口分享</a:t>
            </a: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98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6977" y="2428868"/>
            <a:ext cx="685804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algn="ctr" eaLnBrk="1" hangingPunct="1">
              <a:lnSpc>
                <a:spcPct val="150000"/>
              </a:lnSpc>
              <a:spcBef>
                <a:spcPct val="30000"/>
              </a:spcBef>
              <a:defRPr/>
            </a:pPr>
            <a:r>
              <a:rPr lang="zh-CN" altLang="en-US" sz="2800" kern="0" dirty="0" smtClean="0">
                <a:solidFill>
                  <a:srgbClr val="FFFFFF"/>
                </a:solidFill>
                <a:latin typeface="+mj-ea"/>
                <a:ea typeface="+mj-ea"/>
              </a:rPr>
              <a:t>技术方案</a:t>
            </a:r>
            <a:endParaRPr lang="en-US" altLang="zh-CN" sz="2800" kern="0" dirty="0" smtClean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66977" y="3000372"/>
            <a:ext cx="685804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algn="ctr" eaLnBrk="1" hangingPunct="1">
              <a:lnSpc>
                <a:spcPct val="150000"/>
              </a:lnSpc>
              <a:spcBef>
                <a:spcPct val="30000"/>
              </a:spcBef>
              <a:defRPr/>
            </a:pPr>
            <a:r>
              <a:rPr lang="en-US" altLang="zh-CN" sz="2800" b="1" kern="0" dirty="0" smtClean="0">
                <a:solidFill>
                  <a:srgbClr val="FFFFFF"/>
                </a:solidFill>
                <a:latin typeface="+mn-lt"/>
                <a:ea typeface="+mj-ea"/>
              </a:rPr>
              <a:t>technical </a:t>
            </a:r>
            <a:r>
              <a:rPr lang="en-US" altLang="zh-CN" sz="2800" b="1" kern="0" dirty="0" smtClean="0">
                <a:solidFill>
                  <a:srgbClr val="FFFFFF"/>
                </a:solidFill>
                <a:latin typeface="+mn-lt"/>
                <a:ea typeface="+mj-ea"/>
              </a:rPr>
              <a:t> scheme</a:t>
            </a:r>
            <a:endParaRPr lang="en-US" altLang="zh-CN" sz="2800" kern="0" dirty="0" smtClean="0">
              <a:solidFill>
                <a:srgbClr val="FFFFFF"/>
              </a:solidFill>
              <a:latin typeface="+mn-lt"/>
              <a:ea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809588" y="714356"/>
            <a:ext cx="2286016" cy="350046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881422" y="642918"/>
            <a:ext cx="7358114" cy="35719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1023902" y="2428868"/>
            <a:ext cx="1928826" cy="150019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TalentJs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框架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809588" y="4714884"/>
            <a:ext cx="10501386" cy="8572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 err="1" smtClean="0">
                <a:solidFill>
                  <a:schemeClr val="bg2"/>
                </a:solidFill>
              </a:rPr>
              <a:t>n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Calibri" pitchFamily="34" charset="0"/>
                <a:ea typeface="宋体" pitchFamily="2" charset="-122"/>
              </a:rPr>
              <a:t>pm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alibri" pitchFamily="34" charset="0"/>
                <a:ea typeface="宋体" pitchFamily="2" charset="-122"/>
              </a:rPr>
              <a:t>平台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9810776" y="3857628"/>
            <a:ext cx="1285884" cy="3571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alibri" pitchFamily="34" charset="0"/>
                <a:ea typeface="宋体" pitchFamily="2" charset="-122"/>
              </a:rPr>
              <a:t>Node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alibri" pitchFamily="34" charset="0"/>
                <a:ea typeface="宋体" pitchFamily="2" charset="-122"/>
              </a:rPr>
              <a:t>后台</a:t>
            </a:r>
          </a:p>
        </p:txBody>
      </p:sp>
      <p:sp>
        <p:nvSpPr>
          <p:cNvPr id="18" name="圆角矩形 17"/>
          <p:cNvSpPr/>
          <p:nvPr/>
        </p:nvSpPr>
        <p:spPr bwMode="auto">
          <a:xfrm>
            <a:off x="1095340" y="1785926"/>
            <a:ext cx="714380" cy="42862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jsdiff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4952992" y="2786058"/>
            <a:ext cx="5143536" cy="64294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Commands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6738942" y="1500174"/>
            <a:ext cx="1500198" cy="71438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MockServer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4952992" y="1500174"/>
            <a:ext cx="1500198" cy="71438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Server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8667768" y="1500174"/>
            <a:ext cx="1500198" cy="71438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Apilib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技术方案</a:t>
            </a:r>
            <a:endParaRPr lang="zh-CN" altLang="en-US" dirty="0"/>
          </a:p>
        </p:txBody>
      </p:sp>
      <p:pic>
        <p:nvPicPr>
          <p:cNvPr id="2050" name="Picture 2" descr="C:\Users\zhengpengjie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38414" y="1418596"/>
            <a:ext cx="6000792" cy="44392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推进计划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595406" y="1730374"/>
            <a:ext cx="7396194" cy="2698757"/>
          </a:xfrm>
        </p:spPr>
        <p:txBody>
          <a:bodyPr/>
          <a:lstStyle/>
          <a:p>
            <a:pPr marL="342900" indent="-342900">
              <a:buNone/>
            </a:pPr>
            <a:endParaRPr lang="en-US" altLang="zh-CN" dirty="0" smtClean="0"/>
          </a:p>
          <a:p>
            <a:pPr marL="342900" indent="-342900">
              <a:buNone/>
            </a:pPr>
            <a:endParaRPr lang="en-US" altLang="zh-CN" dirty="0" smtClean="0"/>
          </a:p>
          <a:p>
            <a:pPr marL="342900" indent="-342900">
              <a:buNone/>
            </a:pPr>
            <a:endParaRPr lang="en-US" altLang="zh-CN" dirty="0" smtClean="0"/>
          </a:p>
          <a:p>
            <a:pPr marL="342900" indent="-342900">
              <a:buNone/>
            </a:pPr>
            <a:endParaRPr lang="en-US" altLang="zh-CN" dirty="0" smtClean="0"/>
          </a:p>
          <a:p>
            <a:pPr marL="342900" indent="-342900">
              <a:buNone/>
            </a:pPr>
            <a:endParaRPr lang="en-US" altLang="zh-CN" dirty="0" smtClean="0"/>
          </a:p>
          <a:p>
            <a:pPr marL="342900" indent="-342900">
              <a:buNone/>
            </a:pPr>
            <a:endParaRPr lang="en-US" altLang="zh-CN" dirty="0" smtClean="0"/>
          </a:p>
          <a:p>
            <a:pPr marL="342900" indent="-342900">
              <a:buNone/>
            </a:pPr>
            <a:endParaRPr lang="en-US" altLang="zh-CN" dirty="0" smtClean="0"/>
          </a:p>
          <a:p>
            <a:pPr marL="342900" indent="-342900">
              <a:buNone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  <p:pic>
        <p:nvPicPr>
          <p:cNvPr id="1027" name="Picture 3" descr="C:\Users\zhengpengjie\Desktop\未标题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8282" y="2000240"/>
            <a:ext cx="8670505" cy="31117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兰">
  <a:themeElements>
    <a:clrScheme name="北森-兰素雅风">
      <a:dk1>
        <a:srgbClr val="0D989B"/>
      </a:dk1>
      <a:lt1>
        <a:srgbClr val="FFFFFF"/>
      </a:lt1>
      <a:dk2>
        <a:srgbClr val="242424"/>
      </a:dk2>
      <a:lt2>
        <a:srgbClr val="FFFFFF"/>
      </a:lt2>
      <a:accent1>
        <a:srgbClr val="0D989B"/>
      </a:accent1>
      <a:accent2>
        <a:srgbClr val="92D050"/>
      </a:accent2>
      <a:accent3>
        <a:srgbClr val="FF9933"/>
      </a:accent3>
      <a:accent4>
        <a:srgbClr val="6DAA2D"/>
      </a:accent4>
      <a:accent5>
        <a:srgbClr val="009900"/>
      </a:accent5>
      <a:accent6>
        <a:srgbClr val="1AB39F"/>
      </a:accent6>
      <a:hlink>
        <a:srgbClr val="FFC000"/>
      </a:hlink>
      <a:folHlink>
        <a:srgbClr val="DB3D63"/>
      </a:folHlink>
    </a:clrScheme>
    <a:fontScheme name="北森-兰灰素雅风">
      <a:majorFont>
        <a:latin typeface="华文细黑"/>
        <a:ea typeface="微软雅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兰</Template>
  <TotalTime>625</TotalTime>
  <Words>376</Words>
  <Application>Microsoft Office PowerPoint</Application>
  <PresentationFormat>自定义</PresentationFormat>
  <Paragraphs>90</Paragraphs>
  <Slides>13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兰</vt:lpstr>
      <vt:lpstr>有才华团队立项报告</vt:lpstr>
      <vt:lpstr>幻灯片 2</vt:lpstr>
      <vt:lpstr>幻灯片 3</vt:lpstr>
      <vt:lpstr>APIBOX项目背景</vt:lpstr>
      <vt:lpstr>APIBOX项目特色</vt:lpstr>
      <vt:lpstr>幻灯片 6</vt:lpstr>
      <vt:lpstr>幻灯片 7</vt:lpstr>
      <vt:lpstr>技术方案</vt:lpstr>
      <vt:lpstr>推进计划</vt:lpstr>
      <vt:lpstr>幻灯片 10</vt:lpstr>
      <vt:lpstr>团队成员介绍</vt:lpstr>
      <vt:lpstr>幻灯片 12</vt:lpstr>
      <vt:lpstr>幻灯片 13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lixinlei</dc:creator>
  <cp:lastModifiedBy>zhengpengjie</cp:lastModifiedBy>
  <cp:revision>87</cp:revision>
  <dcterms:created xsi:type="dcterms:W3CDTF">2015-01-06T08:23:20Z</dcterms:created>
  <dcterms:modified xsi:type="dcterms:W3CDTF">2016-01-07T11:50:24Z</dcterms:modified>
</cp:coreProperties>
</file>