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428" r:id="rId3"/>
    <p:sldId id="565" r:id="rId4"/>
    <p:sldId id="566" r:id="rId5"/>
    <p:sldId id="568" r:id="rId6"/>
    <p:sldId id="569" r:id="rId7"/>
    <p:sldId id="570" r:id="rId8"/>
    <p:sldId id="571" r:id="rId9"/>
    <p:sldId id="572" r:id="rId10"/>
    <p:sldId id="573" r:id="rId11"/>
    <p:sldId id="574" r:id="rId12"/>
    <p:sldId id="575" r:id="rId13"/>
    <p:sldId id="576" r:id="rId14"/>
    <p:sldId id="577" r:id="rId15"/>
    <p:sldId id="578" r:id="rId16"/>
    <p:sldId id="579" r:id="rId17"/>
    <p:sldId id="580" r:id="rId18"/>
    <p:sldId id="581" r:id="rId19"/>
    <p:sldId id="582" r:id="rId20"/>
    <p:sldId id="583" r:id="rId21"/>
    <p:sldId id="584" r:id="rId22"/>
    <p:sldId id="585" r:id="rId23"/>
    <p:sldId id="586" r:id="rId24"/>
    <p:sldId id="587" r:id="rId25"/>
    <p:sldId id="588" r:id="rId26"/>
    <p:sldId id="589" r:id="rId27"/>
    <p:sldId id="590" r:id="rId28"/>
    <p:sldId id="591" r:id="rId29"/>
    <p:sldId id="592" r:id="rId30"/>
    <p:sldId id="593" r:id="rId31"/>
    <p:sldId id="594" r:id="rId32"/>
    <p:sldId id="595" r:id="rId33"/>
    <p:sldId id="596" r:id="rId34"/>
    <p:sldId id="597" r:id="rId35"/>
    <p:sldId id="598" r:id="rId36"/>
    <p:sldId id="599" r:id="rId37"/>
    <p:sldId id="600" r:id="rId38"/>
    <p:sldId id="601" r:id="rId39"/>
    <p:sldId id="602" r:id="rId40"/>
    <p:sldId id="603" r:id="rId41"/>
    <p:sldId id="604" r:id="rId42"/>
    <p:sldId id="605" r:id="rId43"/>
    <p:sldId id="606" r:id="rId44"/>
    <p:sldId id="607" r:id="rId45"/>
    <p:sldId id="608" r:id="rId46"/>
    <p:sldId id="609" r:id="rId47"/>
    <p:sldId id="610" r:id="rId48"/>
    <p:sldId id="611" r:id="rId49"/>
    <p:sldId id="612" r:id="rId50"/>
    <p:sldId id="613" r:id="rId51"/>
    <p:sldId id="614" r:id="rId52"/>
    <p:sldId id="615" r:id="rId53"/>
    <p:sldId id="616" r:id="rId54"/>
    <p:sldId id="617" r:id="rId55"/>
    <p:sldId id="618" r:id="rId56"/>
    <p:sldId id="619" r:id="rId57"/>
    <p:sldId id="620" r:id="rId58"/>
    <p:sldId id="621" r:id="rId59"/>
    <p:sldId id="622" r:id="rId60"/>
    <p:sldId id="623" r:id="rId61"/>
    <p:sldId id="624" r:id="rId62"/>
    <p:sldId id="625" r:id="rId63"/>
    <p:sldId id="626" r:id="rId64"/>
    <p:sldId id="627" r:id="rId65"/>
    <p:sldId id="628" r:id="rId66"/>
    <p:sldId id="631" r:id="rId67"/>
    <p:sldId id="632" r:id="rId68"/>
    <p:sldId id="633" r:id="rId69"/>
    <p:sldId id="567" r:id="rId70"/>
  </p:sldIdLst>
  <p:sldSz cx="9144000" cy="5143500"/>
  <p:notesSz cx="6858000" cy="9144000"/>
  <p:custDataLst>
    <p:tags r:id="rId75"/>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837" userDrawn="1">
          <p15:clr>
            <a:srgbClr val="A4A3A4"/>
          </p15:clr>
        </p15:guide>
        <p15:guide id="2" pos="29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clrMru>
    <a:srgbClr val="0000FF"/>
    <a:srgbClr val="6600CC"/>
    <a:srgbClr val="B2B2B2"/>
    <a:srgbClr val="EAEAEA"/>
    <a:srgbClr val="CCCCFF"/>
    <a:srgbClr val="0066FF"/>
    <a:srgbClr val="99CC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63" d="100"/>
          <a:sy n="163" d="100"/>
        </p:scale>
        <p:origin x="747" y="21"/>
      </p:cViewPr>
      <p:guideLst>
        <p:guide orient="horz" pos="1837"/>
        <p:guide pos="2957"/>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5" Type="http://schemas.openxmlformats.org/officeDocument/2006/relationships/tags" Target="tags/tag1.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notesMaster" Target="notesMasters/notesMaster1.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A227714-67C2-445B-88DB-81638F0430D9}"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4"/>
            <a:ext cx="7772400" cy="11017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2"/>
          </p:nvPr>
        </p:nvSpPr>
        <p:spPr bwMode="auto">
          <a:xfrm>
            <a:off x="457200" y="4767263"/>
            <a:ext cx="2133600" cy="274638"/>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6AE77D7-1E3C-4DD4-AF44-8AB9C74FD7BD}"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bwMode="auto">
          <a:xfrm>
            <a:off x="3124200" y="4767263"/>
            <a:ext cx="2895600" cy="274638"/>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4"/>
          </p:nvPr>
        </p:nvSpPr>
        <p:spPr bwMode="auto">
          <a:xfrm>
            <a:off x="6553200" y="4767263"/>
            <a:ext cx="2133600" cy="274638"/>
          </a:xfrm>
          <a:prstGeom prst="rect">
            <a:avLst/>
          </a:prstGeom>
          <a:ln>
            <a:miter lim="800000"/>
          </a:ln>
        </p:spPr>
        <p:txBody>
          <a:bodyPr vert="horz" wrap="square" lIns="91440" tIns="45720" rIns="91440" bIns="45720" numCol="1" anchor="ctr" anchorCtr="0" compatLnSpc="1"/>
          <a:p>
            <a:pPr algn="r" eaLnBrk="1" hangingPunct="1">
              <a:buNone/>
            </a:pPr>
            <a:fld id="{9A0DB2DC-4C9A-4742-B13C-FB6460FD3503}" type="slidenum">
              <a:rPr lang="zh-CN" altLang="en-US" dirty="0">
                <a:ea typeface="微软雅黑" panose="020B0503020204020204" pitchFamily="34" charset="-122"/>
              </a:rPr>
            </a:fld>
            <a:endParaRPr lang="zh-CN" altLang="en-US" dirty="0">
              <a:ea typeface="微软雅黑" panose="020B0503020204020204" pitchFamily="34" charset="-122"/>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951"/>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7"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7" y="1631951"/>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2"/>
          </p:nvPr>
        </p:nvSpPr>
        <p:spPr bwMode="auto">
          <a:xfrm>
            <a:off x="457200" y="4767263"/>
            <a:ext cx="2133600" cy="274638"/>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BCE27F5-FD33-4D70-9327-3A398927277C}"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3"/>
          </p:nvPr>
        </p:nvSpPr>
        <p:spPr bwMode="auto">
          <a:xfrm>
            <a:off x="3124200" y="4767263"/>
            <a:ext cx="2895600" cy="274638"/>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4"/>
          </p:nvPr>
        </p:nvSpPr>
        <p:spPr bwMode="auto">
          <a:xfrm>
            <a:off x="6553200" y="4767263"/>
            <a:ext cx="2133600" cy="274638"/>
          </a:xfrm>
          <a:prstGeom prst="rect">
            <a:avLst/>
          </a:prstGeom>
          <a:ln>
            <a:miter lim="800000"/>
          </a:ln>
        </p:spPr>
        <p:txBody>
          <a:bodyPr vert="horz" wrap="square" lIns="91440" tIns="45720" rIns="91440" bIns="45720" numCol="1" anchor="ctr" anchorCtr="0" compatLnSpc="1"/>
          <a:p>
            <a:pPr algn="r" eaLnBrk="1" hangingPunct="1">
              <a:buNone/>
            </a:pPr>
            <a:fld id="{9A0DB2DC-4C9A-4742-B13C-FB6460FD3503}" type="slidenum">
              <a:rPr lang="zh-CN" altLang="en-US" dirty="0">
                <a:ea typeface="微软雅黑" panose="020B0503020204020204" pitchFamily="34" charset="-122"/>
              </a:rPr>
            </a:fld>
            <a:endParaRPr lang="zh-CN" altLang="en-US" dirty="0">
              <a:ea typeface="微软雅黑" panose="020B0503020204020204" pitchFamily="34" charset="-122"/>
            </a:endParaRP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2"/>
          </p:nvPr>
        </p:nvSpPr>
        <p:spPr bwMode="auto">
          <a:xfrm>
            <a:off x="457200" y="4767263"/>
            <a:ext cx="2133600" cy="274638"/>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642B00C-0583-46BB-9F21-0649F2D2887B}"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3"/>
          </p:nvPr>
        </p:nvSpPr>
        <p:spPr bwMode="auto">
          <a:xfrm>
            <a:off x="3124200" y="4767263"/>
            <a:ext cx="2895600" cy="274638"/>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4"/>
          </p:nvPr>
        </p:nvSpPr>
        <p:spPr bwMode="auto">
          <a:xfrm>
            <a:off x="6553200" y="4767263"/>
            <a:ext cx="2133600" cy="274638"/>
          </a:xfrm>
          <a:prstGeom prst="rect">
            <a:avLst/>
          </a:prstGeom>
          <a:ln>
            <a:miter lim="800000"/>
          </a:ln>
        </p:spPr>
        <p:txBody>
          <a:bodyPr vert="horz" wrap="square" lIns="91440" tIns="45720" rIns="91440" bIns="45720" numCol="1" anchor="ctr" anchorCtr="0" compatLnSpc="1"/>
          <a:p>
            <a:pPr algn="r" eaLnBrk="1" hangingPunct="1">
              <a:buNone/>
            </a:pPr>
            <a:fld id="{9A0DB2DC-4C9A-4742-B13C-FB6460FD3503}" type="slidenum">
              <a:rPr lang="zh-CN" altLang="en-US" dirty="0">
                <a:ea typeface="微软雅黑" panose="020B0503020204020204" pitchFamily="34" charset="-122"/>
              </a:rPr>
            </a:fld>
            <a:endParaRPr lang="zh-CN" altLang="en-US" dirty="0">
              <a:ea typeface="微软雅黑" panose="020B0503020204020204" pitchFamily="34" charset="-122"/>
            </a:endParaRPr>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2"/>
          </p:nvPr>
        </p:nvSpPr>
        <p:spPr bwMode="auto">
          <a:xfrm>
            <a:off x="457200" y="4767263"/>
            <a:ext cx="2133600" cy="274638"/>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F2DBBFC-634B-4B88-A271-A2668BE3BCB3}"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3"/>
          </p:nvPr>
        </p:nvSpPr>
        <p:spPr bwMode="auto">
          <a:xfrm>
            <a:off x="3124200" y="4767263"/>
            <a:ext cx="2895600" cy="274638"/>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4"/>
          </p:nvPr>
        </p:nvSpPr>
        <p:spPr bwMode="auto">
          <a:xfrm>
            <a:off x="6553200" y="4767263"/>
            <a:ext cx="2133600" cy="274638"/>
          </a:xfrm>
          <a:prstGeom prst="rect">
            <a:avLst/>
          </a:prstGeom>
          <a:ln>
            <a:miter lim="800000"/>
          </a:ln>
        </p:spPr>
        <p:txBody>
          <a:bodyPr vert="horz" wrap="square" lIns="91440" tIns="45720" rIns="91440" bIns="45720" numCol="1" anchor="ctr" anchorCtr="0" compatLnSpc="1"/>
          <a:p>
            <a:pPr algn="r" eaLnBrk="1" hangingPunct="1">
              <a:buNone/>
            </a:pPr>
            <a:fld id="{9A0DB2DC-4C9A-4742-B13C-FB6460FD3503}" type="slidenum">
              <a:rPr lang="zh-CN" altLang="en-US" dirty="0">
                <a:ea typeface="微软雅黑" panose="020B0503020204020204" pitchFamily="34" charset="-122"/>
              </a:rPr>
            </a:fld>
            <a:endParaRPr lang="zh-CN" altLang="en-US" dirty="0">
              <a:ea typeface="微软雅黑" panose="020B0503020204020204" pitchFamily="34" charset="-122"/>
            </a:endParaRP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9"/>
            <a:ext cx="3008313" cy="871537"/>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9"/>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2"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2"/>
          </p:nvPr>
        </p:nvSpPr>
        <p:spPr bwMode="auto">
          <a:xfrm>
            <a:off x="457200" y="4767263"/>
            <a:ext cx="2133600" cy="274638"/>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1C690E1-712B-4BE3-9B61-861C9B1F196E}"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3"/>
          </p:nvPr>
        </p:nvSpPr>
        <p:spPr bwMode="auto">
          <a:xfrm>
            <a:off x="3124200" y="4767263"/>
            <a:ext cx="2895600" cy="274638"/>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4"/>
          </p:nvPr>
        </p:nvSpPr>
        <p:spPr bwMode="auto">
          <a:xfrm>
            <a:off x="6553200" y="4767263"/>
            <a:ext cx="2133600" cy="274638"/>
          </a:xfrm>
          <a:prstGeom prst="rect">
            <a:avLst/>
          </a:prstGeom>
          <a:ln>
            <a:miter lim="800000"/>
          </a:ln>
        </p:spPr>
        <p:txBody>
          <a:bodyPr vert="horz" wrap="square" lIns="91440" tIns="45720" rIns="91440" bIns="45720" numCol="1" anchor="ctr" anchorCtr="0" compatLnSpc="1"/>
          <a:p>
            <a:pPr algn="r" eaLnBrk="1" hangingPunct="1">
              <a:buNone/>
            </a:pPr>
            <a:fld id="{9A0DB2DC-4C9A-4742-B13C-FB6460FD3503}" type="slidenum">
              <a:rPr lang="zh-CN" altLang="en-US" dirty="0">
                <a:ea typeface="微软雅黑" panose="020B0503020204020204" pitchFamily="34" charset="-122"/>
              </a:rPr>
            </a:fld>
            <a:endParaRPr lang="zh-CN" altLang="en-US" dirty="0">
              <a:ea typeface="微软雅黑" panose="020B0503020204020204" pitchFamily="34" charset="-122"/>
            </a:endParaRPr>
          </a:p>
        </p:txBody>
      </p:sp>
    </p:spTree>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450"/>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sym typeface="MS PGothic" panose="020B0600070205080204" pitchFamily="34" charset="-128"/>
            </a:endParaRPr>
          </a:p>
        </p:txBody>
      </p:sp>
      <p:sp>
        <p:nvSpPr>
          <p:cNvPr id="4" name="文本占位符 3"/>
          <p:cNvSpPr>
            <a:spLocks noGrp="1"/>
          </p:cNvSpPr>
          <p:nvPr>
            <p:ph type="body" sz="half" idx="2"/>
          </p:nvPr>
        </p:nvSpPr>
        <p:spPr>
          <a:xfrm>
            <a:off x="1792288" y="4025901"/>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2"/>
          </p:nvPr>
        </p:nvSpPr>
        <p:spPr bwMode="auto">
          <a:xfrm>
            <a:off x="457200" y="4767263"/>
            <a:ext cx="2133600" cy="274638"/>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547ECDA-9902-42A1-B4C2-50698D06CD80}"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3"/>
          </p:nvPr>
        </p:nvSpPr>
        <p:spPr bwMode="auto">
          <a:xfrm>
            <a:off x="3124200" y="4767263"/>
            <a:ext cx="2895600" cy="274638"/>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4"/>
          </p:nvPr>
        </p:nvSpPr>
        <p:spPr bwMode="auto">
          <a:xfrm>
            <a:off x="6553200" y="4767263"/>
            <a:ext cx="2133600" cy="274638"/>
          </a:xfrm>
          <a:prstGeom prst="rect">
            <a:avLst/>
          </a:prstGeom>
          <a:ln>
            <a:miter lim="800000"/>
          </a:ln>
        </p:spPr>
        <p:txBody>
          <a:bodyPr vert="horz" wrap="square" lIns="91440" tIns="45720" rIns="91440" bIns="45720" numCol="1" anchor="ctr" anchorCtr="0" compatLnSpc="1"/>
          <a:p>
            <a:pPr algn="r" eaLnBrk="1" hangingPunct="1">
              <a:buNone/>
            </a:pPr>
            <a:fld id="{9A0DB2DC-4C9A-4742-B13C-FB6460FD3503}" type="slidenum">
              <a:rPr lang="zh-CN" altLang="en-US" dirty="0">
                <a:ea typeface="微软雅黑" panose="020B0503020204020204" pitchFamily="34" charset="-122"/>
              </a:rPr>
            </a:fld>
            <a:endParaRPr lang="zh-CN" altLang="en-US" dirty="0">
              <a:ea typeface="微软雅黑" panose="020B0503020204020204" pitchFamily="34" charset="-122"/>
            </a:endParaRPr>
          </a:p>
        </p:txBody>
      </p:sp>
    </p:spTree>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bwMode="auto">
          <a:xfrm>
            <a:off x="457200" y="4767263"/>
            <a:ext cx="2133600" cy="274638"/>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C55B323-D890-4EA4-8337-F87CBCE2A566}"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bwMode="auto">
          <a:xfrm>
            <a:off x="3124200" y="4767263"/>
            <a:ext cx="2895600" cy="274638"/>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4"/>
          </p:nvPr>
        </p:nvSpPr>
        <p:spPr bwMode="auto">
          <a:xfrm>
            <a:off x="6553200" y="4767263"/>
            <a:ext cx="2133600" cy="274638"/>
          </a:xfrm>
          <a:prstGeom prst="rect">
            <a:avLst/>
          </a:prstGeom>
          <a:ln>
            <a:miter lim="800000"/>
          </a:ln>
        </p:spPr>
        <p:txBody>
          <a:bodyPr vert="horz" wrap="square" lIns="91440" tIns="45720" rIns="91440" bIns="45720" numCol="1" anchor="ctr" anchorCtr="0" compatLnSpc="1"/>
          <a:p>
            <a:pPr algn="r" eaLnBrk="1" hangingPunct="1">
              <a:buNone/>
            </a:pPr>
            <a:fld id="{9A0DB2DC-4C9A-4742-B13C-FB6460FD3503}" type="slidenum">
              <a:rPr lang="zh-CN" altLang="en-US" dirty="0">
                <a:ea typeface="微软雅黑" panose="020B0503020204020204" pitchFamily="34" charset="-122"/>
              </a:rPr>
            </a:fld>
            <a:endParaRPr lang="zh-CN" altLang="en-US" dirty="0">
              <a:ea typeface="微软雅黑" panose="020B0503020204020204" pitchFamily="34" charset="-122"/>
            </a:endParaRPr>
          </a:p>
        </p:txBody>
      </p:sp>
    </p:spTree>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6"/>
            <a:ext cx="2057400" cy="43878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6"/>
            <a:ext cx="6019800" cy="43878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bwMode="auto">
          <a:xfrm>
            <a:off x="457200" y="4767263"/>
            <a:ext cx="2133600" cy="274638"/>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439BADD-C7FA-4F9B-8211-079DBCF9BE49}"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bwMode="auto">
          <a:xfrm>
            <a:off x="3124200" y="4767263"/>
            <a:ext cx="2895600" cy="274638"/>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4"/>
          </p:nvPr>
        </p:nvSpPr>
        <p:spPr bwMode="auto">
          <a:xfrm>
            <a:off x="6553200" y="4767263"/>
            <a:ext cx="2133600" cy="274638"/>
          </a:xfrm>
          <a:prstGeom prst="rect">
            <a:avLst/>
          </a:prstGeom>
          <a:ln>
            <a:miter lim="800000"/>
          </a:ln>
        </p:spPr>
        <p:txBody>
          <a:bodyPr vert="horz" wrap="square" lIns="91440" tIns="45720" rIns="91440" bIns="45720" numCol="1" anchor="ctr" anchorCtr="0" compatLnSpc="1"/>
          <a:p>
            <a:pPr algn="r" eaLnBrk="1" hangingPunct="1">
              <a:buNone/>
            </a:pPr>
            <a:fld id="{9A0DB2DC-4C9A-4742-B13C-FB6460FD3503}" type="slidenum">
              <a:rPr lang="zh-CN" altLang="en-US" dirty="0">
                <a:ea typeface="微软雅黑" panose="020B0503020204020204" pitchFamily="34" charset="-122"/>
              </a:rPr>
            </a:fld>
            <a:endParaRPr lang="zh-CN" altLang="en-US" dirty="0">
              <a:ea typeface="微软雅黑" panose="020B0503020204020204" pitchFamily="34" charset="-122"/>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pic>
        <p:nvPicPr>
          <p:cNvPr id="3075" name="Picture 28"/>
          <p:cNvPicPr>
            <a:picLocks noChangeAspect="1"/>
          </p:cNvPicPr>
          <p:nvPr userDrawn="1"/>
        </p:nvPicPr>
        <p:blipFill>
          <a:blip r:embed="rId2"/>
          <a:stretch>
            <a:fillRect/>
          </a:stretch>
        </p:blipFill>
        <p:spPr>
          <a:xfrm>
            <a:off x="4997450" y="-14287"/>
            <a:ext cx="4154488" cy="641350"/>
          </a:xfrm>
          <a:prstGeom prst="rect">
            <a:avLst/>
          </a:prstGeom>
          <a:noFill/>
          <a:ln w="9525">
            <a:noFill/>
          </a:ln>
        </p:spPr>
      </p:pic>
      <p:pic>
        <p:nvPicPr>
          <p:cNvPr id="3076" name="Picture 26"/>
          <p:cNvPicPr>
            <a:picLocks noChangeAspect="1"/>
          </p:cNvPicPr>
          <p:nvPr userDrawn="1"/>
        </p:nvPicPr>
        <p:blipFill>
          <a:blip r:embed="rId3"/>
          <a:stretch>
            <a:fillRect/>
          </a:stretch>
        </p:blipFill>
        <p:spPr>
          <a:xfrm>
            <a:off x="0" y="-14287"/>
            <a:ext cx="5003800" cy="641350"/>
          </a:xfrm>
          <a:prstGeom prst="rect">
            <a:avLst/>
          </a:prstGeom>
          <a:noFill/>
          <a:ln w="9525">
            <a:noFill/>
          </a:ln>
        </p:spPr>
      </p:pic>
      <p:sp>
        <p:nvSpPr>
          <p:cNvPr id="4" name="矩形 8"/>
          <p:cNvSpPr>
            <a:spLocks noChangeArrowheads="1"/>
          </p:cNvSpPr>
          <p:nvPr/>
        </p:nvSpPr>
        <p:spPr bwMode="auto">
          <a:xfrm>
            <a:off x="7938" y="4706938"/>
            <a:ext cx="9144000" cy="436563"/>
          </a:xfrm>
          <a:prstGeom prst="rect">
            <a:avLst/>
          </a:prstGeom>
          <a:solidFill>
            <a:srgbClr val="295AA6"/>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MS PGothic" panose="020B0600070205080204" pitchFamily="34" charset="-128"/>
            </a:endParaRPr>
          </a:p>
        </p:txBody>
      </p:sp>
      <p:sp>
        <p:nvSpPr>
          <p:cNvPr id="5" name="标题 1"/>
          <p:cNvSpPr txBox="1">
            <a:spLocks noChangeArrowheads="1"/>
          </p:cNvSpPr>
          <p:nvPr/>
        </p:nvSpPr>
        <p:spPr bwMode="auto">
          <a:xfrm>
            <a:off x="400050" y="4659313"/>
            <a:ext cx="8059738" cy="450850"/>
          </a:xfrm>
          <a:prstGeom prst="rect">
            <a:avLst/>
          </a:prstGeom>
          <a:noFill/>
          <a:ln>
            <a:noFill/>
          </a:ln>
        </p:spPr>
        <p:txBody>
          <a:bodyPr anchor="ctr"/>
          <a:lstStyle>
            <a:lvl1pPr>
              <a:defRPr>
                <a:solidFill>
                  <a:schemeClr val="tx1"/>
                </a:solidFill>
                <a:latin typeface="Arial" panose="020B0604020202020204" pitchFamily="34" charset="0"/>
                <a:ea typeface="宋体" panose="02010600030101010101" pitchFamily="2" charset="-122"/>
              </a:defRPr>
            </a:lvl1pPr>
            <a:lvl2pPr marL="914400" indent="-914400">
              <a:defRPr>
                <a:solidFill>
                  <a:schemeClr val="tx1"/>
                </a:solidFill>
                <a:latin typeface="Arial" panose="020B0604020202020204" pitchFamily="34" charset="0"/>
                <a:ea typeface="宋体" panose="02010600030101010101" pitchFamily="2" charset="-122"/>
              </a:defRPr>
            </a:lvl2pPr>
            <a:lvl3pPr indent="-914400">
              <a:defRPr>
                <a:solidFill>
                  <a:schemeClr val="tx1"/>
                </a:solidFill>
                <a:latin typeface="Arial" panose="020B0604020202020204" pitchFamily="34" charset="0"/>
                <a:ea typeface="宋体" panose="02010600030101010101" pitchFamily="2" charset="-122"/>
              </a:defRPr>
            </a:lvl3pPr>
            <a:lvl4pPr marL="914400" indent="-914400">
              <a:defRPr>
                <a:solidFill>
                  <a:schemeClr val="tx1"/>
                </a:solidFill>
                <a:latin typeface="Arial" panose="020B0604020202020204" pitchFamily="34" charset="0"/>
                <a:ea typeface="宋体" panose="02010600030101010101" pitchFamily="2" charset="-122"/>
              </a:defRPr>
            </a:lvl4pPr>
            <a:lvl5pPr marL="914400" indent="-914400">
              <a:defRPr>
                <a:solidFill>
                  <a:schemeClr val="tx1"/>
                </a:solidFill>
                <a:latin typeface="Arial" panose="020B0604020202020204" pitchFamily="34" charset="0"/>
                <a:ea typeface="宋体" panose="02010600030101010101" pitchFamily="2" charset="-122"/>
              </a:defRPr>
            </a:lvl5pPr>
            <a:lvl6pPr marL="1371600" indent="-914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1828800" indent="-914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286000" indent="-914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2743200" indent="-914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Java</a:t>
            </a:r>
            <a:r>
              <a:rPr kumimoji="0" lang="zh-CN" altLang="en-US"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语言程序设计</a:t>
            </a:r>
            <a:r>
              <a:rPr kumimoji="0" lang="en-US" altLang="zh-CN"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zh-CN" altLang="en-US"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第</a:t>
            </a:r>
            <a:r>
              <a:rPr kumimoji="0" lang="en-US" altLang="zh-CN"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4</a:t>
            </a:r>
            <a:r>
              <a:rPr kumimoji="0" lang="zh-CN" altLang="en-US"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版</a:t>
            </a:r>
            <a:r>
              <a:rPr kumimoji="0" lang="en-US" altLang="zh-CN"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zh-CN" altLang="en-US"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清华大学出版社</a:t>
            </a:r>
            <a:endParaRPr kumimoji="0" lang="zh-CN" altLang="zh-CN"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内容占位符 2"/>
          <p:cNvSpPr>
            <a:spLocks noGrp="1"/>
          </p:cNvSpPr>
          <p:nvPr>
            <p:ph idx="1" hasCustomPrompt="1"/>
          </p:nvPr>
        </p:nvSpPr>
        <p:spPr>
          <a:xfrm>
            <a:off x="395536" y="764829"/>
            <a:ext cx="8424936" cy="1122843"/>
          </a:xfrm>
        </p:spPr>
        <p:txBody>
          <a:bodyPr/>
          <a:lstStyle>
            <a:lvl1pPr marL="342900" indent="-342900">
              <a:lnSpc>
                <a:spcPct val="150000"/>
              </a:lnSpc>
              <a:buFont typeface="Wingdings" panose="05000000000000000000" pitchFamily="2" charset="2"/>
              <a:buChar char="Ø"/>
              <a:defRPr sz="1800">
                <a:latin typeface="等线" panose="02010600030101010101" pitchFamily="2" charset="-122"/>
                <a:ea typeface="等线" panose="02010600030101010101" pitchFamily="2" charset="-122"/>
              </a:defRPr>
            </a:lvl1pPr>
            <a:lvl2pPr>
              <a:lnSpc>
                <a:spcPct val="150000"/>
              </a:lnSpc>
              <a:defRPr sz="1800">
                <a:latin typeface="等线" panose="02010600030101010101" pitchFamily="2" charset="-122"/>
                <a:ea typeface="等线" panose="02010600030101010101" pitchFamily="2" charset="-122"/>
              </a:defRPr>
            </a:lvl2pPr>
            <a:lvl3pPr>
              <a:lnSpc>
                <a:spcPct val="150000"/>
              </a:lnSpc>
              <a:defRPr sz="1800">
                <a:latin typeface="等线" panose="02010600030101010101" pitchFamily="2" charset="-122"/>
                <a:ea typeface="等线" panose="02010600030101010101" pitchFamily="2" charset="-122"/>
              </a:defRPr>
            </a:lvl3pPr>
            <a:lvl4pPr>
              <a:defRPr sz="1800">
                <a:latin typeface="等线" panose="02010600030101010101" pitchFamily="2" charset="-122"/>
                <a:ea typeface="等线" panose="02010600030101010101" pitchFamily="2" charset="-122"/>
              </a:defRPr>
            </a:lvl4pPr>
            <a:lvl5pPr>
              <a:defRPr sz="1800">
                <a:latin typeface="等线" panose="02010600030101010101" pitchFamily="2" charset="-122"/>
                <a:ea typeface="等线" panose="02010600030101010101" pitchFamily="2" charset="-122"/>
              </a:defRPr>
            </a:lvl5pPr>
          </a:lstStyle>
          <a:p>
            <a:pPr lvl="0"/>
            <a:r>
              <a:rPr lang="zh-CN" altLang="en-US" dirty="0"/>
              <a:t>编辑母版文本样式</a:t>
            </a:r>
            <a:endParaRPr lang="zh-CN" altLang="en-US" dirty="0"/>
          </a:p>
          <a:p>
            <a:pPr lvl="1"/>
            <a:r>
              <a:rPr lang="zh-CN" altLang="en-US" dirty="0"/>
              <a:t>第二级</a:t>
            </a:r>
            <a:endParaRPr lang="zh-CN" altLang="en-US" dirty="0"/>
          </a:p>
        </p:txBody>
      </p:sp>
      <p:sp>
        <p:nvSpPr>
          <p:cNvPr id="2" name="标题 1"/>
          <p:cNvSpPr>
            <a:spLocks noGrp="1"/>
          </p:cNvSpPr>
          <p:nvPr>
            <p:ph type="title"/>
          </p:nvPr>
        </p:nvSpPr>
        <p:spPr>
          <a:xfrm>
            <a:off x="1259632" y="123478"/>
            <a:ext cx="4392488" cy="466093"/>
          </a:xfrm>
        </p:spPr>
        <p:txBody>
          <a:bodyPr/>
          <a:lstStyle>
            <a:lvl1pPr>
              <a:defRPr sz="2200">
                <a:solidFill>
                  <a:schemeClr val="bg1"/>
                </a:solidFill>
                <a:latin typeface="等线" panose="02010600030101010101" pitchFamily="2" charset="-122"/>
                <a:ea typeface="等线" panose="02010600030101010101" pitchFamily="2" charset="-122"/>
              </a:defRPr>
            </a:lvl1pPr>
          </a:lstStyle>
          <a:p>
            <a:r>
              <a:rPr lang="zh-CN" altLang="en-US" dirty="0"/>
              <a:t>单击此处编辑母版标题样式</a:t>
            </a:r>
            <a:endParaRPr lang="zh-CN" altLang="en-US" dirty="0"/>
          </a:p>
        </p:txBody>
      </p:sp>
      <p:sp>
        <p:nvSpPr>
          <p:cNvPr id="12" name="内容占位符 2"/>
          <p:cNvSpPr>
            <a:spLocks noGrp="1"/>
          </p:cNvSpPr>
          <p:nvPr>
            <p:ph idx="13" hasCustomPrompt="1"/>
          </p:nvPr>
        </p:nvSpPr>
        <p:spPr>
          <a:xfrm>
            <a:off x="392918" y="2025438"/>
            <a:ext cx="8427554" cy="1014363"/>
          </a:xfrm>
        </p:spPr>
        <p:txBody>
          <a:bodyPr/>
          <a:lstStyle>
            <a:lvl1pPr marL="342900" indent="-342900">
              <a:lnSpc>
                <a:spcPct val="150000"/>
              </a:lnSpc>
              <a:buFont typeface="Wingdings" panose="05000000000000000000" pitchFamily="2" charset="2"/>
              <a:buChar char="Ø"/>
              <a:defRPr sz="1800">
                <a:latin typeface="等线" panose="02010600030101010101" pitchFamily="2" charset="-122"/>
                <a:ea typeface="等线" panose="02010600030101010101" pitchFamily="2" charset="-122"/>
              </a:defRPr>
            </a:lvl1pPr>
            <a:lvl2pPr>
              <a:lnSpc>
                <a:spcPct val="150000"/>
              </a:lnSpc>
              <a:defRPr sz="1800">
                <a:latin typeface="等线" panose="02010600030101010101" pitchFamily="2" charset="-122"/>
                <a:ea typeface="等线" panose="02010600030101010101" pitchFamily="2" charset="-122"/>
              </a:defRPr>
            </a:lvl2pPr>
            <a:lvl3pPr marL="914400" indent="0">
              <a:lnSpc>
                <a:spcPct val="150000"/>
              </a:lnSpc>
              <a:buNone/>
              <a:defRPr sz="1800">
                <a:latin typeface="等线" panose="02010600030101010101" pitchFamily="2" charset="-122"/>
                <a:ea typeface="等线" panose="02010600030101010101" pitchFamily="2" charset="-122"/>
              </a:defRPr>
            </a:lvl3pPr>
            <a:lvl4pPr>
              <a:defRPr sz="1800">
                <a:latin typeface="等线" panose="02010600030101010101" pitchFamily="2" charset="-122"/>
                <a:ea typeface="等线" panose="02010600030101010101" pitchFamily="2" charset="-122"/>
              </a:defRPr>
            </a:lvl4pPr>
            <a:lvl5pPr>
              <a:defRPr sz="1800">
                <a:latin typeface="等线" panose="02010600030101010101" pitchFamily="2" charset="-122"/>
                <a:ea typeface="等线" panose="02010600030101010101" pitchFamily="2" charset="-122"/>
              </a:defRPr>
            </a:lvl5pPr>
          </a:lstStyle>
          <a:p>
            <a:pPr lvl="0"/>
            <a:r>
              <a:rPr lang="zh-CN" altLang="en-US" dirty="0"/>
              <a:t>编辑母版文本样式</a:t>
            </a:r>
            <a:endParaRPr lang="zh-CN" altLang="en-US" dirty="0"/>
          </a:p>
          <a:p>
            <a:pPr lvl="1"/>
            <a:r>
              <a:rPr lang="zh-CN" altLang="en-US" dirty="0"/>
              <a:t>第二级</a:t>
            </a:r>
            <a:endParaRPr lang="zh-CN" altLang="en-US" dirty="0"/>
          </a:p>
        </p:txBody>
      </p:sp>
      <p:sp>
        <p:nvSpPr>
          <p:cNvPr id="15" name="内容占位符 2"/>
          <p:cNvSpPr>
            <a:spLocks noGrp="1"/>
          </p:cNvSpPr>
          <p:nvPr>
            <p:ph idx="14" hasCustomPrompt="1"/>
          </p:nvPr>
        </p:nvSpPr>
        <p:spPr>
          <a:xfrm>
            <a:off x="400694" y="3249576"/>
            <a:ext cx="8427554" cy="942354"/>
          </a:xfrm>
        </p:spPr>
        <p:txBody>
          <a:bodyPr/>
          <a:lstStyle>
            <a:lvl1pPr marL="342900" indent="-342900">
              <a:lnSpc>
                <a:spcPct val="150000"/>
              </a:lnSpc>
              <a:buFont typeface="Wingdings" panose="05000000000000000000" pitchFamily="2" charset="2"/>
              <a:buChar char="Ø"/>
              <a:defRPr sz="1800">
                <a:latin typeface="等线" panose="02010600030101010101" pitchFamily="2" charset="-122"/>
                <a:ea typeface="等线" panose="02010600030101010101" pitchFamily="2" charset="-122"/>
              </a:defRPr>
            </a:lvl1pPr>
            <a:lvl2pPr>
              <a:lnSpc>
                <a:spcPct val="150000"/>
              </a:lnSpc>
              <a:defRPr sz="1800">
                <a:latin typeface="等线" panose="02010600030101010101" pitchFamily="2" charset="-122"/>
                <a:ea typeface="等线" panose="02010600030101010101" pitchFamily="2" charset="-122"/>
              </a:defRPr>
            </a:lvl2pPr>
            <a:lvl3pPr marL="914400" indent="0">
              <a:lnSpc>
                <a:spcPct val="150000"/>
              </a:lnSpc>
              <a:buNone/>
              <a:defRPr sz="1800">
                <a:latin typeface="等线" panose="02010600030101010101" pitchFamily="2" charset="-122"/>
                <a:ea typeface="等线" panose="02010600030101010101" pitchFamily="2" charset="-122"/>
              </a:defRPr>
            </a:lvl3pPr>
            <a:lvl4pPr>
              <a:defRPr sz="1800">
                <a:latin typeface="等线" panose="02010600030101010101" pitchFamily="2" charset="-122"/>
                <a:ea typeface="等线" panose="02010600030101010101" pitchFamily="2" charset="-122"/>
              </a:defRPr>
            </a:lvl4pPr>
            <a:lvl5pPr>
              <a:defRPr sz="1800">
                <a:latin typeface="等线" panose="02010600030101010101" pitchFamily="2" charset="-122"/>
                <a:ea typeface="等线" panose="02010600030101010101" pitchFamily="2" charset="-122"/>
              </a:defRPr>
            </a:lvl5pPr>
          </a:lstStyle>
          <a:p>
            <a:pPr lvl="0"/>
            <a:r>
              <a:rPr lang="zh-CN" altLang="en-US"/>
              <a:t>编辑母版文本样式</a:t>
            </a:r>
            <a:endParaRPr lang="zh-CN" altLang="en-US"/>
          </a:p>
          <a:p>
            <a:pPr lvl="1"/>
            <a:r>
              <a:rPr lang="zh-CN" altLang="en-US"/>
              <a:t>第二级</a:t>
            </a:r>
            <a:endParaRPr lang="zh-CN" altLang="en-US"/>
          </a:p>
        </p:txBody>
      </p:sp>
      <p:sp>
        <p:nvSpPr>
          <p:cNvPr id="6" name="日期占位符 5"/>
          <p:cNvSpPr>
            <a:spLocks noGrp="1"/>
          </p:cNvSpPr>
          <p:nvPr>
            <p:ph type="dt" sz="half" idx="15"/>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3AD346C-6E43-41FD-9179-3CC293C19D25}"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页脚占位符 6"/>
          <p:cNvSpPr>
            <a:spLocks noGrp="1"/>
          </p:cNvSpPr>
          <p:nvPr>
            <p:ph type="ftr" sz="quarter" idx="16"/>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灯片编号占位符 7"/>
          <p:cNvSpPr>
            <a:spLocks noGrp="1"/>
          </p:cNvSpPr>
          <p:nvPr>
            <p:ph type="sldNum" sz="quarter" idx="17"/>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pic>
        <p:nvPicPr>
          <p:cNvPr id="4099" name="Picture 28"/>
          <p:cNvPicPr>
            <a:picLocks noChangeAspect="1"/>
          </p:cNvPicPr>
          <p:nvPr userDrawn="1"/>
        </p:nvPicPr>
        <p:blipFill>
          <a:blip r:embed="rId2"/>
          <a:stretch>
            <a:fillRect/>
          </a:stretch>
        </p:blipFill>
        <p:spPr>
          <a:xfrm>
            <a:off x="4997450" y="-14287"/>
            <a:ext cx="4154488" cy="641350"/>
          </a:xfrm>
          <a:prstGeom prst="rect">
            <a:avLst/>
          </a:prstGeom>
          <a:noFill/>
          <a:ln w="9525">
            <a:noFill/>
          </a:ln>
        </p:spPr>
      </p:pic>
      <p:pic>
        <p:nvPicPr>
          <p:cNvPr id="4100" name="Picture 26"/>
          <p:cNvPicPr>
            <a:picLocks noChangeAspect="1"/>
          </p:cNvPicPr>
          <p:nvPr userDrawn="1"/>
        </p:nvPicPr>
        <p:blipFill>
          <a:blip r:embed="rId3"/>
          <a:stretch>
            <a:fillRect/>
          </a:stretch>
        </p:blipFill>
        <p:spPr>
          <a:xfrm>
            <a:off x="0" y="-14287"/>
            <a:ext cx="5003800" cy="641350"/>
          </a:xfrm>
          <a:prstGeom prst="rect">
            <a:avLst/>
          </a:prstGeom>
          <a:noFill/>
          <a:ln w="9525">
            <a:noFill/>
          </a:ln>
        </p:spPr>
      </p:pic>
      <p:sp>
        <p:nvSpPr>
          <p:cNvPr id="4" name="矩形 8"/>
          <p:cNvSpPr>
            <a:spLocks noChangeArrowheads="1"/>
          </p:cNvSpPr>
          <p:nvPr/>
        </p:nvSpPr>
        <p:spPr bwMode="auto">
          <a:xfrm>
            <a:off x="7938" y="4706938"/>
            <a:ext cx="9144000" cy="436563"/>
          </a:xfrm>
          <a:prstGeom prst="rect">
            <a:avLst/>
          </a:prstGeom>
          <a:solidFill>
            <a:srgbClr val="295AA6"/>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MS PGothic" panose="020B0600070205080204" pitchFamily="34" charset="-128"/>
            </a:endParaRPr>
          </a:p>
        </p:txBody>
      </p:sp>
      <p:sp>
        <p:nvSpPr>
          <p:cNvPr id="5" name="标题 1"/>
          <p:cNvSpPr txBox="1">
            <a:spLocks noChangeArrowheads="1"/>
          </p:cNvSpPr>
          <p:nvPr/>
        </p:nvSpPr>
        <p:spPr bwMode="auto">
          <a:xfrm>
            <a:off x="400050" y="4659313"/>
            <a:ext cx="8059738" cy="450850"/>
          </a:xfrm>
          <a:prstGeom prst="rect">
            <a:avLst/>
          </a:prstGeom>
          <a:noFill/>
          <a:ln>
            <a:noFill/>
          </a:ln>
        </p:spPr>
        <p:txBody>
          <a:bodyPr anchor="ctr"/>
          <a:lstStyle>
            <a:lvl1pPr>
              <a:defRPr>
                <a:solidFill>
                  <a:schemeClr val="tx1"/>
                </a:solidFill>
                <a:latin typeface="Arial" panose="020B0604020202020204" pitchFamily="34" charset="0"/>
                <a:ea typeface="宋体" panose="02010600030101010101" pitchFamily="2" charset="-122"/>
              </a:defRPr>
            </a:lvl1pPr>
            <a:lvl2pPr marL="914400" indent="-914400">
              <a:defRPr>
                <a:solidFill>
                  <a:schemeClr val="tx1"/>
                </a:solidFill>
                <a:latin typeface="Arial" panose="020B0604020202020204" pitchFamily="34" charset="0"/>
                <a:ea typeface="宋体" panose="02010600030101010101" pitchFamily="2" charset="-122"/>
              </a:defRPr>
            </a:lvl2pPr>
            <a:lvl3pPr indent="-914400">
              <a:defRPr>
                <a:solidFill>
                  <a:schemeClr val="tx1"/>
                </a:solidFill>
                <a:latin typeface="Arial" panose="020B0604020202020204" pitchFamily="34" charset="0"/>
                <a:ea typeface="宋体" panose="02010600030101010101" pitchFamily="2" charset="-122"/>
              </a:defRPr>
            </a:lvl3pPr>
            <a:lvl4pPr marL="914400" indent="-914400">
              <a:defRPr>
                <a:solidFill>
                  <a:schemeClr val="tx1"/>
                </a:solidFill>
                <a:latin typeface="Arial" panose="020B0604020202020204" pitchFamily="34" charset="0"/>
                <a:ea typeface="宋体" panose="02010600030101010101" pitchFamily="2" charset="-122"/>
              </a:defRPr>
            </a:lvl4pPr>
            <a:lvl5pPr marL="914400" indent="-914400">
              <a:defRPr>
                <a:solidFill>
                  <a:schemeClr val="tx1"/>
                </a:solidFill>
                <a:latin typeface="Arial" panose="020B0604020202020204" pitchFamily="34" charset="0"/>
                <a:ea typeface="宋体" panose="02010600030101010101" pitchFamily="2" charset="-122"/>
              </a:defRPr>
            </a:lvl5pPr>
            <a:lvl6pPr marL="1371600" indent="-914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1828800" indent="-914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286000" indent="-914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2743200" indent="-914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Java</a:t>
            </a:r>
            <a:r>
              <a:rPr kumimoji="0" lang="zh-CN" altLang="en-US"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语言程序设计</a:t>
            </a:r>
            <a:r>
              <a:rPr kumimoji="0" lang="en-US" altLang="zh-CN"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zh-CN" altLang="en-US"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第</a:t>
            </a:r>
            <a:r>
              <a:rPr kumimoji="0" lang="en-US" altLang="zh-CN"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4</a:t>
            </a:r>
            <a:r>
              <a:rPr kumimoji="0" lang="zh-CN" altLang="en-US"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版</a:t>
            </a:r>
            <a:r>
              <a:rPr kumimoji="0" lang="en-US" altLang="zh-CN"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zh-CN" altLang="en-US"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清华大学出版社</a:t>
            </a:r>
            <a:endParaRPr kumimoji="0" lang="zh-CN" altLang="zh-CN"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内容占位符 2"/>
          <p:cNvSpPr>
            <a:spLocks noGrp="1"/>
          </p:cNvSpPr>
          <p:nvPr>
            <p:ph idx="1" hasCustomPrompt="1"/>
          </p:nvPr>
        </p:nvSpPr>
        <p:spPr>
          <a:xfrm>
            <a:off x="395536" y="764829"/>
            <a:ext cx="8424936" cy="1410877"/>
          </a:xfrm>
        </p:spPr>
        <p:txBody>
          <a:bodyPr/>
          <a:lstStyle>
            <a:lvl1pPr marL="342900" indent="-342900">
              <a:lnSpc>
                <a:spcPct val="150000"/>
              </a:lnSpc>
              <a:buFont typeface="Wingdings" panose="05000000000000000000" pitchFamily="2" charset="2"/>
              <a:buChar char="Ø"/>
              <a:defRPr sz="1800">
                <a:latin typeface="等线" panose="02010600030101010101" pitchFamily="2" charset="-122"/>
                <a:ea typeface="等线" panose="02010600030101010101" pitchFamily="2" charset="-122"/>
              </a:defRPr>
            </a:lvl1pPr>
            <a:lvl2pPr>
              <a:lnSpc>
                <a:spcPct val="150000"/>
              </a:lnSpc>
              <a:defRPr sz="1800">
                <a:latin typeface="等线" panose="02010600030101010101" pitchFamily="2" charset="-122"/>
                <a:ea typeface="等线" panose="02010600030101010101" pitchFamily="2" charset="-122"/>
              </a:defRPr>
            </a:lvl2pPr>
            <a:lvl3pPr>
              <a:lnSpc>
                <a:spcPct val="150000"/>
              </a:lnSpc>
              <a:defRPr sz="1800">
                <a:latin typeface="等线" panose="02010600030101010101" pitchFamily="2" charset="-122"/>
                <a:ea typeface="等线" panose="02010600030101010101" pitchFamily="2" charset="-122"/>
              </a:defRPr>
            </a:lvl3pPr>
            <a:lvl4pPr>
              <a:defRPr sz="1800">
                <a:latin typeface="等线" panose="02010600030101010101" pitchFamily="2" charset="-122"/>
                <a:ea typeface="等线" panose="02010600030101010101" pitchFamily="2" charset="-122"/>
              </a:defRPr>
            </a:lvl4pPr>
            <a:lvl5pPr>
              <a:defRPr sz="1800">
                <a:latin typeface="等线" panose="02010600030101010101" pitchFamily="2" charset="-122"/>
                <a:ea typeface="等线" panose="02010600030101010101" pitchFamily="2" charset="-122"/>
              </a:defRPr>
            </a:lvl5pPr>
          </a:lstStyle>
          <a:p>
            <a:pPr lvl="0"/>
            <a:r>
              <a:rPr lang="zh-CN" altLang="en-US" dirty="0"/>
              <a:t>编辑母版文本样式</a:t>
            </a:r>
            <a:endParaRPr lang="zh-CN" altLang="en-US" dirty="0"/>
          </a:p>
          <a:p>
            <a:pPr lvl="1"/>
            <a:r>
              <a:rPr lang="zh-CN" altLang="en-US" dirty="0"/>
              <a:t>第二级</a:t>
            </a:r>
            <a:endParaRPr lang="zh-CN" altLang="en-US" dirty="0"/>
          </a:p>
        </p:txBody>
      </p:sp>
      <p:sp>
        <p:nvSpPr>
          <p:cNvPr id="2" name="标题 1"/>
          <p:cNvSpPr>
            <a:spLocks noGrp="1"/>
          </p:cNvSpPr>
          <p:nvPr>
            <p:ph type="title"/>
          </p:nvPr>
        </p:nvSpPr>
        <p:spPr>
          <a:xfrm>
            <a:off x="1259632" y="123478"/>
            <a:ext cx="4392488" cy="466093"/>
          </a:xfrm>
        </p:spPr>
        <p:txBody>
          <a:bodyPr/>
          <a:lstStyle>
            <a:lvl1pPr>
              <a:defRPr sz="2200">
                <a:solidFill>
                  <a:schemeClr val="bg1"/>
                </a:solidFill>
                <a:latin typeface="等线" panose="02010600030101010101" pitchFamily="2" charset="-122"/>
                <a:ea typeface="等线" panose="02010600030101010101" pitchFamily="2" charset="-122"/>
              </a:defRPr>
            </a:lvl1pPr>
          </a:lstStyle>
          <a:p>
            <a:r>
              <a:rPr lang="zh-CN" altLang="en-US" dirty="0"/>
              <a:t>单击此处编辑母版标题样式</a:t>
            </a:r>
            <a:endParaRPr lang="zh-CN" altLang="en-US" dirty="0"/>
          </a:p>
        </p:txBody>
      </p:sp>
      <p:sp>
        <p:nvSpPr>
          <p:cNvPr id="12" name="内容占位符 2"/>
          <p:cNvSpPr>
            <a:spLocks noGrp="1"/>
          </p:cNvSpPr>
          <p:nvPr>
            <p:ph idx="13" hasCustomPrompt="1"/>
          </p:nvPr>
        </p:nvSpPr>
        <p:spPr>
          <a:xfrm>
            <a:off x="392918" y="2349476"/>
            <a:ext cx="8427554" cy="1590426"/>
          </a:xfrm>
        </p:spPr>
        <p:txBody>
          <a:bodyPr/>
          <a:lstStyle>
            <a:lvl1pPr marL="342900" indent="-342900">
              <a:lnSpc>
                <a:spcPct val="150000"/>
              </a:lnSpc>
              <a:buFont typeface="Wingdings" panose="05000000000000000000" pitchFamily="2" charset="2"/>
              <a:buChar char="Ø"/>
              <a:defRPr sz="1800">
                <a:latin typeface="等线" panose="02010600030101010101" pitchFamily="2" charset="-122"/>
                <a:ea typeface="等线" panose="02010600030101010101" pitchFamily="2" charset="-122"/>
              </a:defRPr>
            </a:lvl1pPr>
            <a:lvl2pPr>
              <a:lnSpc>
                <a:spcPct val="150000"/>
              </a:lnSpc>
              <a:defRPr sz="1800">
                <a:latin typeface="等线" panose="02010600030101010101" pitchFamily="2" charset="-122"/>
                <a:ea typeface="等线" panose="02010600030101010101" pitchFamily="2" charset="-122"/>
              </a:defRPr>
            </a:lvl2pPr>
            <a:lvl3pPr marL="914400" indent="0">
              <a:lnSpc>
                <a:spcPct val="150000"/>
              </a:lnSpc>
              <a:buNone/>
              <a:defRPr sz="1800">
                <a:latin typeface="等线" panose="02010600030101010101" pitchFamily="2" charset="-122"/>
                <a:ea typeface="等线" panose="02010600030101010101" pitchFamily="2" charset="-122"/>
              </a:defRPr>
            </a:lvl3pPr>
            <a:lvl4pPr>
              <a:defRPr sz="1800">
                <a:latin typeface="等线" panose="02010600030101010101" pitchFamily="2" charset="-122"/>
                <a:ea typeface="等线" panose="02010600030101010101" pitchFamily="2" charset="-122"/>
              </a:defRPr>
            </a:lvl4pPr>
            <a:lvl5pPr>
              <a:defRPr sz="1800">
                <a:latin typeface="等线" panose="02010600030101010101" pitchFamily="2" charset="-122"/>
                <a:ea typeface="等线" panose="02010600030101010101" pitchFamily="2" charset="-122"/>
              </a:defRPr>
            </a:lvl5pPr>
          </a:lstStyle>
          <a:p>
            <a:pPr lvl="0"/>
            <a:r>
              <a:rPr lang="zh-CN" altLang="en-US" dirty="0"/>
              <a:t>编辑母版文本样式</a:t>
            </a:r>
            <a:endParaRPr lang="zh-CN" altLang="en-US" dirty="0"/>
          </a:p>
          <a:p>
            <a:pPr lvl="1"/>
            <a:r>
              <a:rPr lang="zh-CN" altLang="en-US" dirty="0"/>
              <a:t>第二级</a:t>
            </a:r>
            <a:endParaRPr lang="zh-CN" altLang="en-US" dirty="0"/>
          </a:p>
        </p:txBody>
      </p:sp>
      <p:sp>
        <p:nvSpPr>
          <p:cNvPr id="6" name="日期占位符 5"/>
          <p:cNvSpPr>
            <a:spLocks noGrp="1"/>
          </p:cNvSpPr>
          <p:nvPr>
            <p:ph type="dt" sz="half" idx="14"/>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3AD346C-6E43-41FD-9179-3CC293C19D25}"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页脚占位符 6"/>
          <p:cNvSpPr>
            <a:spLocks noGrp="1"/>
          </p:cNvSpPr>
          <p:nvPr>
            <p:ph type="ftr" sz="quarter" idx="15"/>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灯片编号占位符 7"/>
          <p:cNvSpPr>
            <a:spLocks noGrp="1"/>
          </p:cNvSpPr>
          <p:nvPr>
            <p:ph type="sldNum" sz="quarter" idx="16"/>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3_标题和内容">
    <p:bg>
      <p:bgPr>
        <a:solidFill>
          <a:schemeClr val="bg2"/>
        </a:solidFill>
        <a:effectLst/>
      </p:bgPr>
    </p:bg>
    <p:spTree>
      <p:nvGrpSpPr>
        <p:cNvPr id="1" name=""/>
        <p:cNvGrpSpPr/>
        <p:nvPr/>
      </p:nvGrpSpPr>
      <p:grpSpPr>
        <a:xfrm>
          <a:off x="0" y="0"/>
          <a:ext cx="0" cy="0"/>
          <a:chOff x="0" y="0"/>
          <a:chExt cx="0" cy="0"/>
        </a:xfrm>
      </p:grpSpPr>
      <p:pic>
        <p:nvPicPr>
          <p:cNvPr id="5122" name="Picture 28"/>
          <p:cNvPicPr>
            <a:picLocks noChangeAspect="1"/>
          </p:cNvPicPr>
          <p:nvPr userDrawn="1"/>
        </p:nvPicPr>
        <p:blipFill>
          <a:blip r:embed="rId2"/>
          <a:stretch>
            <a:fillRect/>
          </a:stretch>
        </p:blipFill>
        <p:spPr>
          <a:xfrm>
            <a:off x="4997450" y="-14287"/>
            <a:ext cx="4154488" cy="641350"/>
          </a:xfrm>
          <a:prstGeom prst="rect">
            <a:avLst/>
          </a:prstGeom>
          <a:noFill/>
          <a:ln w="9525">
            <a:noFill/>
          </a:ln>
        </p:spPr>
      </p:pic>
      <p:pic>
        <p:nvPicPr>
          <p:cNvPr id="5123" name="Picture 26"/>
          <p:cNvPicPr>
            <a:picLocks noChangeAspect="1"/>
          </p:cNvPicPr>
          <p:nvPr userDrawn="1"/>
        </p:nvPicPr>
        <p:blipFill>
          <a:blip r:embed="rId3"/>
          <a:stretch>
            <a:fillRect/>
          </a:stretch>
        </p:blipFill>
        <p:spPr>
          <a:xfrm>
            <a:off x="0" y="-14287"/>
            <a:ext cx="5003800" cy="641350"/>
          </a:xfrm>
          <a:prstGeom prst="rect">
            <a:avLst/>
          </a:prstGeom>
          <a:noFill/>
          <a:ln w="9525">
            <a:noFill/>
          </a:ln>
        </p:spPr>
      </p:pic>
      <p:sp>
        <p:nvSpPr>
          <p:cNvPr id="3" name="内容占位符 2"/>
          <p:cNvSpPr>
            <a:spLocks noGrp="1"/>
          </p:cNvSpPr>
          <p:nvPr>
            <p:ph idx="1" hasCustomPrompt="1"/>
          </p:nvPr>
        </p:nvSpPr>
        <p:spPr>
          <a:xfrm>
            <a:off x="611560" y="764829"/>
            <a:ext cx="8208912" cy="4255193"/>
          </a:xfrm>
          <a:noFill/>
        </p:spPr>
        <p:txBody>
          <a:bodyPr/>
          <a:lstStyle>
            <a:lvl1pPr marL="0" indent="0">
              <a:lnSpc>
                <a:spcPct val="130000"/>
              </a:lnSpc>
              <a:buFont typeface="Wingdings" panose="05000000000000000000" pitchFamily="2" charset="2"/>
              <a:buNone/>
              <a:defRPr sz="1800">
                <a:solidFill>
                  <a:schemeClr val="tx1"/>
                </a:solidFill>
                <a:latin typeface="等线" panose="02010600030101010101" pitchFamily="2" charset="-122"/>
                <a:ea typeface="等线" panose="02010600030101010101" pitchFamily="2" charset="-122"/>
              </a:defRPr>
            </a:lvl1pPr>
            <a:lvl2pPr>
              <a:lnSpc>
                <a:spcPct val="150000"/>
              </a:lnSpc>
              <a:defRPr sz="1800">
                <a:latin typeface="等线" panose="02010600030101010101" pitchFamily="2" charset="-122"/>
                <a:ea typeface="等线" panose="02010600030101010101" pitchFamily="2" charset="-122"/>
              </a:defRPr>
            </a:lvl2pPr>
            <a:lvl3pPr>
              <a:lnSpc>
                <a:spcPct val="150000"/>
              </a:lnSpc>
              <a:defRPr sz="1800">
                <a:latin typeface="等线" panose="02010600030101010101" pitchFamily="2" charset="-122"/>
                <a:ea typeface="等线" panose="02010600030101010101" pitchFamily="2" charset="-122"/>
              </a:defRPr>
            </a:lvl3pPr>
            <a:lvl4pPr>
              <a:defRPr sz="1800">
                <a:latin typeface="等线" panose="02010600030101010101" pitchFamily="2" charset="-122"/>
                <a:ea typeface="等线" panose="02010600030101010101" pitchFamily="2" charset="-122"/>
              </a:defRPr>
            </a:lvl4pPr>
            <a:lvl5pPr>
              <a:defRPr sz="1800">
                <a:latin typeface="等线" panose="02010600030101010101" pitchFamily="2" charset="-122"/>
                <a:ea typeface="等线" panose="02010600030101010101" pitchFamily="2" charset="-122"/>
              </a:defRPr>
            </a:lvl5pPr>
          </a:lstStyle>
          <a:p>
            <a:pPr lvl="0"/>
            <a:r>
              <a:rPr lang="zh-CN" altLang="en-US" dirty="0"/>
              <a:t>编辑母版文本样式</a:t>
            </a:r>
            <a:endParaRPr lang="zh-CN" altLang="en-US" dirty="0"/>
          </a:p>
        </p:txBody>
      </p:sp>
      <p:sp>
        <p:nvSpPr>
          <p:cNvPr id="2" name="标题 1"/>
          <p:cNvSpPr>
            <a:spLocks noGrp="1"/>
          </p:cNvSpPr>
          <p:nvPr>
            <p:ph type="title"/>
          </p:nvPr>
        </p:nvSpPr>
        <p:spPr>
          <a:xfrm>
            <a:off x="1259632" y="123478"/>
            <a:ext cx="4392488" cy="466093"/>
          </a:xfrm>
        </p:spPr>
        <p:txBody>
          <a:bodyPr/>
          <a:lstStyle>
            <a:lvl1pPr>
              <a:defRPr sz="2200">
                <a:solidFill>
                  <a:schemeClr val="bg1"/>
                </a:solidFill>
                <a:latin typeface="等线" panose="02010600030101010101" pitchFamily="2" charset="-122"/>
                <a:ea typeface="等线" panose="02010600030101010101" pitchFamily="2" charset="-122"/>
              </a:defRPr>
            </a:lvl1pPr>
          </a:lstStyle>
          <a:p>
            <a:r>
              <a:rPr lang="zh-CN" altLang="en-US" dirty="0"/>
              <a:t>单击此处编辑母版标题样式</a:t>
            </a:r>
            <a:endParaRPr lang="zh-CN" altLang="en-US" dirty="0"/>
          </a:p>
        </p:txBody>
      </p:sp>
    </p:spTree>
  </p:cSld>
  <p:clrMapOvr>
    <a:overrideClrMapping bg1="lt1" tx1="dk1" bg2="lt2" tx2="dk2" accent1="accent1" accent2="accent2" accent3="accent3" accent4="accent4" accent5="accent5" accent6="accent6" hlink="hlink" folHlink="folHlink"/>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userDrawn="1">
  <p:cSld name="5_标题和内容">
    <p:bg>
      <p:bgPr>
        <a:solidFill>
          <a:schemeClr val="bg2"/>
        </a:solidFill>
        <a:effectLst/>
      </p:bgPr>
    </p:bg>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47564" y="303498"/>
            <a:ext cx="8208912" cy="4464497"/>
          </a:xfrm>
          <a:noFill/>
        </p:spPr>
        <p:txBody>
          <a:bodyPr/>
          <a:lstStyle>
            <a:lvl1pPr marL="0" indent="0">
              <a:lnSpc>
                <a:spcPct val="130000"/>
              </a:lnSpc>
              <a:buFont typeface="Wingdings" panose="05000000000000000000" pitchFamily="2" charset="2"/>
              <a:buNone/>
              <a:defRPr sz="1800">
                <a:solidFill>
                  <a:schemeClr val="tx1"/>
                </a:solidFill>
                <a:latin typeface="等线" panose="02010600030101010101" pitchFamily="2" charset="-122"/>
                <a:ea typeface="等线" panose="02010600030101010101" pitchFamily="2" charset="-122"/>
              </a:defRPr>
            </a:lvl1pPr>
            <a:lvl2pPr>
              <a:lnSpc>
                <a:spcPct val="150000"/>
              </a:lnSpc>
              <a:defRPr sz="1800">
                <a:latin typeface="等线" panose="02010600030101010101" pitchFamily="2" charset="-122"/>
                <a:ea typeface="等线" panose="02010600030101010101" pitchFamily="2" charset="-122"/>
              </a:defRPr>
            </a:lvl2pPr>
            <a:lvl3pPr>
              <a:lnSpc>
                <a:spcPct val="150000"/>
              </a:lnSpc>
              <a:defRPr sz="1800">
                <a:latin typeface="等线" panose="02010600030101010101" pitchFamily="2" charset="-122"/>
                <a:ea typeface="等线" panose="02010600030101010101" pitchFamily="2" charset="-122"/>
              </a:defRPr>
            </a:lvl3pPr>
            <a:lvl4pPr>
              <a:defRPr sz="1800">
                <a:latin typeface="等线" panose="02010600030101010101" pitchFamily="2" charset="-122"/>
                <a:ea typeface="等线" panose="02010600030101010101" pitchFamily="2" charset="-122"/>
              </a:defRPr>
            </a:lvl4pPr>
            <a:lvl5pPr>
              <a:defRPr sz="1800">
                <a:latin typeface="等线" panose="02010600030101010101" pitchFamily="2" charset="-122"/>
                <a:ea typeface="等线" panose="02010600030101010101" pitchFamily="2" charset="-122"/>
              </a:defRPr>
            </a:lvl5pPr>
          </a:lstStyle>
          <a:p>
            <a:pPr lvl="0"/>
            <a:r>
              <a:rPr lang="zh-CN" altLang="en-US" dirty="0"/>
              <a:t>编辑母版文本样式</a:t>
            </a:r>
            <a:endParaRPr lang="zh-CN" altLang="en-US" dirty="0"/>
          </a:p>
        </p:txBody>
      </p:sp>
    </p:spTree>
  </p:cSld>
  <p:clrMapOvr>
    <a:overrideClrMapping bg1="lt1" tx1="dk1" bg2="lt2" tx2="dk2" accent1="accent1" accent2="accent2" accent3="accent3" accent4="accent4" accent5="accent5" accent6="accent6" hlink="hlink" folHlink="folHlink"/>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标题和内容">
    <p:bg>
      <p:bgPr>
        <a:solidFill>
          <a:schemeClr val="bg1"/>
        </a:solidFill>
        <a:effectLst/>
      </p:bgPr>
    </p:bg>
    <p:spTree>
      <p:nvGrpSpPr>
        <p:cNvPr id="1" name=""/>
        <p:cNvGrpSpPr/>
        <p:nvPr/>
      </p:nvGrpSpPr>
      <p:grpSpPr>
        <a:xfrm>
          <a:off x="0" y="0"/>
          <a:ext cx="0" cy="0"/>
          <a:chOff x="0" y="0"/>
          <a:chExt cx="0" cy="0"/>
        </a:xfrm>
      </p:grpSpPr>
      <p:pic>
        <p:nvPicPr>
          <p:cNvPr id="7171" name="Picture 28"/>
          <p:cNvPicPr>
            <a:picLocks noChangeAspect="1"/>
          </p:cNvPicPr>
          <p:nvPr userDrawn="1"/>
        </p:nvPicPr>
        <p:blipFill>
          <a:blip r:embed="rId2"/>
          <a:stretch>
            <a:fillRect/>
          </a:stretch>
        </p:blipFill>
        <p:spPr>
          <a:xfrm>
            <a:off x="4997450" y="-14287"/>
            <a:ext cx="4154488" cy="641350"/>
          </a:xfrm>
          <a:prstGeom prst="rect">
            <a:avLst/>
          </a:prstGeom>
          <a:noFill/>
          <a:ln w="9525">
            <a:noFill/>
          </a:ln>
        </p:spPr>
      </p:pic>
      <p:pic>
        <p:nvPicPr>
          <p:cNvPr id="7172" name="Picture 26"/>
          <p:cNvPicPr>
            <a:picLocks noChangeAspect="1"/>
          </p:cNvPicPr>
          <p:nvPr userDrawn="1"/>
        </p:nvPicPr>
        <p:blipFill>
          <a:blip r:embed="rId3"/>
          <a:stretch>
            <a:fillRect/>
          </a:stretch>
        </p:blipFill>
        <p:spPr>
          <a:xfrm>
            <a:off x="0" y="-14287"/>
            <a:ext cx="5003800" cy="641350"/>
          </a:xfrm>
          <a:prstGeom prst="rect">
            <a:avLst/>
          </a:prstGeom>
          <a:noFill/>
          <a:ln w="9525">
            <a:noFill/>
          </a:ln>
        </p:spPr>
      </p:pic>
      <p:sp>
        <p:nvSpPr>
          <p:cNvPr id="4" name="矩形 8"/>
          <p:cNvSpPr>
            <a:spLocks noChangeArrowheads="1"/>
          </p:cNvSpPr>
          <p:nvPr/>
        </p:nvSpPr>
        <p:spPr bwMode="auto">
          <a:xfrm>
            <a:off x="7938" y="4706938"/>
            <a:ext cx="9144000" cy="436563"/>
          </a:xfrm>
          <a:prstGeom prst="rect">
            <a:avLst/>
          </a:prstGeom>
          <a:solidFill>
            <a:srgbClr val="295AA6"/>
          </a:solidFill>
          <a:ln>
            <a:noFill/>
          </a:ln>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rgbClr val="FFFFFF"/>
              </a:solidFill>
              <a:effectLst/>
              <a:uLnTx/>
              <a:uFillTx/>
              <a:latin typeface="Arial" panose="020B0604020202020204" pitchFamily="34" charset="0"/>
              <a:ea typeface="微软雅黑" panose="020B0503020204020204" pitchFamily="34" charset="-122"/>
              <a:cs typeface="+mn-cs"/>
              <a:sym typeface="MS PGothic" panose="020B0600070205080204" pitchFamily="34" charset="-128"/>
            </a:endParaRPr>
          </a:p>
        </p:txBody>
      </p:sp>
      <p:sp>
        <p:nvSpPr>
          <p:cNvPr id="5" name="标题 1"/>
          <p:cNvSpPr txBox="1">
            <a:spLocks noChangeArrowheads="1"/>
          </p:cNvSpPr>
          <p:nvPr/>
        </p:nvSpPr>
        <p:spPr bwMode="auto">
          <a:xfrm>
            <a:off x="400050" y="4659313"/>
            <a:ext cx="8059738" cy="450850"/>
          </a:xfrm>
          <a:prstGeom prst="rect">
            <a:avLst/>
          </a:prstGeom>
          <a:noFill/>
          <a:ln>
            <a:noFill/>
          </a:ln>
        </p:spPr>
        <p:txBody>
          <a:bodyPr anchor="ctr"/>
          <a:lstStyle>
            <a:lvl1pPr>
              <a:defRPr>
                <a:solidFill>
                  <a:schemeClr val="tx1"/>
                </a:solidFill>
                <a:latin typeface="Arial" panose="020B0604020202020204" pitchFamily="34" charset="0"/>
                <a:ea typeface="宋体" panose="02010600030101010101" pitchFamily="2" charset="-122"/>
              </a:defRPr>
            </a:lvl1pPr>
            <a:lvl2pPr marL="914400" indent="-914400">
              <a:defRPr>
                <a:solidFill>
                  <a:schemeClr val="tx1"/>
                </a:solidFill>
                <a:latin typeface="Arial" panose="020B0604020202020204" pitchFamily="34" charset="0"/>
                <a:ea typeface="宋体" panose="02010600030101010101" pitchFamily="2" charset="-122"/>
              </a:defRPr>
            </a:lvl2pPr>
            <a:lvl3pPr indent="-914400">
              <a:defRPr>
                <a:solidFill>
                  <a:schemeClr val="tx1"/>
                </a:solidFill>
                <a:latin typeface="Arial" panose="020B0604020202020204" pitchFamily="34" charset="0"/>
                <a:ea typeface="宋体" panose="02010600030101010101" pitchFamily="2" charset="-122"/>
              </a:defRPr>
            </a:lvl3pPr>
            <a:lvl4pPr marL="914400" indent="-914400">
              <a:defRPr>
                <a:solidFill>
                  <a:schemeClr val="tx1"/>
                </a:solidFill>
                <a:latin typeface="Arial" panose="020B0604020202020204" pitchFamily="34" charset="0"/>
                <a:ea typeface="宋体" panose="02010600030101010101" pitchFamily="2" charset="-122"/>
              </a:defRPr>
            </a:lvl4pPr>
            <a:lvl5pPr marL="914400" indent="-914400">
              <a:defRPr>
                <a:solidFill>
                  <a:schemeClr val="tx1"/>
                </a:solidFill>
                <a:latin typeface="Arial" panose="020B0604020202020204" pitchFamily="34" charset="0"/>
                <a:ea typeface="宋体" panose="02010600030101010101" pitchFamily="2" charset="-122"/>
              </a:defRPr>
            </a:lvl5pPr>
            <a:lvl6pPr marL="1371600" indent="-914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1828800" indent="-914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286000" indent="-914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2743200" indent="-914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Java</a:t>
            </a:r>
            <a:r>
              <a:rPr kumimoji="0" lang="zh-CN" altLang="en-US"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语言程序设计</a:t>
            </a:r>
            <a:r>
              <a:rPr kumimoji="0" lang="en-US" altLang="zh-CN"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zh-CN" altLang="en-US"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第</a:t>
            </a:r>
            <a:r>
              <a:rPr kumimoji="0" lang="en-US" altLang="zh-CN"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4</a:t>
            </a:r>
            <a:r>
              <a:rPr kumimoji="0" lang="zh-CN" altLang="en-US"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版</a:t>
            </a:r>
            <a:r>
              <a:rPr kumimoji="0" lang="en-US" altLang="zh-CN"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zh-CN" altLang="en-US"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清华大学出版社</a:t>
            </a:r>
            <a:endParaRPr kumimoji="0" lang="zh-CN" altLang="zh-CN" sz="1600" b="0" i="0" u="none" strike="noStrike" kern="1200" cap="none" spc="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内容占位符 2"/>
          <p:cNvSpPr>
            <a:spLocks noGrp="1"/>
          </p:cNvSpPr>
          <p:nvPr>
            <p:ph idx="1" hasCustomPrompt="1"/>
          </p:nvPr>
        </p:nvSpPr>
        <p:spPr>
          <a:xfrm>
            <a:off x="503548" y="3507854"/>
            <a:ext cx="8424936" cy="978829"/>
          </a:xfrm>
        </p:spPr>
        <p:txBody>
          <a:bodyPr/>
          <a:lstStyle>
            <a:lvl1pPr marL="342900" indent="-342900">
              <a:lnSpc>
                <a:spcPct val="150000"/>
              </a:lnSpc>
              <a:buFont typeface="Wingdings" panose="05000000000000000000" pitchFamily="2" charset="2"/>
              <a:buChar char="Ø"/>
              <a:defRPr sz="1800">
                <a:latin typeface="等线" panose="02010600030101010101" pitchFamily="2" charset="-122"/>
                <a:ea typeface="等线" panose="02010600030101010101" pitchFamily="2" charset="-122"/>
              </a:defRPr>
            </a:lvl1pPr>
            <a:lvl2pPr>
              <a:lnSpc>
                <a:spcPct val="150000"/>
              </a:lnSpc>
              <a:defRPr sz="1800">
                <a:latin typeface="等线" panose="02010600030101010101" pitchFamily="2" charset="-122"/>
                <a:ea typeface="等线" panose="02010600030101010101" pitchFamily="2" charset="-122"/>
              </a:defRPr>
            </a:lvl2pPr>
            <a:lvl3pPr>
              <a:lnSpc>
                <a:spcPct val="150000"/>
              </a:lnSpc>
              <a:defRPr sz="1800">
                <a:latin typeface="等线" panose="02010600030101010101" pitchFamily="2" charset="-122"/>
                <a:ea typeface="等线" panose="02010600030101010101" pitchFamily="2" charset="-122"/>
              </a:defRPr>
            </a:lvl3pPr>
            <a:lvl4pPr>
              <a:defRPr sz="1800">
                <a:latin typeface="等线" panose="02010600030101010101" pitchFamily="2" charset="-122"/>
                <a:ea typeface="等线" panose="02010600030101010101" pitchFamily="2" charset="-122"/>
              </a:defRPr>
            </a:lvl4pPr>
            <a:lvl5pPr>
              <a:defRPr sz="1800">
                <a:latin typeface="等线" panose="02010600030101010101" pitchFamily="2" charset="-122"/>
                <a:ea typeface="等线" panose="02010600030101010101" pitchFamily="2" charset="-122"/>
              </a:defRPr>
            </a:lvl5pPr>
          </a:lstStyle>
          <a:p>
            <a:pPr lvl="0"/>
            <a:r>
              <a:rPr lang="zh-CN" altLang="en-US" dirty="0"/>
              <a:t>编辑母版文本样式</a:t>
            </a:r>
            <a:endParaRPr lang="zh-CN" altLang="en-US" dirty="0"/>
          </a:p>
          <a:p>
            <a:pPr lvl="1"/>
            <a:r>
              <a:rPr lang="zh-CN" altLang="en-US" dirty="0"/>
              <a:t>第二级</a:t>
            </a:r>
            <a:endParaRPr lang="zh-CN" altLang="en-US" dirty="0"/>
          </a:p>
        </p:txBody>
      </p:sp>
      <p:sp>
        <p:nvSpPr>
          <p:cNvPr id="2" name="标题 1"/>
          <p:cNvSpPr>
            <a:spLocks noGrp="1"/>
          </p:cNvSpPr>
          <p:nvPr>
            <p:ph type="title"/>
          </p:nvPr>
        </p:nvSpPr>
        <p:spPr>
          <a:xfrm>
            <a:off x="1259632" y="123478"/>
            <a:ext cx="4392488" cy="466093"/>
          </a:xfrm>
        </p:spPr>
        <p:txBody>
          <a:bodyPr/>
          <a:lstStyle>
            <a:lvl1pPr>
              <a:defRPr sz="2200">
                <a:solidFill>
                  <a:schemeClr val="bg1"/>
                </a:solidFill>
                <a:latin typeface="等线" panose="02010600030101010101" pitchFamily="2" charset="-122"/>
                <a:ea typeface="等线" panose="02010600030101010101" pitchFamily="2" charset="-122"/>
              </a:defRPr>
            </a:lvl1pPr>
          </a:lstStyle>
          <a:p>
            <a:r>
              <a:rPr lang="zh-CN" altLang="en-US" dirty="0"/>
              <a:t>单击此处编辑母版标题样式</a:t>
            </a:r>
            <a:endParaRPr lang="zh-CN" altLang="en-US" dirty="0"/>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93AD346C-6E43-41FD-9179-3CC293C19D25}"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灯片编号占位符 7"/>
          <p:cNvSpPr>
            <a:spLocks noGrp="1"/>
          </p:cNvSpPr>
          <p:nvPr>
            <p:ph type="sldNum" sz="quarter" idx="12"/>
          </p:nvPr>
        </p:nvSpPr>
        <p:spPr/>
        <p:txBody>
          <a:bodyPr/>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bwMode="auto">
          <a:xfrm>
            <a:off x="457200" y="4767263"/>
            <a:ext cx="2133600" cy="274638"/>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4190693-F941-4F63-9EFA-1254CCEFBBDD}"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bwMode="auto">
          <a:xfrm>
            <a:off x="3124200" y="4767263"/>
            <a:ext cx="2895600" cy="274638"/>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4"/>
          </p:nvPr>
        </p:nvSpPr>
        <p:spPr bwMode="auto">
          <a:xfrm>
            <a:off x="6553200" y="4767263"/>
            <a:ext cx="2133600" cy="274638"/>
          </a:xfrm>
          <a:prstGeom prst="rect">
            <a:avLst/>
          </a:prstGeom>
          <a:ln>
            <a:miter lim="800000"/>
          </a:ln>
        </p:spPr>
        <p:txBody>
          <a:bodyPr vert="horz" wrap="square" lIns="91440" tIns="45720" rIns="91440" bIns="45720" numCol="1" anchor="ctr" anchorCtr="0" compatLnSpc="1"/>
          <a:p>
            <a:pPr algn="r" eaLnBrk="1" hangingPunct="1">
              <a:buNone/>
            </a:pPr>
            <a:fld id="{9A0DB2DC-4C9A-4742-B13C-FB6460FD3503}" type="slidenum">
              <a:rPr lang="zh-CN" altLang="en-US" dirty="0">
                <a:ea typeface="微软雅黑" panose="020B0503020204020204" pitchFamily="34" charset="-122"/>
              </a:rPr>
            </a:fld>
            <a:endParaRPr lang="zh-CN" altLang="en-US" dirty="0">
              <a:ea typeface="微软雅黑" panose="020B0503020204020204" pitchFamily="34" charset="-122"/>
            </a:endParaRP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79639"/>
            <a:ext cx="7772400" cy="112553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2"/>
          </p:nvPr>
        </p:nvSpPr>
        <p:spPr bwMode="auto">
          <a:xfrm>
            <a:off x="457200" y="4767263"/>
            <a:ext cx="2133600" cy="274638"/>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A24B031-0C4A-434F-AD91-9C5CDF38053F}"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bwMode="auto">
          <a:xfrm>
            <a:off x="3124200" y="4767263"/>
            <a:ext cx="2895600" cy="274638"/>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4"/>
          </p:nvPr>
        </p:nvSpPr>
        <p:spPr bwMode="auto">
          <a:xfrm>
            <a:off x="6553200" y="4767263"/>
            <a:ext cx="2133600" cy="274638"/>
          </a:xfrm>
          <a:prstGeom prst="rect">
            <a:avLst/>
          </a:prstGeom>
          <a:ln>
            <a:miter lim="800000"/>
          </a:ln>
        </p:spPr>
        <p:txBody>
          <a:bodyPr vert="horz" wrap="square" lIns="91440" tIns="45720" rIns="91440" bIns="45720" numCol="1" anchor="ctr" anchorCtr="0" compatLnSpc="1"/>
          <a:p>
            <a:pPr algn="r" eaLnBrk="1" hangingPunct="1">
              <a:buNone/>
            </a:pPr>
            <a:fld id="{9A0DB2DC-4C9A-4742-B13C-FB6460FD3503}" type="slidenum">
              <a:rPr lang="zh-CN" altLang="en-US" dirty="0">
                <a:ea typeface="微软雅黑" panose="020B0503020204020204" pitchFamily="34" charset="-122"/>
              </a:rPr>
            </a:fld>
            <a:endParaRPr lang="zh-CN" altLang="en-US" dirty="0">
              <a:ea typeface="微软雅黑" panose="020B0503020204020204" pitchFamily="34" charset="-122"/>
            </a:endParaRP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2"/>
          </p:nvPr>
        </p:nvSpPr>
        <p:spPr bwMode="auto">
          <a:xfrm>
            <a:off x="457200" y="4767263"/>
            <a:ext cx="2133600" cy="274638"/>
          </a:xfrm>
          <a:prstGeom prst="rect">
            <a:avLst/>
          </a:prstGeom>
          <a:ln>
            <a:miter lim="800000"/>
          </a:ln>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1337EAA-923E-49BA-8023-7B0F5F9F7F74}"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3"/>
          </p:nvPr>
        </p:nvSpPr>
        <p:spPr bwMode="auto">
          <a:xfrm>
            <a:off x="3124200" y="4767263"/>
            <a:ext cx="2895600" cy="274638"/>
          </a:xfrm>
          <a:prstGeom prst="rect">
            <a:avLst/>
          </a:prstGeom>
          <a:ln>
            <a:miter lim="800000"/>
          </a:ln>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4"/>
          </p:nvPr>
        </p:nvSpPr>
        <p:spPr bwMode="auto">
          <a:xfrm>
            <a:off x="6553200" y="4767263"/>
            <a:ext cx="2133600" cy="274638"/>
          </a:xfrm>
          <a:prstGeom prst="rect">
            <a:avLst/>
          </a:prstGeom>
          <a:ln>
            <a:miter lim="800000"/>
          </a:ln>
        </p:spPr>
        <p:txBody>
          <a:bodyPr vert="horz" wrap="square" lIns="91440" tIns="45720" rIns="91440" bIns="45720" numCol="1" anchor="ctr" anchorCtr="0" compatLnSpc="1"/>
          <a:p>
            <a:pPr algn="r" eaLnBrk="1" hangingPunct="1">
              <a:buNone/>
            </a:pPr>
            <a:fld id="{9A0DB2DC-4C9A-4742-B13C-FB6460FD3503}" type="slidenum">
              <a:rPr lang="zh-CN" altLang="en-US" dirty="0">
                <a:ea typeface="微软雅黑" panose="020B0503020204020204" pitchFamily="34" charset="-122"/>
              </a:rPr>
            </a:fld>
            <a:endParaRPr lang="zh-CN" altLang="en-US" dirty="0">
              <a:ea typeface="微软雅黑" panose="020B0503020204020204" pitchFamily="34" charset="-122"/>
            </a:endParaRP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3.jpe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57200" y="206375"/>
            <a:ext cx="8229600" cy="857250"/>
          </a:xfrm>
          <a:prstGeom prst="rect">
            <a:avLst/>
          </a:prstGeom>
          <a:noFill/>
          <a:ln w="9525">
            <a:noFill/>
          </a:ln>
        </p:spPr>
        <p:txBody>
          <a:bodyPr anchor="ctr" anchorCtr="0"/>
          <a:p>
            <a:pPr lvl="0"/>
            <a:r>
              <a:rPr lang="zh-CN" altLang="zh-CN" dirty="0"/>
              <a:t>单击此处编辑母版标题样式</a:t>
            </a:r>
            <a:endParaRPr lang="zh-CN" altLang="zh-CN" dirty="0"/>
          </a:p>
        </p:txBody>
      </p:sp>
      <p:sp>
        <p:nvSpPr>
          <p:cNvPr id="1027" name="文本占位符 2"/>
          <p:cNvSpPr>
            <a:spLocks noGrp="1"/>
          </p:cNvSpPr>
          <p:nvPr>
            <p:ph type="body" idx="1"/>
          </p:nvPr>
        </p:nvSpPr>
        <p:spPr>
          <a:xfrm>
            <a:off x="457200" y="1200150"/>
            <a:ext cx="8229600" cy="3394075"/>
          </a:xfrm>
          <a:prstGeom prst="rect">
            <a:avLst/>
          </a:prstGeom>
          <a:noFill/>
          <a:ln w="9525">
            <a:noFill/>
          </a:ln>
        </p:spPr>
        <p:txBody>
          <a:bodyPr/>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日期占位符 3"/>
          <p:cNvSpPr>
            <a:spLocks noGrp="1" noChangeArrowheads="1"/>
          </p:cNvSpPr>
          <p:nvPr>
            <p:ph type="dt" sz="half" idx="2"/>
          </p:nvPr>
        </p:nvSpPr>
        <p:spPr bwMode="auto">
          <a:xfrm>
            <a:off x="457200" y="4767263"/>
            <a:ext cx="2133600" cy="274638"/>
          </a:xfrm>
          <a:prstGeom prst="rect">
            <a:avLst/>
          </a:prstGeom>
          <a:noFill/>
          <a:ln w="9525">
            <a:noFill/>
            <a:miter lim="800000"/>
          </a:ln>
        </p:spPr>
        <p:txBody>
          <a:bodyPr vert="horz" wrap="square" lIns="91440" tIns="45720" rIns="91440" bIns="45720" numCol="1" anchor="ctr" anchorCtr="0" compatLnSpc="1"/>
          <a:lstStyle>
            <a:lvl1pPr eaLnBrk="1" hangingPunct="1">
              <a:defRPr sz="1200">
                <a:solidFill>
                  <a:srgbClr val="898989"/>
                </a:solidFill>
                <a:latin typeface="Arial" panose="020B0604020202020204" pitchFamily="34" charset="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3AD346C-6E43-41FD-9179-3CC293C19D25}" type="datetime1">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fld>
            <a:endPar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1029" name="页脚占位符 4"/>
          <p:cNvSpPr>
            <a:spLocks noGrp="1" noChangeArrowheads="1"/>
          </p:cNvSpPr>
          <p:nvPr>
            <p:ph type="ftr" sz="quarter" idx="3"/>
          </p:nvPr>
        </p:nvSpPr>
        <p:spPr bwMode="auto">
          <a:xfrm>
            <a:off x="3124200" y="4767263"/>
            <a:ext cx="2895600" cy="274638"/>
          </a:xfrm>
          <a:prstGeom prst="rect">
            <a:avLst/>
          </a:prstGeom>
          <a:noFill/>
          <a:ln w="9525">
            <a:noFill/>
            <a:miter lim="800000"/>
          </a:ln>
        </p:spPr>
        <p:txBody>
          <a:bodyPr vert="horz" wrap="square" lIns="91440" tIns="45720" rIns="91440" bIns="45720" numCol="1" anchor="ctr" anchorCtr="0" compatLnSpc="1"/>
          <a:lstStyle>
            <a:lvl1pPr algn="ctr" eaLnBrk="1" hangingPunct="1">
              <a:defRPr sz="1200">
                <a:solidFill>
                  <a:srgbClr val="898989"/>
                </a:solidFill>
                <a:latin typeface="Arial" panose="020B0604020202020204" pitchFamily="34" charset="0"/>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1030" name="灯片编号占位符 5"/>
          <p:cNvSpPr>
            <a:spLocks noGrp="1" noChangeArrowheads="1"/>
          </p:cNvSpPr>
          <p:nvPr>
            <p:ph type="sldNum" sz="quarter" idx="4"/>
          </p:nvPr>
        </p:nvSpPr>
        <p:spPr bwMode="auto">
          <a:xfrm>
            <a:off x="6553200" y="4767263"/>
            <a:ext cx="2133600" cy="274638"/>
          </a:xfrm>
          <a:prstGeom prst="rect">
            <a:avLst/>
          </a:prstGeom>
          <a:noFill/>
          <a:ln w="9525">
            <a:noFill/>
            <a:miter lim="800000"/>
          </a:ln>
        </p:spPr>
        <p:txBody>
          <a:bodyPr vert="horz" wrap="square" lIns="91440" tIns="45720" rIns="91440" bIns="45720" numCol="1" anchor="ctr" anchorCtr="0" compatLnSpc="1"/>
          <a:lstStyle>
            <a:lvl1pPr algn="r">
              <a:defRPr sz="1200">
                <a:solidFill>
                  <a:srgbClr val="898989"/>
                </a:solidFill>
                <a:ea typeface="微软雅黑" panose="020B0503020204020204" pitchFamily="34" charset="-122"/>
              </a:defRPr>
            </a:lvl1pPr>
          </a:lstStyle>
          <a:p>
            <a:pPr lvl="0" eaLnBrk="1" hangingPunct="1">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pic>
        <p:nvPicPr>
          <p:cNvPr id="1031" name="Picture 7" descr="40"/>
          <p:cNvPicPr>
            <a:picLocks noChangeAspect="1"/>
          </p:cNvPicPr>
          <p:nvPr userDrawn="1"/>
        </p:nvPicPr>
        <p:blipFill>
          <a:blip r:embed="rId17">
            <a:lum bright="17999" contrast="-6000"/>
          </a:blip>
          <a:stretch>
            <a:fillRect/>
          </a:stretch>
        </p:blipFill>
        <p:spPr>
          <a:xfrm>
            <a:off x="0" y="1588"/>
            <a:ext cx="9148763" cy="51323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p:random/>
  </p:transition>
  <p:hf sldNum="0" hdr="0" ftr="0"/>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MS PGothic" panose="020B0600070205080204" pitchFamily="34" charset="-128"/>
        </a:defRPr>
      </a:lvl1pPr>
      <a:lvl2pPr marL="914400" indent="-914400"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2pPr>
      <a:lvl3pPr marL="914400" indent="-914400"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3pPr>
      <a:lvl4pPr marL="914400" indent="-914400"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4pPr>
      <a:lvl5pPr marL="914400" indent="-914400" algn="ctr" rtl="0" eaLnBrk="0" fontAlgn="base" hangingPunct="0">
        <a:spcBef>
          <a:spcPct val="0"/>
        </a:spcBef>
        <a:spcAft>
          <a:spcPct val="0"/>
        </a:spcAft>
        <a:defRPr sz="44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5pPr>
      <a:lvl6pPr marL="1371600" indent="-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6pPr>
      <a:lvl7pPr marL="1828800" indent="-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7pPr>
      <a:lvl8pPr marL="2286000" indent="-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8pPr>
      <a:lvl9pPr marL="2743200" indent="-914400" algn="ctr" rtl="0" fontAlgn="base">
        <a:spcBef>
          <a:spcPct val="0"/>
        </a:spcBef>
        <a:spcAft>
          <a:spcPct val="0"/>
        </a:spcAft>
        <a:defRPr sz="4400">
          <a:solidFill>
            <a:schemeClr val="tx1"/>
          </a:solidFill>
          <a:latin typeface="Calibri" panose="020F0502020204030204" pitchFamily="34" charset="0"/>
          <a:ea typeface="微软雅黑" panose="020B0503020204020204" pitchFamily="34" charset="-122"/>
          <a:sym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hyperlink" Target="file:///D:\java_docs\api\java\lang\Object.html" TargetMode="External"/><Relationship Id="rId1" Type="http://schemas.openxmlformats.org/officeDocument/2006/relationships/hyperlink" Target="file:///D:\java_docs\api\java\lang\String.html"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hyperlink" Target="https://docs.oracle.com/en/java/javase/11/docs/api/java.base/java/lang/String.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8" name="图片 7"/>
          <p:cNvPicPr>
            <a:picLocks noChangeAspect="1"/>
          </p:cNvPicPr>
          <p:nvPr/>
        </p:nvPicPr>
        <p:blipFill>
          <a:blip r:embed="rId1"/>
          <a:srcRect t="25702"/>
          <a:stretch>
            <a:fillRect/>
          </a:stretch>
        </p:blipFill>
        <p:spPr>
          <a:xfrm>
            <a:off x="0" y="1322388"/>
            <a:ext cx="9144000" cy="3821112"/>
          </a:xfrm>
          <a:prstGeom prst="rect">
            <a:avLst/>
          </a:prstGeom>
          <a:noFill/>
          <a:ln w="9525">
            <a:noFill/>
          </a:ln>
        </p:spPr>
      </p:pic>
      <p:sp>
        <p:nvSpPr>
          <p:cNvPr id="19459" name="矩形 8"/>
          <p:cNvSpPr/>
          <p:nvPr/>
        </p:nvSpPr>
        <p:spPr>
          <a:xfrm>
            <a:off x="0" y="7938"/>
            <a:ext cx="9144000" cy="1322387"/>
          </a:xfrm>
          <a:prstGeom prst="rect">
            <a:avLst/>
          </a:prstGeom>
          <a:solidFill>
            <a:srgbClr val="295AA6"/>
          </a:solid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eaLnBrk="1" hangingPunct="1">
              <a:spcBef>
                <a:spcPct val="0"/>
              </a:spcBef>
              <a:buFontTx/>
              <a:buNone/>
            </a:pPr>
            <a:endParaRPr lang="zh-CN" altLang="zh-CN" sz="1800" dirty="0">
              <a:solidFill>
                <a:srgbClr val="FFFFFF"/>
              </a:solidFill>
              <a:latin typeface="Arial" panose="020B0604020202020204" pitchFamily="34" charset="0"/>
            </a:endParaRPr>
          </a:p>
        </p:txBody>
      </p:sp>
      <p:sp>
        <p:nvSpPr>
          <p:cNvPr id="19460" name="直接连接符 10"/>
          <p:cNvSpPr/>
          <p:nvPr/>
        </p:nvSpPr>
        <p:spPr>
          <a:xfrm>
            <a:off x="7938" y="1328738"/>
            <a:ext cx="9150350" cy="1587"/>
          </a:xfrm>
          <a:prstGeom prst="line">
            <a:avLst/>
          </a:prstGeom>
          <a:ln w="9525" cap="flat" cmpd="sng">
            <a:solidFill>
              <a:schemeClr val="accent1"/>
            </a:solidFill>
            <a:prstDash val="solid"/>
            <a:headEnd type="none" w="med" len="med"/>
            <a:tailEnd type="none" w="med" len="med"/>
          </a:ln>
        </p:spPr>
      </p:sp>
      <p:sp>
        <p:nvSpPr>
          <p:cNvPr id="9" name="标题 1"/>
          <p:cNvSpPr>
            <a:spLocks noGrp="1"/>
          </p:cNvSpPr>
          <p:nvPr>
            <p:ph type="ctrTitle"/>
          </p:nvPr>
        </p:nvSpPr>
        <p:spPr>
          <a:xfrm>
            <a:off x="1116013" y="355600"/>
            <a:ext cx="7380287" cy="703263"/>
          </a:xfrm>
        </p:spPr>
        <p:txBody>
          <a:bodyPr vert="horz" wrap="square" lIns="91440" tIns="45720" rIns="91440" bIns="45720" anchor="ctr" anchorCtr="0"/>
          <a:p>
            <a:pPr marL="0" indent="0" eaLnBrk="1" hangingPunct="1">
              <a:buClrTx/>
              <a:buSzTx/>
              <a:buFontTx/>
            </a:pPr>
            <a:r>
              <a:rPr lang="en-US" altLang="zh-CN" sz="5400" dirty="0">
                <a:solidFill>
                  <a:schemeClr val="bg1"/>
                </a:solidFill>
                <a:latin typeface="Haettenschweiler" panose="020B0706040902060204" pitchFamily="34" charset="0"/>
                <a:ea typeface="华文宋体" panose="02010600040101010101" pitchFamily="2" charset="-122"/>
              </a:rPr>
              <a:t>Java</a:t>
            </a:r>
            <a:r>
              <a:rPr lang="zh-CN" altLang="en-US" sz="6000" dirty="0">
                <a:solidFill>
                  <a:schemeClr val="bg1"/>
                </a:solidFill>
                <a:latin typeface="Impact" panose="020B0806030902050204" pitchFamily="34" charset="0"/>
                <a:ea typeface="隶书" panose="02010509060101010101" pitchFamily="49" charset="-122"/>
              </a:rPr>
              <a:t>语言程序设计</a:t>
            </a:r>
            <a:endParaRPr lang="zh-CN" altLang="zh-CN" sz="6000" dirty="0">
              <a:solidFill>
                <a:schemeClr val="bg1"/>
              </a:solidFill>
              <a:latin typeface="Impact" panose="020B0806030902050204" pitchFamily="34" charset="0"/>
              <a:ea typeface="隶书" panose="02010509060101010101" pitchFamily="49" charset="-122"/>
            </a:endParaRPr>
          </a:p>
        </p:txBody>
      </p:sp>
      <p:sp>
        <p:nvSpPr>
          <p:cNvPr id="13319" name="AutoShape 9"/>
          <p:cNvSpPr/>
          <p:nvPr/>
        </p:nvSpPr>
        <p:spPr>
          <a:xfrm>
            <a:off x="1908175" y="2571750"/>
            <a:ext cx="5367338" cy="657225"/>
          </a:xfrm>
          <a:prstGeom prst="roundRect">
            <a:avLst>
              <a:gd name="adj" fmla="val 50000"/>
            </a:avLst>
          </a:prstGeom>
          <a:gradFill rotWithShape="1">
            <a:gsLst>
              <a:gs pos="0">
                <a:srgbClr val="0C2D70"/>
              </a:gs>
              <a:gs pos="100000">
                <a:srgbClr val="0A255C"/>
              </a:gs>
            </a:gsLst>
            <a:lin ang="5400000" scaled="1"/>
            <a:tileRect/>
          </a:gradFill>
          <a:ln w="1905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algn="ctr" eaLnBrk="1" hangingPunct="1">
              <a:spcBef>
                <a:spcPct val="0"/>
              </a:spcBef>
              <a:buFontTx/>
              <a:buNone/>
            </a:pPr>
            <a:endParaRPr lang="ko-KR" altLang="en-US" sz="1800" i="1" dirty="0">
              <a:solidFill>
                <a:schemeClr val="bg1"/>
              </a:solidFill>
              <a:latin typeface="Arial Black" panose="020B0A04020102020204" pitchFamily="34" charset="0"/>
              <a:ea typeface="Gulim" pitchFamily="34" charset="-127"/>
            </a:endParaRPr>
          </a:p>
        </p:txBody>
      </p:sp>
      <p:sp>
        <p:nvSpPr>
          <p:cNvPr id="16" name="WordArt 24"/>
          <p:cNvSpPr>
            <a:spLocks noChangeArrowheads="1" noChangeShapeType="1" noTextEdit="1"/>
          </p:cNvSpPr>
          <p:nvPr/>
        </p:nvSpPr>
        <p:spPr bwMode="auto">
          <a:xfrm>
            <a:off x="3491880" y="2709664"/>
            <a:ext cx="2052227" cy="438150"/>
          </a:xfrm>
          <a:prstGeom prst="rect">
            <a:avLst/>
          </a:prstGeom>
        </p:spPr>
        <p:txBody>
          <a:bodyPr wrap="none" numCol="1" fromWordArt="1">
            <a:prstTxWarp prst="textPlain">
              <a:avLst>
                <a:gd name="adj" fmla="val 49384"/>
              </a:avLst>
            </a:prstTxWarp>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600" b="0" i="0" u="none" strike="noStrike" kern="10" cap="none" spc="-8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rPr>
              <a:t>第</a:t>
            </a:r>
            <a:r>
              <a:rPr kumimoji="0" lang="en-US" altLang="zh-CN" sz="1600" b="0" i="0" u="none" strike="noStrike" kern="10" cap="none" spc="-8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rPr>
              <a:t>6</a:t>
            </a:r>
            <a:r>
              <a:rPr kumimoji="0" lang="zh-CN" altLang="en-US" sz="1600" b="0" i="0" u="none" strike="noStrike" kern="10" cap="none" spc="-8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rPr>
              <a:t>章 字符串类</a:t>
            </a:r>
            <a:endParaRPr kumimoji="0" lang="zh-CN" altLang="en-US" sz="1600" b="0" i="0" u="none" strike="noStrike" kern="10" cap="none" spc="-80" normalizeH="0" baseline="0" noProof="0" dirty="0">
              <a:ln>
                <a:noFill/>
              </a:ln>
              <a:solidFill>
                <a:schemeClr val="bg1"/>
              </a:solidFill>
              <a:effectLst/>
              <a:uLnTx/>
              <a:uFillTx/>
              <a:latin typeface="等线" panose="02010600030101010101" pitchFamily="2" charset="-122"/>
              <a:ea typeface="等线" panose="02010600030101010101" pitchFamily="2" charset="-122"/>
              <a:cs typeface="+mn-cs"/>
            </a:endParaRPr>
          </a:p>
        </p:txBody>
      </p:sp>
      <p:pic>
        <p:nvPicPr>
          <p:cNvPr id="8" name="Picture 15" descr="https://ss3.bdstatic.com/70cFv8Sh_Q1YnxGkpoWK1HF6hhy/it/u=1076479150,3995174229&amp;fm=116&amp;gp=0.jpg"/>
          <p:cNvPicPr>
            <a:picLocks noChangeAspect="1"/>
          </p:cNvPicPr>
          <p:nvPr/>
        </p:nvPicPr>
        <p:blipFill>
          <a:blip r:embed="rId2"/>
          <a:stretch>
            <a:fillRect/>
          </a:stretch>
        </p:blipFill>
        <p:spPr>
          <a:xfrm>
            <a:off x="323850" y="363538"/>
            <a:ext cx="842963" cy="839787"/>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ox(in)">
                                      <p:cBhvr>
                                        <p:cTn id="14" dur="500"/>
                                        <p:tgtEl>
                                          <p:spTgt spid="16"/>
                                        </p:tgtEl>
                                      </p:cBhvr>
                                    </p:animEffect>
                                  </p:childTnLst>
                                </p:cTn>
                              </p:par>
                            </p:childTnLst>
                          </p:cTn>
                        </p:par>
                        <p:par>
                          <p:cTn id="15" fill="hold">
                            <p:stCondLst>
                              <p:cond delay="1000"/>
                            </p:stCondLst>
                            <p:childTnLst>
                              <p:par>
                                <p:cTn id="16" presetID="4" presetClass="entr" presetSubtype="16" fill="hold" grpId="0" nodeType="afterEffect">
                                  <p:stCondLst>
                                    <p:cond delay="0"/>
                                  </p:stCondLst>
                                  <p:childTnLst>
                                    <p:set>
                                      <p:cBhvr>
                                        <p:cTn id="17" dur="1" fill="hold">
                                          <p:stCondLst>
                                            <p:cond delay="0"/>
                                          </p:stCondLst>
                                        </p:cTn>
                                        <p:tgtEl>
                                          <p:spTgt spid="13319"/>
                                        </p:tgtEl>
                                        <p:attrNameLst>
                                          <p:attrName>style.visibility</p:attrName>
                                        </p:attrNameLst>
                                      </p:cBhvr>
                                      <p:to>
                                        <p:strVal val="visible"/>
                                      </p:to>
                                    </p:set>
                                    <p:animEffect transition="in" filter="box(in)">
                                      <p:cBhvr>
                                        <p:cTn id="18"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31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内容占位符 1"/>
          <p:cNvSpPr>
            <a:spLocks noGrp="1"/>
          </p:cNvSpPr>
          <p:nvPr>
            <p:ph idx="1" hasCustomPrompt="1"/>
          </p:nvPr>
        </p:nvSpPr>
        <p:spPr>
          <a:xfrm>
            <a:off x="647700" y="303213"/>
            <a:ext cx="8208963" cy="4464050"/>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下面代码演示了</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String</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类的几个方法的使用。</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var s = "Java is cool";</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System.out.println(s.length());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12</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System.out.println(s.substring(5,7));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is</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System.out.println(s.substring(8));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cool</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System.out.println(s.toUpperCase());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JAVA IS COOL</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System.out.println(s.toLowerCase());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java is cool</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674">
                                            <p:txEl>
                                              <p:charRg st="0" end="24"/>
                                            </p:txEl>
                                          </p:spTgt>
                                        </p:tgtEl>
                                        <p:attrNameLst>
                                          <p:attrName>style.visibility</p:attrName>
                                        </p:attrNameLst>
                                      </p:cBhvr>
                                      <p:to>
                                        <p:strVal val="visible"/>
                                      </p:to>
                                    </p:set>
                                    <p:animEffect transition="in" filter="wipe(up)">
                                      <p:cBhvr>
                                        <p:cTn id="7" dur="500"/>
                                        <p:tgtEl>
                                          <p:spTgt spid="28674">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8674">
                                            <p:txEl>
                                              <p:charRg st="24" end="48"/>
                                            </p:txEl>
                                          </p:spTgt>
                                        </p:tgtEl>
                                        <p:attrNameLst>
                                          <p:attrName>style.visibility</p:attrName>
                                        </p:attrNameLst>
                                      </p:cBhvr>
                                      <p:to>
                                        <p:strVal val="visible"/>
                                      </p:to>
                                    </p:set>
                                    <p:animEffect transition="in" filter="wipe(up)">
                                      <p:cBhvr>
                                        <p:cTn id="12" dur="500"/>
                                        <p:tgtEl>
                                          <p:spTgt spid="28674">
                                            <p:txEl>
                                              <p:charRg st="24" end="4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8674">
                                            <p:txEl>
                                              <p:charRg st="48" end="104"/>
                                            </p:txEl>
                                          </p:spTgt>
                                        </p:tgtEl>
                                        <p:attrNameLst>
                                          <p:attrName>style.visibility</p:attrName>
                                        </p:attrNameLst>
                                      </p:cBhvr>
                                      <p:to>
                                        <p:strVal val="visible"/>
                                      </p:to>
                                    </p:set>
                                    <p:animEffect transition="in" filter="wipe(up)">
                                      <p:cBhvr>
                                        <p:cTn id="17" dur="500"/>
                                        <p:tgtEl>
                                          <p:spTgt spid="28674">
                                            <p:txEl>
                                              <p:charRg st="48"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8674">
                                            <p:txEl>
                                              <p:charRg st="104" end="158"/>
                                            </p:txEl>
                                          </p:spTgt>
                                        </p:tgtEl>
                                        <p:attrNameLst>
                                          <p:attrName>style.visibility</p:attrName>
                                        </p:attrNameLst>
                                      </p:cBhvr>
                                      <p:to>
                                        <p:strVal val="visible"/>
                                      </p:to>
                                    </p:set>
                                    <p:animEffect transition="in" filter="wipe(up)">
                                      <p:cBhvr>
                                        <p:cTn id="22" dur="500"/>
                                        <p:tgtEl>
                                          <p:spTgt spid="28674">
                                            <p:txEl>
                                              <p:charRg st="104" end="15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8674">
                                            <p:txEl>
                                              <p:charRg st="158" end="214"/>
                                            </p:txEl>
                                          </p:spTgt>
                                        </p:tgtEl>
                                        <p:attrNameLst>
                                          <p:attrName>style.visibility</p:attrName>
                                        </p:attrNameLst>
                                      </p:cBhvr>
                                      <p:to>
                                        <p:strVal val="visible"/>
                                      </p:to>
                                    </p:set>
                                    <p:animEffect transition="in" filter="wipe(up)">
                                      <p:cBhvr>
                                        <p:cTn id="27" dur="500"/>
                                        <p:tgtEl>
                                          <p:spTgt spid="28674">
                                            <p:txEl>
                                              <p:charRg st="158" end="21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8674">
                                            <p:txEl>
                                              <p:charRg st="214" end="276"/>
                                            </p:txEl>
                                          </p:spTgt>
                                        </p:tgtEl>
                                        <p:attrNameLst>
                                          <p:attrName>style.visibility</p:attrName>
                                        </p:attrNameLst>
                                      </p:cBhvr>
                                      <p:to>
                                        <p:strVal val="visible"/>
                                      </p:to>
                                    </p:set>
                                    <p:animEffect transition="in" filter="wipe(up)">
                                      <p:cBhvr>
                                        <p:cTn id="32" dur="500"/>
                                        <p:tgtEl>
                                          <p:spTgt spid="28674">
                                            <p:txEl>
                                              <p:charRg st="214" end="27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8674">
                                            <p:txEl>
                                              <p:charRg st="276" end="338"/>
                                            </p:txEl>
                                          </p:spTgt>
                                        </p:tgtEl>
                                        <p:attrNameLst>
                                          <p:attrName>style.visibility</p:attrName>
                                        </p:attrNameLst>
                                      </p:cBhvr>
                                      <p:to>
                                        <p:strVal val="visible"/>
                                      </p:to>
                                    </p:set>
                                    <p:animEffect transition="in" filter="wipe(up)">
                                      <p:cBhvr>
                                        <p:cTn id="37" dur="500"/>
                                        <p:tgtEl>
                                          <p:spTgt spid="28674">
                                            <p:txEl>
                                              <p:charRg st="276" end="3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内容占位符 1"/>
          <p:cNvSpPr>
            <a:spLocks noGrp="1"/>
          </p:cNvSpPr>
          <p:nvPr>
            <p:ph idx="1" hasCustomPrompt="1"/>
          </p:nvPr>
        </p:nvSpPr>
        <p:spPr>
          <a:xfrm>
            <a:off x="647700" y="303213"/>
            <a:ext cx="7993063" cy="4464050"/>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var s1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编写一次，</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var s2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到处运行。</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s1 = s1.concat(s2);</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System.out.println(s1);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输出：编写一次，到处运行。</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System.out.println(s.replace('a','A'));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JAvA is cool</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System.out.println(s.isEmpty());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false</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698">
                                            <p:txEl>
                                              <p:charRg st="0" end="19"/>
                                            </p:txEl>
                                          </p:spTgt>
                                        </p:tgtEl>
                                        <p:attrNameLst>
                                          <p:attrName>style.visibility</p:attrName>
                                        </p:attrNameLst>
                                      </p:cBhvr>
                                      <p:to>
                                        <p:strVal val="visible"/>
                                      </p:to>
                                    </p:set>
                                    <p:animEffect transition="in" filter="wipe(up)">
                                      <p:cBhvr>
                                        <p:cTn id="7" dur="500"/>
                                        <p:tgtEl>
                                          <p:spTgt spid="29698">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698">
                                            <p:txEl>
                                              <p:charRg st="19" end="38"/>
                                            </p:txEl>
                                          </p:spTgt>
                                        </p:tgtEl>
                                        <p:attrNameLst>
                                          <p:attrName>style.visibility</p:attrName>
                                        </p:attrNameLst>
                                      </p:cBhvr>
                                      <p:to>
                                        <p:strVal val="visible"/>
                                      </p:to>
                                    </p:set>
                                    <p:animEffect transition="in" filter="wipe(up)">
                                      <p:cBhvr>
                                        <p:cTn id="12" dur="500"/>
                                        <p:tgtEl>
                                          <p:spTgt spid="29698">
                                            <p:txEl>
                                              <p:charRg st="19" end="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698">
                                            <p:txEl>
                                              <p:charRg st="38" end="59"/>
                                            </p:txEl>
                                          </p:spTgt>
                                        </p:tgtEl>
                                        <p:attrNameLst>
                                          <p:attrName>style.visibility</p:attrName>
                                        </p:attrNameLst>
                                      </p:cBhvr>
                                      <p:to>
                                        <p:strVal val="visible"/>
                                      </p:to>
                                    </p:set>
                                    <p:animEffect transition="in" filter="wipe(up)">
                                      <p:cBhvr>
                                        <p:cTn id="17" dur="500"/>
                                        <p:tgtEl>
                                          <p:spTgt spid="29698">
                                            <p:txEl>
                                              <p:charRg st="38" end="5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9698">
                                            <p:txEl>
                                              <p:charRg st="59" end="126"/>
                                            </p:txEl>
                                          </p:spTgt>
                                        </p:tgtEl>
                                        <p:attrNameLst>
                                          <p:attrName>style.visibility</p:attrName>
                                        </p:attrNameLst>
                                      </p:cBhvr>
                                      <p:to>
                                        <p:strVal val="visible"/>
                                      </p:to>
                                    </p:set>
                                    <p:animEffect transition="in" filter="wipe(up)">
                                      <p:cBhvr>
                                        <p:cTn id="22" dur="500"/>
                                        <p:tgtEl>
                                          <p:spTgt spid="29698">
                                            <p:txEl>
                                              <p:charRg st="59" end="12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9698">
                                            <p:txEl>
                                              <p:charRg st="126" end="190"/>
                                            </p:txEl>
                                          </p:spTgt>
                                        </p:tgtEl>
                                        <p:attrNameLst>
                                          <p:attrName>style.visibility</p:attrName>
                                        </p:attrNameLst>
                                      </p:cBhvr>
                                      <p:to>
                                        <p:strVal val="visible"/>
                                      </p:to>
                                    </p:set>
                                    <p:animEffect transition="in" filter="wipe(up)">
                                      <p:cBhvr>
                                        <p:cTn id="27" dur="500"/>
                                        <p:tgtEl>
                                          <p:spTgt spid="29698">
                                            <p:txEl>
                                              <p:charRg st="126" end="19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9698">
                                            <p:txEl>
                                              <p:charRg st="190" end="247"/>
                                            </p:txEl>
                                          </p:spTgt>
                                        </p:tgtEl>
                                        <p:attrNameLst>
                                          <p:attrName>style.visibility</p:attrName>
                                        </p:attrNameLst>
                                      </p:cBhvr>
                                      <p:to>
                                        <p:strVal val="visible"/>
                                      </p:to>
                                    </p:set>
                                    <p:animEffect transition="in" filter="wipe(up)">
                                      <p:cBhvr>
                                        <p:cTn id="32" dur="500"/>
                                        <p:tgtEl>
                                          <p:spTgt spid="29698">
                                            <p:txEl>
                                              <p:charRg st="190" end="2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内容占位符 1"/>
          <p:cNvSpPr>
            <a:spLocks noGrp="1"/>
          </p:cNvSpPr>
          <p:nvPr>
            <p:ph idx="1" hasCustomPrompt="1"/>
          </p:nvPr>
        </p:nvSpPr>
        <p:spPr>
          <a:xfrm>
            <a:off x="395288" y="765175"/>
            <a:ext cx="8424862" cy="1411288"/>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在</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Java</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程序中一旦创建一个</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String</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对象，就</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不能对其内容进行改变</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，因此说</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Java</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的</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String</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对象是不可变的字符串。</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请看下面的例子。</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0723" name="标题 2"/>
          <p:cNvSpPr>
            <a:spLocks noGrp="1"/>
          </p:cNvSpPr>
          <p:nvPr>
            <p:ph type="title"/>
          </p:nvPr>
        </p:nvSpPr>
        <p:spPr>
          <a:xfrm>
            <a:off x="1258888" y="123825"/>
            <a:ext cx="4392612" cy="465138"/>
          </a:xfrm>
        </p:spPr>
        <p:txBody>
          <a:bodyPr vert="horz" wrap="square" lIns="91440" tIns="45720" rIns="91440" bIns="45720" anchor="ctr" anchorCtr="0"/>
          <a:p>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String</a:t>
            </a:r>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对象的不变性</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393700" y="2176463"/>
            <a:ext cx="8426450" cy="2519363"/>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var</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s = new String("</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Hello,world</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s.replace</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o','A</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 s</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的值并没有改变</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s =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s.substring</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(0,6).</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concat</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("Java");</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s.toUpperCase</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 s</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的值并没有改变</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System.out.println</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                      // </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输出：</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Hello,Java</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wipe(left)">
                                      <p:cBhvr>
                                        <p:cTn id="7" dur="500"/>
                                        <p:tgtEl>
                                          <p:spTgt spid="307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0722">
                                            <p:txEl>
                                              <p:charRg st="0" end="61"/>
                                            </p:txEl>
                                          </p:spTgt>
                                        </p:tgtEl>
                                        <p:attrNameLst>
                                          <p:attrName>style.visibility</p:attrName>
                                        </p:attrNameLst>
                                      </p:cBhvr>
                                      <p:to>
                                        <p:strVal val="visible"/>
                                      </p:to>
                                    </p:set>
                                    <p:animEffect transition="in" filter="wipe(up)">
                                      <p:cBhvr>
                                        <p:cTn id="12" dur="500"/>
                                        <p:tgtEl>
                                          <p:spTgt spid="30722">
                                            <p:txEl>
                                              <p:charRg st="0"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0722">
                                            <p:txEl>
                                              <p:charRg st="61" end="70"/>
                                            </p:txEl>
                                          </p:spTgt>
                                        </p:tgtEl>
                                        <p:attrNameLst>
                                          <p:attrName>style.visibility</p:attrName>
                                        </p:attrNameLst>
                                      </p:cBhvr>
                                      <p:to>
                                        <p:strVal val="visible"/>
                                      </p:to>
                                    </p:set>
                                    <p:animEffect transition="in" filter="wipe(up)">
                                      <p:cBhvr>
                                        <p:cTn id="17" dur="500"/>
                                        <p:tgtEl>
                                          <p:spTgt spid="30722">
                                            <p:txEl>
                                              <p:charRg st="61" end="7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charRg st="0" end="36"/>
                                            </p:txEl>
                                          </p:spTgt>
                                        </p:tgtEl>
                                        <p:attrNameLst>
                                          <p:attrName>style.visibility</p:attrName>
                                        </p:attrNameLst>
                                      </p:cBhvr>
                                      <p:to>
                                        <p:strVal val="visible"/>
                                      </p:to>
                                    </p:set>
                                    <p:animEffect transition="in" filter="wipe(up)">
                                      <p:cBhvr>
                                        <p:cTn id="22" dur="500"/>
                                        <p:tgtEl>
                                          <p:spTgt spid="4">
                                            <p:txEl>
                                              <p:charRg st="0" end="3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charRg st="36" end="98"/>
                                            </p:txEl>
                                          </p:spTgt>
                                        </p:tgtEl>
                                        <p:attrNameLst>
                                          <p:attrName>style.visibility</p:attrName>
                                        </p:attrNameLst>
                                      </p:cBhvr>
                                      <p:to>
                                        <p:strVal val="visible"/>
                                      </p:to>
                                    </p:set>
                                    <p:animEffect transition="in" filter="wipe(up)">
                                      <p:cBhvr>
                                        <p:cTn id="27" dur="500"/>
                                        <p:tgtEl>
                                          <p:spTgt spid="4">
                                            <p:txEl>
                                              <p:charRg st="36" end="9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xEl>
                                              <p:charRg st="98" end="136"/>
                                            </p:txEl>
                                          </p:spTgt>
                                        </p:tgtEl>
                                        <p:attrNameLst>
                                          <p:attrName>style.visibility</p:attrName>
                                        </p:attrNameLst>
                                      </p:cBhvr>
                                      <p:to>
                                        <p:strVal val="visible"/>
                                      </p:to>
                                    </p:set>
                                    <p:animEffect transition="in" filter="wipe(up)">
                                      <p:cBhvr>
                                        <p:cTn id="32" dur="500"/>
                                        <p:tgtEl>
                                          <p:spTgt spid="4">
                                            <p:txEl>
                                              <p:charRg st="98" end="13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
                                            <p:txEl>
                                              <p:charRg st="136" end="194"/>
                                            </p:txEl>
                                          </p:spTgt>
                                        </p:tgtEl>
                                        <p:attrNameLst>
                                          <p:attrName>style.visibility</p:attrName>
                                        </p:attrNameLst>
                                      </p:cBhvr>
                                      <p:to>
                                        <p:strVal val="visible"/>
                                      </p:to>
                                    </p:set>
                                    <p:animEffect transition="in" filter="wipe(up)">
                                      <p:cBhvr>
                                        <p:cTn id="37" dur="500"/>
                                        <p:tgtEl>
                                          <p:spTgt spid="4">
                                            <p:txEl>
                                              <p:charRg st="136" end="19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
                                            <p:txEl>
                                              <p:charRg st="194" end="256"/>
                                            </p:txEl>
                                          </p:spTgt>
                                        </p:tgtEl>
                                        <p:attrNameLst>
                                          <p:attrName>style.visibility</p:attrName>
                                        </p:attrNameLst>
                                      </p:cBhvr>
                                      <p:to>
                                        <p:strVal val="visible"/>
                                      </p:to>
                                    </p:set>
                                    <p:animEffect transition="in" filter="wipe(up)">
                                      <p:cBhvr>
                                        <p:cTn id="42" dur="500"/>
                                        <p:tgtEl>
                                          <p:spTgt spid="4">
                                            <p:txEl>
                                              <p:charRg st="194" end="2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P spid="30723" grpId="0"/>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内容占位符 1"/>
          <p:cNvSpPr>
            <a:spLocks noGrp="1"/>
          </p:cNvSpPr>
          <p:nvPr>
            <p:ph idx="1" hasCustomPrompt="1"/>
          </p:nvPr>
        </p:nvSpPr>
        <p:spPr>
          <a:xfrm>
            <a:off x="406400" y="735013"/>
            <a:ext cx="8424863" cy="1411287"/>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经常需要比较两个字符串是否相等、或比较两个字符串的大小，如果</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要比较两个字符串对象的</a:t>
            </a:r>
            <a:r>
              <a:rPr lang="zh-CN"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内容</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是否相等</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，可以</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使用</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String</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类的</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equals()</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方法或</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equalsIgnoreCase()</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方法。</a:t>
            </a:r>
            <a:endPar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1747" name="标题 2"/>
          <p:cNvSpPr>
            <a:spLocks noGrp="1"/>
          </p:cNvSpPr>
          <p:nvPr>
            <p:ph type="title"/>
          </p:nvPr>
        </p:nvSpPr>
        <p:spPr>
          <a:xfrm>
            <a:off x="1258888" y="123825"/>
            <a:ext cx="4392612" cy="465138"/>
          </a:xfrm>
        </p:spPr>
        <p:txBody>
          <a:bodyPr vert="horz" wrap="square" lIns="91440" tIns="45720" rIns="91440" bIns="45720" anchor="ctr" anchorCtr="0"/>
          <a:p>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6.1.4  </a:t>
            </a:r>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字符串比较</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31748" name="内容占位符 3"/>
          <p:cNvSpPr>
            <a:spLocks noGrp="1"/>
          </p:cNvSpPr>
          <p:nvPr>
            <p:ph idx="13" hasCustomPrompt="1"/>
          </p:nvPr>
        </p:nvSpPr>
        <p:spPr>
          <a:xfrm>
            <a:off x="406400" y="2165350"/>
            <a:ext cx="8428038" cy="1590675"/>
          </a:xfrm>
        </p:spPr>
        <p:txBody>
          <a:bodyPr vert="horz" wrap="square" lIns="91440" tIns="45720" rIns="91440" bIns="45720" anchor="t" anchorCtr="0"/>
          <a:p>
            <a:pPr>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boolean equals(String another)</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：比较两个字符串</a:t>
            </a:r>
            <a:r>
              <a:rPr lang="zh-CN" altLang="zh-CN" b="1" dirty="0">
                <a:solidFill>
                  <a:srgbClr val="0000FF"/>
                </a:solidFill>
                <a:latin typeface="等线" panose="02010600030101010101" pitchFamily="2" charset="-122"/>
                <a:ea typeface="等线" panose="02010600030101010101" pitchFamily="2" charset="-122"/>
                <a:cs typeface="+mn-cs"/>
                <a:sym typeface="MS PGothic" panose="020B0600070205080204" pitchFamily="34" charset="-128"/>
              </a:rPr>
              <a:t>内容</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是否相等。</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boolean </a:t>
            </a:r>
            <a:r>
              <a:rPr lang="en-US" altLang="zh-CN" dirty="0">
                <a:solidFill>
                  <a:srgbClr val="0000FF"/>
                </a:solidFill>
                <a:latin typeface="等线" panose="02010600030101010101" pitchFamily="2" charset="-122"/>
                <a:ea typeface="等线" panose="02010600030101010101" pitchFamily="2" charset="-122"/>
                <a:cs typeface="+mn-cs"/>
                <a:sym typeface="MS PGothic" panose="020B0600070205080204" pitchFamily="34" charset="-128"/>
              </a:rPr>
              <a:t>equalsIgnoreCase</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(String another)</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：比较两个字符串内容是否相等，不区分大小写。</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wipe(left)">
                                      <p:cBhvr>
                                        <p:cTn id="7" dur="500"/>
                                        <p:tgtEl>
                                          <p:spTgt spid="317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746">
                                            <p:txEl>
                                              <p:charRg st="0" end="93"/>
                                            </p:txEl>
                                          </p:spTgt>
                                        </p:tgtEl>
                                        <p:attrNameLst>
                                          <p:attrName>style.visibility</p:attrName>
                                        </p:attrNameLst>
                                      </p:cBhvr>
                                      <p:to>
                                        <p:strVal val="visible"/>
                                      </p:to>
                                    </p:set>
                                    <p:animEffect transition="in" filter="wipe(up)">
                                      <p:cBhvr>
                                        <p:cTn id="12" dur="500"/>
                                        <p:tgtEl>
                                          <p:spTgt spid="31746">
                                            <p:txEl>
                                              <p:charRg st="0" end="9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1748">
                                            <p:txEl>
                                              <p:charRg st="0" end="53"/>
                                            </p:txEl>
                                          </p:spTgt>
                                        </p:tgtEl>
                                        <p:attrNameLst>
                                          <p:attrName>style.visibility</p:attrName>
                                        </p:attrNameLst>
                                      </p:cBhvr>
                                      <p:to>
                                        <p:strVal val="visible"/>
                                      </p:to>
                                    </p:set>
                                    <p:animEffect transition="in" filter="wipe(up)">
                                      <p:cBhvr>
                                        <p:cTn id="17" dur="500"/>
                                        <p:tgtEl>
                                          <p:spTgt spid="31748">
                                            <p:txEl>
                                              <p:charRg st="0" end="5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1748">
                                            <p:txEl>
                                              <p:charRg st="53" end="123"/>
                                            </p:txEl>
                                          </p:spTgt>
                                        </p:tgtEl>
                                        <p:attrNameLst>
                                          <p:attrName>style.visibility</p:attrName>
                                        </p:attrNameLst>
                                      </p:cBhvr>
                                      <p:to>
                                        <p:strVal val="visible"/>
                                      </p:to>
                                    </p:set>
                                    <p:animEffect transition="in" filter="wipe(up)">
                                      <p:cBhvr>
                                        <p:cTn id="22" dur="500"/>
                                        <p:tgtEl>
                                          <p:spTgt spid="31748">
                                            <p:txEl>
                                              <p:charRg st="53" end="1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p:bldP spid="31747" grpId="0"/>
      <p:bldP spid="3174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内容占位符 1"/>
          <p:cNvSpPr>
            <a:spLocks noGrp="1"/>
          </p:cNvSpPr>
          <p:nvPr>
            <p:ph idx="1" hasCustomPrompt="1"/>
          </p:nvPr>
        </p:nvSpPr>
        <p:spPr>
          <a:xfrm>
            <a:off x="647700" y="303213"/>
            <a:ext cx="8208963" cy="4464050"/>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下面代码演示了这两个方法的使用。</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var s1 = new String("Hello");</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var s2 = new String("Hello");</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System.out.println(s1.equals(s2));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true</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System.out.println(s1.equals("hello"));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false</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System.out.println(s1.equalsIgnoreCase("hello"));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true</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2770">
                                            <p:txEl>
                                              <p:charRg st="0" end="17"/>
                                            </p:txEl>
                                          </p:spTgt>
                                        </p:tgtEl>
                                        <p:attrNameLst>
                                          <p:attrName>style.visibility</p:attrName>
                                        </p:attrNameLst>
                                      </p:cBhvr>
                                      <p:to>
                                        <p:strVal val="visible"/>
                                      </p:to>
                                    </p:set>
                                    <p:animEffect transition="in" filter="wipe(up)">
                                      <p:cBhvr>
                                        <p:cTn id="7" dur="500"/>
                                        <p:tgtEl>
                                          <p:spTgt spid="32770">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2770">
                                            <p:txEl>
                                              <p:charRg st="17" end="47"/>
                                            </p:txEl>
                                          </p:spTgt>
                                        </p:tgtEl>
                                        <p:attrNameLst>
                                          <p:attrName>style.visibility</p:attrName>
                                        </p:attrNameLst>
                                      </p:cBhvr>
                                      <p:to>
                                        <p:strVal val="visible"/>
                                      </p:to>
                                    </p:set>
                                    <p:animEffect transition="in" filter="wipe(up)">
                                      <p:cBhvr>
                                        <p:cTn id="12" dur="500"/>
                                        <p:tgtEl>
                                          <p:spTgt spid="32770">
                                            <p:txEl>
                                              <p:charRg st="17"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770">
                                            <p:txEl>
                                              <p:charRg st="47" end="77"/>
                                            </p:txEl>
                                          </p:spTgt>
                                        </p:tgtEl>
                                        <p:attrNameLst>
                                          <p:attrName>style.visibility</p:attrName>
                                        </p:attrNameLst>
                                      </p:cBhvr>
                                      <p:to>
                                        <p:strVal val="visible"/>
                                      </p:to>
                                    </p:set>
                                    <p:animEffect transition="in" filter="wipe(up)">
                                      <p:cBhvr>
                                        <p:cTn id="17" dur="500"/>
                                        <p:tgtEl>
                                          <p:spTgt spid="32770">
                                            <p:txEl>
                                              <p:charRg st="47" end="7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2770">
                                            <p:txEl>
                                              <p:charRg st="77" end="150"/>
                                            </p:txEl>
                                          </p:spTgt>
                                        </p:tgtEl>
                                        <p:attrNameLst>
                                          <p:attrName>style.visibility</p:attrName>
                                        </p:attrNameLst>
                                      </p:cBhvr>
                                      <p:to>
                                        <p:strVal val="visible"/>
                                      </p:to>
                                    </p:set>
                                    <p:animEffect transition="in" filter="wipe(up)">
                                      <p:cBhvr>
                                        <p:cTn id="22" dur="500"/>
                                        <p:tgtEl>
                                          <p:spTgt spid="32770">
                                            <p:txEl>
                                              <p:charRg st="77" end="15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2770">
                                            <p:txEl>
                                              <p:charRg st="150" end="222"/>
                                            </p:txEl>
                                          </p:spTgt>
                                        </p:tgtEl>
                                        <p:attrNameLst>
                                          <p:attrName>style.visibility</p:attrName>
                                        </p:attrNameLst>
                                      </p:cBhvr>
                                      <p:to>
                                        <p:strVal val="visible"/>
                                      </p:to>
                                    </p:set>
                                    <p:animEffect transition="in" filter="wipe(up)">
                                      <p:cBhvr>
                                        <p:cTn id="27" dur="500"/>
                                        <p:tgtEl>
                                          <p:spTgt spid="32770">
                                            <p:txEl>
                                              <p:charRg st="150" end="22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2770">
                                            <p:txEl>
                                              <p:charRg st="222" end="286"/>
                                            </p:txEl>
                                          </p:spTgt>
                                        </p:tgtEl>
                                        <p:attrNameLst>
                                          <p:attrName>style.visibility</p:attrName>
                                        </p:attrNameLst>
                                      </p:cBhvr>
                                      <p:to>
                                        <p:strVal val="visible"/>
                                      </p:to>
                                    </p:set>
                                    <p:animEffect transition="in" filter="wipe(up)">
                                      <p:cBhvr>
                                        <p:cTn id="32" dur="500"/>
                                        <p:tgtEl>
                                          <p:spTgt spid="32770">
                                            <p:txEl>
                                              <p:charRg st="222" end="2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3" cy="1411288"/>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特别注意，</a:t>
            </a:r>
            <a:r>
              <a:rPr kumimoji="0" lang="zh-CN"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不能使用</a:t>
            </a:r>
            <a:r>
              <a:rPr kumimoji="0" lang="zh-CN" altLang="zh-CN" sz="1800" b="1"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1"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zh-CN" altLang="zh-CN" sz="1800" b="1"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zh-CN"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号比较字符串内容是否相等</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，请看下面代码。</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var</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s1 = new String("Hello");</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var</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s2 = new String("Hello");</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System.out.println</a:t>
            </a:r>
            <a:r>
              <a:rPr kumimoji="0" lang="en-US"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(s1 == s2);     // </a:t>
            </a:r>
            <a:r>
              <a:rPr kumimoji="0" lang="zh-CN"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输出：</a:t>
            </a:r>
            <a:r>
              <a:rPr kumimoji="0" lang="en-US" altLang="zh-CN" sz="1800" b="1"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false </a:t>
            </a:r>
            <a:endParaRPr kumimoji="0" lang="zh-CN" altLang="zh-CN" sz="1800" b="1"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Ø"/>
              <a:defRPr/>
            </a:pPr>
            <a:endParaRPr kumimoji="0" lang="zh-CN" altLang="en-US" sz="1800" b="1"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3795" name="标题 2"/>
          <p:cNvSpPr>
            <a:spLocks noGrp="1"/>
          </p:cNvSpPr>
          <p:nvPr>
            <p:ph type="title"/>
          </p:nvPr>
        </p:nvSpPr>
        <p:spPr>
          <a:xfrm>
            <a:off x="1258888" y="123825"/>
            <a:ext cx="4392612" cy="465138"/>
          </a:xfrm>
        </p:spPr>
        <p:txBody>
          <a:bodyPr vert="horz" wrap="square" lIns="91440" tIns="45720" rIns="91440" bIns="45720" anchor="ctr" anchorCtr="0"/>
          <a:p>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6.1.4  </a:t>
            </a:r>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字符串比较</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33796" name="内容占位符 3"/>
          <p:cNvSpPr>
            <a:spLocks noGrp="1"/>
          </p:cNvSpPr>
          <p:nvPr>
            <p:ph idx="13" hasCustomPrompt="1"/>
          </p:nvPr>
        </p:nvSpPr>
        <p:spPr>
          <a:xfrm>
            <a:off x="393700" y="2349500"/>
            <a:ext cx="8426450" cy="1590675"/>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这是因为在使用“</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”比较引用类型的数据（对象）时，</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比较的是引用（地址）是否相等</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。只有两个引用指向同一个对象时，结果才为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true</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。上面使用构造方法创建的两个对象是不同的，因此</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s1</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和</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s2</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的引用是不同的</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wipe(left)">
                                      <p:cBhvr>
                                        <p:cTn id="7" dur="500"/>
                                        <p:tgtEl>
                                          <p:spTgt spid="337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34"/>
                                            </p:txEl>
                                          </p:spTgt>
                                        </p:tgtEl>
                                        <p:attrNameLst>
                                          <p:attrName>style.visibility</p:attrName>
                                        </p:attrNameLst>
                                      </p:cBhvr>
                                      <p:to>
                                        <p:strVal val="visible"/>
                                      </p:to>
                                    </p:set>
                                    <p:animEffect transition="in" filter="wipe(up)">
                                      <p:cBhvr>
                                        <p:cTn id="12" dur="500"/>
                                        <p:tgtEl>
                                          <p:spTgt spid="2">
                                            <p:txEl>
                                              <p:charRg st="0" end="3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34" end="70"/>
                                            </p:txEl>
                                          </p:spTgt>
                                        </p:tgtEl>
                                        <p:attrNameLst>
                                          <p:attrName>style.visibility</p:attrName>
                                        </p:attrNameLst>
                                      </p:cBhvr>
                                      <p:to>
                                        <p:strVal val="visible"/>
                                      </p:to>
                                    </p:set>
                                    <p:animEffect transition="in" filter="wipe(up)">
                                      <p:cBhvr>
                                        <p:cTn id="17" dur="500"/>
                                        <p:tgtEl>
                                          <p:spTgt spid="2">
                                            <p:txEl>
                                              <p:charRg st="34" end="7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charRg st="70" end="106"/>
                                            </p:txEl>
                                          </p:spTgt>
                                        </p:tgtEl>
                                        <p:attrNameLst>
                                          <p:attrName>style.visibility</p:attrName>
                                        </p:attrNameLst>
                                      </p:cBhvr>
                                      <p:to>
                                        <p:strVal val="visible"/>
                                      </p:to>
                                    </p:set>
                                    <p:animEffect transition="in" filter="wipe(up)">
                                      <p:cBhvr>
                                        <p:cTn id="22" dur="500"/>
                                        <p:tgtEl>
                                          <p:spTgt spid="2">
                                            <p:txEl>
                                              <p:charRg st="70" end="10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xEl>
                                              <p:charRg st="106" end="159"/>
                                            </p:txEl>
                                          </p:spTgt>
                                        </p:tgtEl>
                                        <p:attrNameLst>
                                          <p:attrName>style.visibility</p:attrName>
                                        </p:attrNameLst>
                                      </p:cBhvr>
                                      <p:to>
                                        <p:strVal val="visible"/>
                                      </p:to>
                                    </p:set>
                                    <p:animEffect transition="in" filter="wipe(up)">
                                      <p:cBhvr>
                                        <p:cTn id="27" dur="500"/>
                                        <p:tgtEl>
                                          <p:spTgt spid="2">
                                            <p:txEl>
                                              <p:charRg st="106" end="15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3796">
                                            <p:txEl>
                                              <p:charRg st="0" end="100"/>
                                            </p:txEl>
                                          </p:spTgt>
                                        </p:tgtEl>
                                        <p:attrNameLst>
                                          <p:attrName>style.visibility</p:attrName>
                                        </p:attrNameLst>
                                      </p:cBhvr>
                                      <p:to>
                                        <p:strVal val="visible"/>
                                      </p:to>
                                    </p:set>
                                    <p:animEffect transition="in" filter="wipe(up)">
                                      <p:cBhvr>
                                        <p:cTn id="32" dur="500"/>
                                        <p:tgtEl>
                                          <p:spTgt spid="33796">
                                            <p:txEl>
                                              <p:charRg st="0" end="1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3795" grpId="0"/>
      <p:bldP spid="3379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3" cy="1584325"/>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再请看下面一段代码：</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var</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s1 = "Hello";            // </a:t>
            </a:r>
            <a:r>
              <a:rPr kumimoji="0" lang="zh-CN"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不是用构造方法创建的对象</a:t>
            </a:r>
            <a:endParaRPr kumimoji="0" lang="zh-CN"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var</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s2 = "Hello";</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System.out.println</a:t>
            </a:r>
            <a:r>
              <a:rPr kumimoji="0" lang="en-US"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(s1 == s2);  // </a:t>
            </a:r>
            <a:r>
              <a:rPr kumimoji="0" lang="zh-CN"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输出：</a:t>
            </a:r>
            <a:r>
              <a:rPr kumimoji="0" lang="en-US" altLang="zh-CN" sz="1800" b="1"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true</a:t>
            </a:r>
            <a:endParaRPr kumimoji="0" lang="zh-CN" altLang="zh-CN" sz="1800" b="1"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zh-CN" altLang="en-US" sz="1800" b="1"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4819" name="标题 2"/>
          <p:cNvSpPr>
            <a:spLocks noGrp="1"/>
          </p:cNvSpPr>
          <p:nvPr>
            <p:ph type="title"/>
          </p:nvPr>
        </p:nvSpPr>
        <p:spPr>
          <a:xfrm>
            <a:off x="1258888" y="123825"/>
            <a:ext cx="4392612" cy="465138"/>
          </a:xfrm>
        </p:spPr>
        <p:txBody>
          <a:bodyPr vert="horz" wrap="square" lIns="91440" tIns="45720" rIns="91440" bIns="45720" anchor="ctr" anchorCtr="0"/>
          <a:p>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6.1.4  </a:t>
            </a:r>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字符串比较</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34820" name="内容占位符 3"/>
          <p:cNvSpPr>
            <a:spLocks noGrp="1"/>
          </p:cNvSpPr>
          <p:nvPr>
            <p:ph idx="13" hasCustomPrompt="1"/>
          </p:nvPr>
        </p:nvSpPr>
        <p:spPr>
          <a:xfrm>
            <a:off x="393700" y="2349500"/>
            <a:ext cx="8426450" cy="1878013"/>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输出结果</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true</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。这两段代码的不同之处在于创建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s1</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s2</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对象的代码不同。这里的</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s1</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s2</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是用字符串常量创建的两个对象。</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字符串常量存储和对象存储不同</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，字符串常量是存储在常量池中，</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对内容相同的字符串常量在常量池中只有一个副本，因此</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s1</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和</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s2</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是指向同一个对象</a:t>
            </a:r>
            <a:endPar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wipe(left)">
                                      <p:cBhvr>
                                        <p:cTn id="7" dur="500"/>
                                        <p:tgtEl>
                                          <p:spTgt spid="348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11"/>
                                            </p:txEl>
                                          </p:spTgt>
                                        </p:tgtEl>
                                        <p:attrNameLst>
                                          <p:attrName>style.visibility</p:attrName>
                                        </p:attrNameLst>
                                      </p:cBhvr>
                                      <p:to>
                                        <p:strVal val="visible"/>
                                      </p:to>
                                    </p:set>
                                    <p:animEffect transition="in" filter="wipe(up)">
                                      <p:cBhvr>
                                        <p:cTn id="12" dur="500"/>
                                        <p:tgtEl>
                                          <p:spTgt spid="2">
                                            <p:txEl>
                                              <p:charRg st="0"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11" end="62"/>
                                            </p:txEl>
                                          </p:spTgt>
                                        </p:tgtEl>
                                        <p:attrNameLst>
                                          <p:attrName>style.visibility</p:attrName>
                                        </p:attrNameLst>
                                      </p:cBhvr>
                                      <p:to>
                                        <p:strVal val="visible"/>
                                      </p:to>
                                    </p:set>
                                    <p:animEffect transition="in" filter="wipe(up)">
                                      <p:cBhvr>
                                        <p:cTn id="17" dur="500"/>
                                        <p:tgtEl>
                                          <p:spTgt spid="2">
                                            <p:txEl>
                                              <p:charRg st="11" end="6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charRg st="62" end="86"/>
                                            </p:txEl>
                                          </p:spTgt>
                                        </p:tgtEl>
                                        <p:attrNameLst>
                                          <p:attrName>style.visibility</p:attrName>
                                        </p:attrNameLst>
                                      </p:cBhvr>
                                      <p:to>
                                        <p:strVal val="visible"/>
                                      </p:to>
                                    </p:set>
                                    <p:animEffect transition="in" filter="wipe(up)">
                                      <p:cBhvr>
                                        <p:cTn id="22" dur="500"/>
                                        <p:tgtEl>
                                          <p:spTgt spid="2">
                                            <p:txEl>
                                              <p:charRg st="62" end="8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xEl>
                                              <p:charRg st="86" end="134"/>
                                            </p:txEl>
                                          </p:spTgt>
                                        </p:tgtEl>
                                        <p:attrNameLst>
                                          <p:attrName>style.visibility</p:attrName>
                                        </p:attrNameLst>
                                      </p:cBhvr>
                                      <p:to>
                                        <p:strVal val="visible"/>
                                      </p:to>
                                    </p:set>
                                    <p:animEffect transition="in" filter="wipe(up)">
                                      <p:cBhvr>
                                        <p:cTn id="27" dur="500"/>
                                        <p:tgtEl>
                                          <p:spTgt spid="2">
                                            <p:txEl>
                                              <p:charRg st="86" end="13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4820">
                                            <p:txEl>
                                              <p:charRg st="0" end="127"/>
                                            </p:txEl>
                                          </p:spTgt>
                                        </p:tgtEl>
                                        <p:attrNameLst>
                                          <p:attrName>style.visibility</p:attrName>
                                        </p:attrNameLst>
                                      </p:cBhvr>
                                      <p:to>
                                        <p:strVal val="visible"/>
                                      </p:to>
                                    </p:set>
                                    <p:animEffect transition="in" filter="wipe(up)">
                                      <p:cBhvr>
                                        <p:cTn id="32" dur="500"/>
                                        <p:tgtEl>
                                          <p:spTgt spid="34820">
                                            <p:txEl>
                                              <p:charRg st="0" end="1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4819" grpId="0"/>
      <p:bldP spid="3482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2"/>
          <p:cNvSpPr>
            <a:spLocks noGrp="1"/>
          </p:cNvSpPr>
          <p:nvPr>
            <p:ph type="title"/>
          </p:nvPr>
        </p:nvSpPr>
        <p:spPr>
          <a:xfrm>
            <a:off x="1258888" y="123825"/>
            <a:ext cx="4392612" cy="465138"/>
          </a:xfrm>
        </p:spPr>
        <p:txBody>
          <a:bodyPr vert="horz" wrap="square" lIns="91440" tIns="45720" rIns="91440" bIns="45720" anchor="ctr" anchorCtr="0"/>
          <a:p>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6.1.4  </a:t>
            </a:r>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字符串比较</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pic>
        <p:nvPicPr>
          <p:cNvPr id="35843" name="图片 3"/>
          <p:cNvPicPr>
            <a:picLocks noChangeAspect="1"/>
          </p:cNvPicPr>
          <p:nvPr/>
        </p:nvPicPr>
        <p:blipFill>
          <a:blip r:embed="rId1"/>
          <a:stretch>
            <a:fillRect/>
          </a:stretch>
        </p:blipFill>
        <p:spPr>
          <a:xfrm>
            <a:off x="179388" y="652463"/>
            <a:ext cx="8535987" cy="2085975"/>
          </a:xfrm>
          <a:prstGeom prst="rect">
            <a:avLst/>
          </a:prstGeom>
          <a:noFill/>
          <a:ln w="9525">
            <a:noFill/>
          </a:ln>
        </p:spPr>
      </p:pic>
      <p:sp>
        <p:nvSpPr>
          <p:cNvPr id="35844" name="内容占位符 1"/>
          <p:cNvSpPr>
            <a:spLocks noGrp="1"/>
          </p:cNvSpPr>
          <p:nvPr>
            <p:ph idx="1" hasCustomPrompt="1"/>
          </p:nvPr>
        </p:nvSpPr>
        <p:spPr>
          <a:xfrm>
            <a:off x="503238" y="2997200"/>
            <a:ext cx="4248150" cy="1411288"/>
          </a:xfrm>
        </p:spPr>
        <p:txBody>
          <a:bodyPr vert="horz" wrap="square" lIns="91440" tIns="45720" rIns="91440" bIns="45720" anchor="t" anchorCtr="0"/>
          <a:p>
            <a:pPr marL="0" indent="0">
              <a:buFont typeface="Wingdings" panose="05000000000000000000" pitchFamily="2" charset="2"/>
              <a:buNone/>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var s1 =</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 new String</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("Hello");</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marL="0" indent="0">
              <a:lnSpc>
                <a:spcPct val="100000"/>
              </a:lnSpc>
              <a:buFont typeface="Wingdings" panose="05000000000000000000" pitchFamily="2" charset="2"/>
              <a:buNone/>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var s2 = new String("Hello");</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marL="0" indent="0">
              <a:lnSpc>
                <a:spcPct val="100000"/>
              </a:lnSpc>
              <a:buFont typeface="Wingdings" panose="05000000000000000000" pitchFamily="2" charset="2"/>
              <a:buNone/>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System.out.println(s1 == s2);   </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 false </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6" name="内容占位符 1"/>
          <p:cNvSpPr txBox="1"/>
          <p:nvPr/>
        </p:nvSpPr>
        <p:spPr bwMode="auto">
          <a:xfrm>
            <a:off x="4584700" y="2932113"/>
            <a:ext cx="4176713" cy="1584325"/>
          </a:xfrm>
          <a:prstGeom prst="rect">
            <a:avLst/>
          </a:prstGeom>
          <a:noFill/>
          <a:ln>
            <a:noFill/>
          </a:ln>
        </p:spPr>
        <p:txBody>
          <a:bodyPr/>
          <a:lstStyle>
            <a:lvl1pPr marL="342900" indent="-342900" algn="l" rtl="0" eaLnBrk="0" fontAlgn="base" hangingPunct="0">
              <a:lnSpc>
                <a:spcPct val="150000"/>
              </a:lnSpc>
              <a:spcBef>
                <a:spcPct val="20000"/>
              </a:spcBef>
              <a:spcAft>
                <a:spcPct val="0"/>
              </a:spcAft>
              <a:buFont typeface="Wingdings" panose="05000000000000000000" pitchFamily="2" charset="2"/>
              <a:buChar char="Ø"/>
              <a:defRPr sz="1800">
                <a:solidFill>
                  <a:schemeClr val="tx1"/>
                </a:solidFill>
                <a:latin typeface="等线" panose="02010600030101010101" pitchFamily="2" charset="-122"/>
                <a:ea typeface="等线" panose="02010600030101010101" pitchFamily="2" charset="-122"/>
                <a:cs typeface="+mn-cs"/>
                <a:sym typeface="MS PGothic" panose="020B0600070205080204" pitchFamily="34" charset="-128"/>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sz="1800">
                <a:solidFill>
                  <a:schemeClr val="tx1"/>
                </a:solidFill>
                <a:latin typeface="等线" panose="02010600030101010101" pitchFamily="2" charset="-122"/>
                <a:ea typeface="等线" panose="02010600030101010101" pitchFamily="2" charset="-122"/>
                <a:sym typeface="MS PGothic" panose="020B0600070205080204" pitchFamily="34" charset="-128"/>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800">
                <a:solidFill>
                  <a:schemeClr val="tx1"/>
                </a:solidFill>
                <a:latin typeface="等线" panose="02010600030101010101" pitchFamily="2" charset="-122"/>
                <a:ea typeface="等线" panose="02010600030101010101" pitchFamily="2" charset="-122"/>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1800">
                <a:solidFill>
                  <a:schemeClr val="tx1"/>
                </a:solidFill>
                <a:latin typeface="等线" panose="02010600030101010101" pitchFamily="2" charset="-122"/>
                <a:ea typeface="等线" panose="02010600030101010101" pitchFamily="2" charset="-122"/>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1800">
                <a:solidFill>
                  <a:schemeClr val="tx1"/>
                </a:solidFill>
                <a:latin typeface="等线" panose="02010600030101010101" pitchFamily="2" charset="-122"/>
                <a:ea typeface="等线" panose="02010600030101010101" pitchFamily="2" charset="-122"/>
                <a:sym typeface="MS PGothic" panose="020B0600070205080204" pitchFamily="34" charset="-128"/>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9pPr>
          </a:lstStyle>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var</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s1 = "Hello"; </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var</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s2 = "Hello";</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System.out.println</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(s1 == s2);  </a:t>
            </a:r>
            <a:r>
              <a:rPr kumimoji="0" lang="en-US"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 // true</a:t>
            </a:r>
            <a:endParaRPr kumimoji="0" lang="en-US"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wipe(left)">
                                      <p:cBhvr>
                                        <p:cTn id="7" dur="500"/>
                                        <p:tgtEl>
                                          <p:spTgt spid="358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843"/>
                                        </p:tgtEl>
                                        <p:attrNameLst>
                                          <p:attrName>style.visibility</p:attrName>
                                        </p:attrNameLst>
                                      </p:cBhvr>
                                      <p:to>
                                        <p:strVal val="visible"/>
                                      </p:to>
                                    </p:set>
                                    <p:animEffect transition="in" filter="wipe(left)">
                                      <p:cBhvr>
                                        <p:cTn id="12" dur="500"/>
                                        <p:tgtEl>
                                          <p:spTgt spid="358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5844">
                                            <p:txEl>
                                              <p:charRg st="0" end="32"/>
                                            </p:txEl>
                                          </p:spTgt>
                                        </p:tgtEl>
                                        <p:attrNameLst>
                                          <p:attrName>style.visibility</p:attrName>
                                        </p:attrNameLst>
                                      </p:cBhvr>
                                      <p:to>
                                        <p:strVal val="visible"/>
                                      </p:to>
                                    </p:set>
                                    <p:animEffect transition="in" filter="wipe(up)">
                                      <p:cBhvr>
                                        <p:cTn id="17" dur="500"/>
                                        <p:tgtEl>
                                          <p:spTgt spid="35844">
                                            <p:txEl>
                                              <p:charRg st="0" end="3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5844">
                                            <p:txEl>
                                              <p:charRg st="32" end="64"/>
                                            </p:txEl>
                                          </p:spTgt>
                                        </p:tgtEl>
                                        <p:attrNameLst>
                                          <p:attrName>style.visibility</p:attrName>
                                        </p:attrNameLst>
                                      </p:cBhvr>
                                      <p:to>
                                        <p:strVal val="visible"/>
                                      </p:to>
                                    </p:set>
                                    <p:animEffect transition="in" filter="wipe(up)">
                                      <p:cBhvr>
                                        <p:cTn id="22" dur="500"/>
                                        <p:tgtEl>
                                          <p:spTgt spid="35844">
                                            <p:txEl>
                                              <p:charRg st="32" end="6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5844">
                                            <p:txEl>
                                              <p:charRg st="64" end="112"/>
                                            </p:txEl>
                                          </p:spTgt>
                                        </p:tgtEl>
                                        <p:attrNameLst>
                                          <p:attrName>style.visibility</p:attrName>
                                        </p:attrNameLst>
                                      </p:cBhvr>
                                      <p:to>
                                        <p:strVal val="visible"/>
                                      </p:to>
                                    </p:set>
                                    <p:animEffect transition="in" filter="wipe(up)">
                                      <p:cBhvr>
                                        <p:cTn id="27" dur="500"/>
                                        <p:tgtEl>
                                          <p:spTgt spid="35844">
                                            <p:txEl>
                                              <p:charRg st="64" end="1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p:bldP spid="35844" grpId="0" build="p"/>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3" cy="1014413"/>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要比较大小，可以使用</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String</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类的</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compareTo</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方法，格式为：</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public </a:t>
            </a:r>
            <a:r>
              <a:rPr kumimoji="0" lang="en-US" altLang="zh-CN" sz="1800" b="0" i="0" u="none" strike="noStrike" kern="0" cap="none" spc="0" normalizeH="0" baseline="0" noProof="0" dirty="0" err="1">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int</a:t>
            </a:r>
            <a:r>
              <a:rPr kumimoji="0" lang="en-US"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compareTo</a:t>
            </a:r>
            <a:r>
              <a:rPr kumimoji="0" lang="en-US"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(String another)</a:t>
            </a:r>
            <a:endParaRPr kumimoji="0" lang="zh-CN"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6867" name="标题 2"/>
          <p:cNvSpPr>
            <a:spLocks noGrp="1"/>
          </p:cNvSpPr>
          <p:nvPr>
            <p:ph type="title"/>
          </p:nvPr>
        </p:nvSpPr>
        <p:spPr>
          <a:xfrm>
            <a:off x="1258888" y="123825"/>
            <a:ext cx="4392612" cy="465138"/>
          </a:xfrm>
        </p:spPr>
        <p:txBody>
          <a:bodyPr vert="horz" wrap="square" lIns="91440" tIns="45720" rIns="91440" bIns="45720" anchor="ctr" anchorCtr="0"/>
          <a:p>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6.1.4  </a:t>
            </a:r>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字符串比较</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36868" name="内容占位符 3"/>
          <p:cNvSpPr>
            <a:spLocks noGrp="1"/>
          </p:cNvSpPr>
          <p:nvPr>
            <p:ph idx="13" hasCustomPrompt="1"/>
          </p:nvPr>
        </p:nvSpPr>
        <p:spPr>
          <a:xfrm>
            <a:off x="395288" y="1816100"/>
            <a:ext cx="8426450" cy="1985963"/>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使用字符的码点（</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code point</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）进行比较。</a:t>
            </a:r>
            <a:r>
              <a:rPr lang="zh-CN" altLang="en-US" dirty="0">
                <a:latin typeface="等线" panose="02010600030101010101" pitchFamily="2" charset="-122"/>
                <a:ea typeface="等线" panose="02010600030101010101" pitchFamily="2" charset="-122"/>
                <a:cs typeface="+mn-cs"/>
                <a:sym typeface="MS PGothic" panose="020B0600070205080204" pitchFamily="34" charset="-128"/>
              </a:rPr>
              <a:t>（减法计算）</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buFont typeface="Arial" panose="020B0604020202020204" pitchFamily="34" charset="0"/>
              <a:buChar char="•"/>
            </a:pP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若当前字符串</a:t>
            </a:r>
            <a:r>
              <a:rPr lang="zh-CN" altLang="zh-CN" dirty="0">
                <a:solidFill>
                  <a:srgbClr val="0000FF"/>
                </a:solidFill>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小于</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参数字符串，方法返回值小于</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0</a:t>
            </a:r>
            <a:r>
              <a:rPr lang="zh-CN" altLang="en-US"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 </a:t>
            </a:r>
            <a:endPar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endParaRPr>
          </a:p>
          <a:p>
            <a:pPr>
              <a:buFont typeface="Arial" panose="020B0604020202020204" pitchFamily="34" charset="0"/>
              <a:buChar char="•"/>
            </a:pP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若当前字符串</a:t>
            </a:r>
            <a:r>
              <a:rPr lang="zh-CN" altLang="zh-CN" dirty="0">
                <a:solidFill>
                  <a:srgbClr val="0000FF"/>
                </a:solidFill>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等于</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参数字符串，方法返回值等于</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0</a:t>
            </a:r>
            <a:r>
              <a:rPr lang="zh-CN" altLang="en-US"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a:t>
            </a:r>
            <a:endPar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endParaRPr>
          </a:p>
          <a:p>
            <a:pPr>
              <a:buFont typeface="Arial" panose="020B0604020202020204" pitchFamily="34" charset="0"/>
              <a:buChar char="•"/>
            </a:pP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若当前字符串</a:t>
            </a:r>
            <a:r>
              <a:rPr lang="zh-CN" altLang="zh-CN" dirty="0">
                <a:solidFill>
                  <a:srgbClr val="0000FF"/>
                </a:solidFill>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大于</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参数字符串方法返回值大于</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0</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a:t>
            </a:r>
            <a:endPar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endParaRPr>
          </a:p>
          <a:p>
            <a:pPr>
              <a:buFont typeface="Arial" panose="020B0604020202020204" pitchFamily="34" charset="0"/>
              <a:buChar char="•"/>
            </a:pP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比较的是</a:t>
            </a:r>
            <a:r>
              <a:rPr lang="zh-CN"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第一个不同值</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的码点，而</a:t>
            </a:r>
            <a:r>
              <a:rPr lang="zh-CN"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不是总值</a:t>
            </a:r>
            <a:endParaRPr lang="zh-CN"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wipe(left)">
                                      <p:cBhvr>
                                        <p:cTn id="7" dur="500"/>
                                        <p:tgtEl>
                                          <p:spTgt spid="368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37"/>
                                            </p:txEl>
                                          </p:spTgt>
                                        </p:tgtEl>
                                        <p:attrNameLst>
                                          <p:attrName>style.visibility</p:attrName>
                                        </p:attrNameLst>
                                      </p:cBhvr>
                                      <p:to>
                                        <p:strVal val="visible"/>
                                      </p:to>
                                    </p:set>
                                    <p:animEffect transition="in" filter="wipe(up)">
                                      <p:cBhvr>
                                        <p:cTn id="12" dur="500"/>
                                        <p:tgtEl>
                                          <p:spTgt spid="2">
                                            <p:txEl>
                                              <p:charRg st="0"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37" end="80"/>
                                            </p:txEl>
                                          </p:spTgt>
                                        </p:tgtEl>
                                        <p:attrNameLst>
                                          <p:attrName>style.visibility</p:attrName>
                                        </p:attrNameLst>
                                      </p:cBhvr>
                                      <p:to>
                                        <p:strVal val="visible"/>
                                      </p:to>
                                    </p:set>
                                    <p:animEffect transition="in" filter="wipe(up)">
                                      <p:cBhvr>
                                        <p:cTn id="17" dur="500"/>
                                        <p:tgtEl>
                                          <p:spTgt spid="2">
                                            <p:txEl>
                                              <p:charRg st="37" end="8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6868">
                                            <p:txEl>
                                              <p:charRg st="0" end="31"/>
                                            </p:txEl>
                                          </p:spTgt>
                                        </p:tgtEl>
                                        <p:attrNameLst>
                                          <p:attrName>style.visibility</p:attrName>
                                        </p:attrNameLst>
                                      </p:cBhvr>
                                      <p:to>
                                        <p:strVal val="visible"/>
                                      </p:to>
                                    </p:set>
                                    <p:animEffect transition="in" filter="wipe(up)">
                                      <p:cBhvr>
                                        <p:cTn id="22" dur="500"/>
                                        <p:tgtEl>
                                          <p:spTgt spid="36868">
                                            <p:txEl>
                                              <p:charRg st="0" end="3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6868">
                                            <p:txEl>
                                              <p:charRg st="31" end="56"/>
                                            </p:txEl>
                                          </p:spTgt>
                                        </p:tgtEl>
                                        <p:attrNameLst>
                                          <p:attrName>style.visibility</p:attrName>
                                        </p:attrNameLst>
                                      </p:cBhvr>
                                      <p:to>
                                        <p:strVal val="visible"/>
                                      </p:to>
                                    </p:set>
                                    <p:animEffect transition="in" filter="wipe(up)">
                                      <p:cBhvr>
                                        <p:cTn id="27" dur="500"/>
                                        <p:tgtEl>
                                          <p:spTgt spid="36868">
                                            <p:txEl>
                                              <p:charRg st="31" end="5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6868">
                                            <p:txEl>
                                              <p:charRg st="56" end="80"/>
                                            </p:txEl>
                                          </p:spTgt>
                                        </p:tgtEl>
                                        <p:attrNameLst>
                                          <p:attrName>style.visibility</p:attrName>
                                        </p:attrNameLst>
                                      </p:cBhvr>
                                      <p:to>
                                        <p:strVal val="visible"/>
                                      </p:to>
                                    </p:set>
                                    <p:animEffect transition="in" filter="wipe(up)">
                                      <p:cBhvr>
                                        <p:cTn id="32" dur="500"/>
                                        <p:tgtEl>
                                          <p:spTgt spid="36868">
                                            <p:txEl>
                                              <p:charRg st="56" end="8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6868">
                                            <p:txEl>
                                              <p:charRg st="80" end="103"/>
                                            </p:txEl>
                                          </p:spTgt>
                                        </p:tgtEl>
                                        <p:attrNameLst>
                                          <p:attrName>style.visibility</p:attrName>
                                        </p:attrNameLst>
                                      </p:cBhvr>
                                      <p:to>
                                        <p:strVal val="visible"/>
                                      </p:to>
                                    </p:set>
                                    <p:animEffect transition="in" filter="wipe(up)">
                                      <p:cBhvr>
                                        <p:cTn id="37" dur="500"/>
                                        <p:tgtEl>
                                          <p:spTgt spid="36868">
                                            <p:txEl>
                                              <p:charRg st="80" end="10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6868">
                                            <p:txEl>
                                              <p:charRg st="4" end="4"/>
                                            </p:txEl>
                                          </p:spTgt>
                                        </p:tgtEl>
                                        <p:attrNameLst>
                                          <p:attrName>style.visibility</p:attrName>
                                        </p:attrNameLst>
                                      </p:cBhvr>
                                      <p:to>
                                        <p:strVal val="visible"/>
                                      </p:to>
                                    </p:set>
                                    <p:animEffect transition="in" filter="wipe(up)">
                                      <p:cBhvr>
                                        <p:cTn id="42" dur="500"/>
                                        <p:tgtEl>
                                          <p:spTgt spid="36868">
                                            <p:txEl>
                                              <p:char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6867" grpId="0"/>
      <p:bldP spid="3686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647700" y="303213"/>
            <a:ext cx="8208963" cy="4464050"/>
          </a:xfrm>
        </p:spPr>
        <p:txBody>
          <a:bodyPr vert="horz" wrap="square" lIns="91440" tIns="45720" rIns="91440" bIns="45720" numCol="1" anchor="t" anchorCtr="0" compatLnSpc="1"/>
          <a:lstStyle/>
          <a:p>
            <a:pPr marL="285750" marR="0" lvl="0" indent="-285750" algn="l" defTabSz="9144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下面语句输出</a:t>
            </a:r>
            <a:r>
              <a:rPr kumimoji="0" lang="en-US"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-2</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，因为前两个字符（“</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AB</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”）相同，从第</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3</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个字符开始比较。因为</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'C'</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的码点（</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67</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）比</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'E'</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的码点（</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69</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）小</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2</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3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System.out.println</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("ABC".</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compareTo</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("ABE"));</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285750" marR="0" lvl="0" indent="-285750" algn="l" defTabSz="9144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如果在字符串比较时忽略大小写，可使用方法</a:t>
            </a:r>
            <a:endPar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3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compareToIgnoreCase</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(String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anotherString</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charRg st="0" end="63"/>
                                            </p:txEl>
                                          </p:spTgt>
                                        </p:tgtEl>
                                        <p:attrNameLst>
                                          <p:attrName>style.visibility</p:attrName>
                                        </p:attrNameLst>
                                      </p:cBhvr>
                                      <p:to>
                                        <p:strVal val="visible"/>
                                      </p:to>
                                    </p:set>
                                    <p:animEffect transition="in" filter="wipe(up)">
                                      <p:cBhvr>
                                        <p:cTn id="7" dur="500"/>
                                        <p:tgtEl>
                                          <p:spTgt spid="2">
                                            <p:txEl>
                                              <p:charRg st="0" end="6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63" end="113"/>
                                            </p:txEl>
                                          </p:spTgt>
                                        </p:tgtEl>
                                        <p:attrNameLst>
                                          <p:attrName>style.visibility</p:attrName>
                                        </p:attrNameLst>
                                      </p:cBhvr>
                                      <p:to>
                                        <p:strVal val="visible"/>
                                      </p:to>
                                    </p:set>
                                    <p:animEffect transition="in" filter="wipe(up)">
                                      <p:cBhvr>
                                        <p:cTn id="12" dur="500"/>
                                        <p:tgtEl>
                                          <p:spTgt spid="2">
                                            <p:txEl>
                                              <p:charRg st="63" end="1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113" end="134"/>
                                            </p:txEl>
                                          </p:spTgt>
                                        </p:tgtEl>
                                        <p:attrNameLst>
                                          <p:attrName>style.visibility</p:attrName>
                                        </p:attrNameLst>
                                      </p:cBhvr>
                                      <p:to>
                                        <p:strVal val="visible"/>
                                      </p:to>
                                    </p:set>
                                    <p:animEffect transition="in" filter="wipe(up)">
                                      <p:cBhvr>
                                        <p:cTn id="17" dur="500"/>
                                        <p:tgtEl>
                                          <p:spTgt spid="2">
                                            <p:txEl>
                                              <p:charRg st="113" end="13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charRg st="134" end="183"/>
                                            </p:txEl>
                                          </p:spTgt>
                                        </p:tgtEl>
                                        <p:attrNameLst>
                                          <p:attrName>style.visibility</p:attrName>
                                        </p:attrNameLst>
                                      </p:cBhvr>
                                      <p:to>
                                        <p:strVal val="visible"/>
                                      </p:to>
                                    </p:set>
                                    <p:animEffect transition="in" filter="wipe(up)">
                                      <p:cBhvr>
                                        <p:cTn id="22" dur="500"/>
                                        <p:tgtEl>
                                          <p:spTgt spid="2">
                                            <p:txEl>
                                              <p:charRg st="134" end="1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0482" name="组合 21"/>
          <p:cNvGrpSpPr/>
          <p:nvPr/>
        </p:nvGrpSpPr>
        <p:grpSpPr>
          <a:xfrm>
            <a:off x="0" y="-20637"/>
            <a:ext cx="9151938" cy="641350"/>
            <a:chOff x="-508" y="-20538"/>
            <a:chExt cx="9152445" cy="641350"/>
          </a:xfrm>
        </p:grpSpPr>
        <p:pic>
          <p:nvPicPr>
            <p:cNvPr id="20503" name="Picture 26"/>
            <p:cNvPicPr>
              <a:picLocks noChangeAspect="1"/>
            </p:cNvPicPr>
            <p:nvPr/>
          </p:nvPicPr>
          <p:blipFill>
            <a:blip r:embed="rId1"/>
            <a:stretch>
              <a:fillRect/>
            </a:stretch>
          </p:blipFill>
          <p:spPr>
            <a:xfrm>
              <a:off x="-508" y="-20538"/>
              <a:ext cx="5004556" cy="641350"/>
            </a:xfrm>
            <a:prstGeom prst="rect">
              <a:avLst/>
            </a:prstGeom>
            <a:noFill/>
            <a:ln w="9525">
              <a:noFill/>
            </a:ln>
          </p:spPr>
        </p:pic>
        <p:pic>
          <p:nvPicPr>
            <p:cNvPr id="20504" name="Picture 28"/>
            <p:cNvPicPr>
              <a:picLocks noChangeAspect="1"/>
            </p:cNvPicPr>
            <p:nvPr/>
          </p:nvPicPr>
          <p:blipFill>
            <a:blip r:embed="rId2"/>
            <a:stretch>
              <a:fillRect/>
            </a:stretch>
          </p:blipFill>
          <p:spPr>
            <a:xfrm>
              <a:off x="4996614" y="-20538"/>
              <a:ext cx="4155323" cy="641350"/>
            </a:xfrm>
            <a:prstGeom prst="rect">
              <a:avLst/>
            </a:prstGeom>
            <a:noFill/>
            <a:ln w="9525">
              <a:noFill/>
            </a:ln>
          </p:spPr>
        </p:pic>
      </p:grpSp>
      <p:sp>
        <p:nvSpPr>
          <p:cNvPr id="20483" name="TextBox 3"/>
          <p:cNvSpPr/>
          <p:nvPr/>
        </p:nvSpPr>
        <p:spPr>
          <a:xfrm>
            <a:off x="250825" y="0"/>
            <a:ext cx="3241675" cy="4572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eaLnBrk="1" hangingPunct="1">
              <a:spcBef>
                <a:spcPct val="0"/>
              </a:spcBef>
              <a:buFontTx/>
              <a:buNone/>
            </a:pPr>
            <a:r>
              <a:rPr lang="zh-CN" altLang="en-US" sz="2400" dirty="0">
                <a:solidFill>
                  <a:schemeClr val="bg1"/>
                </a:solidFill>
                <a:sym typeface="宋体" panose="02010600030101010101" pitchFamily="2" charset="-122"/>
              </a:rPr>
              <a:t>   </a:t>
            </a:r>
            <a:endParaRPr lang="zh-CN" altLang="en-US" sz="1800" dirty="0">
              <a:latin typeface="Arial" panose="020B0604020202020204" pitchFamily="34" charset="0"/>
              <a:ea typeface="宋体" panose="02010600030101010101" pitchFamily="2" charset="-122"/>
            </a:endParaRPr>
          </a:p>
        </p:txBody>
      </p:sp>
      <p:sp>
        <p:nvSpPr>
          <p:cNvPr id="20484" name="Oval 22"/>
          <p:cNvSpPr/>
          <p:nvPr/>
        </p:nvSpPr>
        <p:spPr>
          <a:xfrm>
            <a:off x="1425575" y="2070100"/>
            <a:ext cx="123825" cy="127000"/>
          </a:xfrm>
          <a:prstGeom prst="ellipse">
            <a:avLst/>
          </a:prstGeom>
          <a:gradFill rotWithShape="1">
            <a:gsLst>
              <a:gs pos="0">
                <a:srgbClr val="FFFFFF">
                  <a:alpha val="50000"/>
                </a:srgbClr>
              </a:gs>
              <a:gs pos="100000">
                <a:schemeClr val="tx1">
                  <a:alpha val="0"/>
                </a:schemeClr>
              </a:gs>
            </a:gsLst>
            <a:path path="shape">
              <a:fillToRect l="50000" t="50000" r="50000" b="50000"/>
            </a:path>
            <a:tileRect/>
          </a:gradFill>
          <a:ln w="9525">
            <a:noFill/>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algn="ctr" eaLnBrk="1" hangingPunct="1">
              <a:spcBef>
                <a:spcPct val="0"/>
              </a:spcBef>
              <a:buFontTx/>
              <a:buNone/>
            </a:pPr>
            <a:endParaRPr lang="ko-KR" altLang="en-US" sz="1800" i="1" dirty="0">
              <a:latin typeface="Arial" panose="020B0604020202020204" pitchFamily="34" charset="0"/>
              <a:ea typeface="Gulim" pitchFamily="34" charset="-127"/>
            </a:endParaRPr>
          </a:p>
        </p:txBody>
      </p:sp>
      <p:sp>
        <p:nvSpPr>
          <p:cNvPr id="20485" name="Oval 25"/>
          <p:cNvSpPr/>
          <p:nvPr/>
        </p:nvSpPr>
        <p:spPr>
          <a:xfrm>
            <a:off x="1425575" y="2720975"/>
            <a:ext cx="123825" cy="127000"/>
          </a:xfrm>
          <a:prstGeom prst="ellipse">
            <a:avLst/>
          </a:prstGeom>
          <a:gradFill rotWithShape="1">
            <a:gsLst>
              <a:gs pos="0">
                <a:srgbClr val="FFFFFF">
                  <a:alpha val="50000"/>
                </a:srgbClr>
              </a:gs>
              <a:gs pos="100000">
                <a:schemeClr val="tx1">
                  <a:alpha val="0"/>
                </a:schemeClr>
              </a:gs>
            </a:gsLst>
            <a:path path="shape">
              <a:fillToRect l="50000" t="50000" r="50000" b="50000"/>
            </a:path>
            <a:tileRect/>
          </a:gradFill>
          <a:ln w="9525">
            <a:noFill/>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algn="ctr" eaLnBrk="1" hangingPunct="1">
              <a:spcBef>
                <a:spcPct val="0"/>
              </a:spcBef>
              <a:buFontTx/>
              <a:buNone/>
            </a:pPr>
            <a:endParaRPr lang="ko-KR" altLang="en-US" sz="1800" i="1" dirty="0">
              <a:latin typeface="Arial" panose="020B0604020202020204" pitchFamily="34" charset="0"/>
              <a:ea typeface="Gulim" pitchFamily="34" charset="-127"/>
            </a:endParaRPr>
          </a:p>
        </p:txBody>
      </p:sp>
      <p:sp>
        <p:nvSpPr>
          <p:cNvPr id="20486" name="Oval 21"/>
          <p:cNvSpPr/>
          <p:nvPr/>
        </p:nvSpPr>
        <p:spPr>
          <a:xfrm>
            <a:off x="539750" y="876300"/>
            <a:ext cx="352425" cy="363538"/>
          </a:xfrm>
          <a:prstGeom prst="ellipse">
            <a:avLst/>
          </a:prstGeom>
          <a:gradFill rotWithShape="1">
            <a:gsLst>
              <a:gs pos="0">
                <a:srgbClr val="828282"/>
              </a:gs>
              <a:gs pos="100000">
                <a:srgbClr val="000000"/>
              </a:gs>
            </a:gsLst>
            <a:lin ang="5400000" scaled="1"/>
            <a:tileRect/>
          </a:gradFill>
          <a:ln w="28575"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algn="ctr" eaLnBrk="1" hangingPunct="1">
              <a:spcBef>
                <a:spcPct val="0"/>
              </a:spcBef>
              <a:buFontTx/>
              <a:buNone/>
            </a:pPr>
            <a:r>
              <a:rPr lang="en-US" altLang="zh-CN" sz="1800" i="1" dirty="0">
                <a:solidFill>
                  <a:schemeClr val="bg1"/>
                </a:solidFill>
                <a:latin typeface="等线" panose="02010600030101010101" pitchFamily="2" charset="-122"/>
                <a:ea typeface="等线" panose="02010600030101010101" pitchFamily="2" charset="-122"/>
              </a:rPr>
              <a:t>1</a:t>
            </a:r>
            <a:endParaRPr lang="en-US" altLang="zh-CN" sz="1800" i="1" dirty="0">
              <a:solidFill>
                <a:schemeClr val="bg1"/>
              </a:solidFill>
              <a:latin typeface="等线" panose="02010600030101010101" pitchFamily="2" charset="-122"/>
              <a:ea typeface="等线" panose="02010600030101010101" pitchFamily="2" charset="-122"/>
            </a:endParaRPr>
          </a:p>
        </p:txBody>
      </p:sp>
      <p:sp>
        <p:nvSpPr>
          <p:cNvPr id="20487" name="Text Box 24"/>
          <p:cNvSpPr txBox="1"/>
          <p:nvPr/>
        </p:nvSpPr>
        <p:spPr>
          <a:xfrm>
            <a:off x="1058863" y="862013"/>
            <a:ext cx="2900362" cy="368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eaLnBrk="1" hangingPunct="1">
              <a:spcBef>
                <a:spcPct val="0"/>
              </a:spcBef>
              <a:buFontTx/>
              <a:buNone/>
            </a:pPr>
            <a:r>
              <a:rPr lang="en-US" altLang="zh-CN" sz="1800" dirty="0">
                <a:latin typeface="等线" panose="02010600030101010101" pitchFamily="2" charset="-122"/>
                <a:ea typeface="等线" panose="02010600030101010101" pitchFamily="2" charset="-122"/>
              </a:rPr>
              <a:t>String</a:t>
            </a:r>
            <a:r>
              <a:rPr lang="zh-CN" altLang="en-US" sz="1800" dirty="0">
                <a:latin typeface="等线" panose="02010600030101010101" pitchFamily="2" charset="-122"/>
                <a:ea typeface="等线" panose="02010600030101010101" pitchFamily="2" charset="-122"/>
              </a:rPr>
              <a:t>类及基本操作</a:t>
            </a:r>
            <a:endParaRPr lang="zh-CN" altLang="zh-CN" sz="1800" dirty="0">
              <a:latin typeface="等线" panose="02010600030101010101" pitchFamily="2" charset="-122"/>
              <a:ea typeface="等线" panose="02010600030101010101" pitchFamily="2" charset="-122"/>
            </a:endParaRPr>
          </a:p>
        </p:txBody>
      </p:sp>
      <p:sp>
        <p:nvSpPr>
          <p:cNvPr id="20488" name="Oval 24"/>
          <p:cNvSpPr/>
          <p:nvPr/>
        </p:nvSpPr>
        <p:spPr>
          <a:xfrm>
            <a:off x="538163" y="1287463"/>
            <a:ext cx="361950" cy="392112"/>
          </a:xfrm>
          <a:prstGeom prst="ellipse">
            <a:avLst/>
          </a:prstGeom>
          <a:gradFill rotWithShape="1">
            <a:gsLst>
              <a:gs pos="0">
                <a:srgbClr val="0C2D70"/>
              </a:gs>
              <a:gs pos="100000">
                <a:srgbClr val="000000"/>
              </a:gs>
            </a:gsLst>
            <a:lin ang="5400000" scaled="1"/>
            <a:tileRect/>
          </a:gradFill>
          <a:ln w="28575"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algn="ctr" eaLnBrk="1" hangingPunct="1">
              <a:spcBef>
                <a:spcPct val="0"/>
              </a:spcBef>
              <a:buFontTx/>
              <a:buNone/>
            </a:pPr>
            <a:r>
              <a:rPr lang="en-US" altLang="zh-CN" sz="1800" i="1" dirty="0">
                <a:solidFill>
                  <a:schemeClr val="bg1"/>
                </a:solidFill>
                <a:latin typeface="等线" panose="02010600030101010101" pitchFamily="2" charset="-122"/>
                <a:ea typeface="等线" panose="02010600030101010101" pitchFamily="2" charset="-122"/>
              </a:rPr>
              <a:t>2</a:t>
            </a:r>
            <a:endParaRPr lang="en-US" altLang="zh-CN" sz="1800" i="1" dirty="0">
              <a:solidFill>
                <a:schemeClr val="bg1"/>
              </a:solidFill>
              <a:latin typeface="等线" panose="02010600030101010101" pitchFamily="2" charset="-122"/>
              <a:ea typeface="等线" panose="02010600030101010101" pitchFamily="2" charset="-122"/>
            </a:endParaRPr>
          </a:p>
        </p:txBody>
      </p:sp>
      <p:sp>
        <p:nvSpPr>
          <p:cNvPr id="20489" name="Oval 27"/>
          <p:cNvSpPr/>
          <p:nvPr/>
        </p:nvSpPr>
        <p:spPr>
          <a:xfrm>
            <a:off x="546100" y="1749425"/>
            <a:ext cx="354013" cy="374650"/>
          </a:xfrm>
          <a:prstGeom prst="ellipse">
            <a:avLst/>
          </a:prstGeom>
          <a:gradFill rotWithShape="1">
            <a:gsLst>
              <a:gs pos="0">
                <a:srgbClr val="828282"/>
              </a:gs>
              <a:gs pos="100000">
                <a:srgbClr val="000000"/>
              </a:gs>
            </a:gsLst>
            <a:lin ang="5400000" scaled="1"/>
            <a:tileRect/>
          </a:gradFill>
          <a:ln w="28575"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algn="ctr" eaLnBrk="1" hangingPunct="1">
              <a:spcBef>
                <a:spcPct val="0"/>
              </a:spcBef>
              <a:buFontTx/>
              <a:buNone/>
            </a:pPr>
            <a:r>
              <a:rPr lang="en-US" altLang="zh-CN" sz="1800" i="1" dirty="0">
                <a:solidFill>
                  <a:schemeClr val="bg1"/>
                </a:solidFill>
                <a:latin typeface="等线" panose="02010600030101010101" pitchFamily="2" charset="-122"/>
                <a:ea typeface="等线" panose="02010600030101010101" pitchFamily="2" charset="-122"/>
              </a:rPr>
              <a:t>3</a:t>
            </a:r>
            <a:endParaRPr lang="en-US" altLang="zh-CN" sz="1800" i="1" dirty="0">
              <a:solidFill>
                <a:schemeClr val="bg1"/>
              </a:solidFill>
              <a:latin typeface="等线" panose="02010600030101010101" pitchFamily="2" charset="-122"/>
              <a:ea typeface="等线" panose="02010600030101010101" pitchFamily="2" charset="-122"/>
            </a:endParaRPr>
          </a:p>
        </p:txBody>
      </p:sp>
      <p:sp>
        <p:nvSpPr>
          <p:cNvPr id="20490" name="Text Box 27"/>
          <p:cNvSpPr txBox="1"/>
          <p:nvPr/>
        </p:nvSpPr>
        <p:spPr>
          <a:xfrm>
            <a:off x="1423988" y="106363"/>
            <a:ext cx="2025650"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eaLnBrk="1" hangingPunct="1">
              <a:spcBef>
                <a:spcPct val="0"/>
              </a:spcBef>
              <a:buFontTx/>
              <a:buNone/>
            </a:pPr>
            <a:r>
              <a:rPr lang="zh-CN" altLang="en-US" sz="2400" dirty="0">
                <a:solidFill>
                  <a:schemeClr val="bg1"/>
                </a:solidFill>
                <a:latin typeface="黑体" panose="02010609060101010101" pitchFamily="49" charset="-122"/>
                <a:ea typeface="黑体" panose="02010609060101010101" pitchFamily="49" charset="-122"/>
              </a:rPr>
              <a:t>主要内容</a:t>
            </a:r>
            <a:endParaRPr lang="zh-CN" altLang="zh-CN" sz="2400" dirty="0">
              <a:solidFill>
                <a:schemeClr val="bg1"/>
              </a:solidFill>
              <a:latin typeface="黑体" panose="02010609060101010101" pitchFamily="49" charset="-122"/>
              <a:ea typeface="黑体" panose="02010609060101010101" pitchFamily="49" charset="-122"/>
            </a:endParaRPr>
          </a:p>
        </p:txBody>
      </p:sp>
      <p:sp>
        <p:nvSpPr>
          <p:cNvPr id="20491" name="矩形 8"/>
          <p:cNvSpPr/>
          <p:nvPr/>
        </p:nvSpPr>
        <p:spPr>
          <a:xfrm>
            <a:off x="7938" y="4706938"/>
            <a:ext cx="9144000" cy="436562"/>
          </a:xfrm>
          <a:prstGeom prst="rect">
            <a:avLst/>
          </a:prstGeom>
          <a:solidFill>
            <a:srgbClr val="295AA6"/>
          </a:solid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eaLnBrk="1" hangingPunct="1">
              <a:spcBef>
                <a:spcPct val="0"/>
              </a:spcBef>
              <a:buFontTx/>
              <a:buNone/>
            </a:pPr>
            <a:endParaRPr lang="zh-CN" altLang="zh-CN" sz="1800" dirty="0">
              <a:solidFill>
                <a:srgbClr val="FFFFFF"/>
              </a:solidFill>
              <a:latin typeface="Arial" panose="020B0604020202020204" pitchFamily="34" charset="0"/>
            </a:endParaRPr>
          </a:p>
        </p:txBody>
      </p:sp>
      <p:sp>
        <p:nvSpPr>
          <p:cNvPr id="43" name="标题 1"/>
          <p:cNvSpPr>
            <a:spLocks noGrp="1"/>
          </p:cNvSpPr>
          <p:nvPr>
            <p:ph type="ctrTitle"/>
          </p:nvPr>
        </p:nvSpPr>
        <p:spPr>
          <a:xfrm>
            <a:off x="641350" y="4697413"/>
            <a:ext cx="7561263" cy="450850"/>
          </a:xfrm>
        </p:spPr>
        <p:txBody>
          <a:bodyPr vert="horz" wrap="square" lIns="91440" tIns="45720" rIns="91440" bIns="45720" anchor="ctr" anchorCtr="0"/>
          <a:p>
            <a:pPr marL="0" indent="0" algn="l" eaLnBrk="1" hangingPunct="1">
              <a:buClrTx/>
              <a:buSzTx/>
              <a:buFontTx/>
            </a:pPr>
            <a:r>
              <a:rPr lang="en-US" altLang="zh-CN" sz="1600" dirty="0">
                <a:solidFill>
                  <a:schemeClr val="bg1"/>
                </a:solidFill>
                <a:latin typeface="等线" panose="02010600030101010101" pitchFamily="2" charset="-122"/>
                <a:ea typeface="等线" panose="02010600030101010101" pitchFamily="2" charset="-122"/>
              </a:rPr>
              <a:t>Java</a:t>
            </a:r>
            <a:r>
              <a:rPr lang="zh-CN" altLang="en-US" sz="1600" dirty="0">
                <a:solidFill>
                  <a:schemeClr val="bg1"/>
                </a:solidFill>
                <a:latin typeface="等线" panose="02010600030101010101" pitchFamily="2" charset="-122"/>
                <a:ea typeface="等线" panose="02010600030101010101" pitchFamily="2" charset="-122"/>
              </a:rPr>
              <a:t>语言程序设计</a:t>
            </a:r>
            <a:r>
              <a:rPr lang="en-US" altLang="zh-CN" sz="1600" dirty="0">
                <a:solidFill>
                  <a:schemeClr val="bg1"/>
                </a:solidFill>
                <a:latin typeface="等线" panose="02010600030101010101" pitchFamily="2" charset="-122"/>
                <a:ea typeface="等线" panose="02010600030101010101" pitchFamily="2" charset="-122"/>
              </a:rPr>
              <a:t>(</a:t>
            </a:r>
            <a:r>
              <a:rPr lang="zh-CN" altLang="en-US" sz="1600" dirty="0">
                <a:solidFill>
                  <a:schemeClr val="bg1"/>
                </a:solidFill>
                <a:latin typeface="等线" panose="02010600030101010101" pitchFamily="2" charset="-122"/>
                <a:ea typeface="等线" panose="02010600030101010101" pitchFamily="2" charset="-122"/>
              </a:rPr>
              <a:t>第</a:t>
            </a:r>
            <a:r>
              <a:rPr lang="en-US" altLang="zh-CN" sz="1600" dirty="0">
                <a:solidFill>
                  <a:schemeClr val="bg1"/>
                </a:solidFill>
                <a:latin typeface="等线" panose="02010600030101010101" pitchFamily="2" charset="-122"/>
                <a:ea typeface="等线" panose="02010600030101010101" pitchFamily="2" charset="-122"/>
              </a:rPr>
              <a:t>4</a:t>
            </a:r>
            <a:r>
              <a:rPr lang="zh-CN" altLang="en-US" sz="1600" dirty="0">
                <a:solidFill>
                  <a:schemeClr val="bg1"/>
                </a:solidFill>
                <a:latin typeface="等线" panose="02010600030101010101" pitchFamily="2" charset="-122"/>
                <a:ea typeface="等线" panose="02010600030101010101" pitchFamily="2" charset="-122"/>
              </a:rPr>
              <a:t>版</a:t>
            </a:r>
            <a:r>
              <a:rPr lang="en-US" altLang="zh-CN" sz="1600" dirty="0">
                <a:solidFill>
                  <a:schemeClr val="bg1"/>
                </a:solidFill>
                <a:latin typeface="等线" panose="02010600030101010101" pitchFamily="2" charset="-122"/>
                <a:ea typeface="等线" panose="02010600030101010101" pitchFamily="2" charset="-122"/>
              </a:rPr>
              <a:t>)</a:t>
            </a:r>
            <a:r>
              <a:rPr lang="zh-CN" altLang="en-US" sz="1600" dirty="0">
                <a:solidFill>
                  <a:schemeClr val="bg1"/>
                </a:solidFill>
                <a:latin typeface="等线" panose="02010600030101010101" pitchFamily="2" charset="-122"/>
                <a:ea typeface="等线" panose="02010600030101010101" pitchFamily="2" charset="-122"/>
              </a:rPr>
              <a:t> 清华大学出版社 </a:t>
            </a:r>
            <a:r>
              <a:rPr lang="en-US" altLang="zh-CN" sz="1600" dirty="0">
                <a:solidFill>
                  <a:schemeClr val="bg1"/>
                </a:solidFill>
                <a:latin typeface="等线" panose="02010600030101010101" pitchFamily="2" charset="-122"/>
                <a:ea typeface="等线" panose="02010600030101010101" pitchFamily="2" charset="-122"/>
              </a:rPr>
              <a:t>2022</a:t>
            </a:r>
            <a:endParaRPr lang="zh-CN" altLang="zh-CN" sz="1600" dirty="0">
              <a:solidFill>
                <a:schemeClr val="bg1"/>
              </a:solidFill>
              <a:latin typeface="等线" panose="02010600030101010101" pitchFamily="2" charset="-122"/>
              <a:ea typeface="等线" panose="02010600030101010101" pitchFamily="2" charset="-122"/>
            </a:endParaRPr>
          </a:p>
        </p:txBody>
      </p:sp>
      <p:sp>
        <p:nvSpPr>
          <p:cNvPr id="20493" name="Text Box 24"/>
          <p:cNvSpPr txBox="1"/>
          <p:nvPr/>
        </p:nvSpPr>
        <p:spPr>
          <a:xfrm>
            <a:off x="1081088" y="1303338"/>
            <a:ext cx="619125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eaLnBrk="1" hangingPunct="1">
              <a:spcBef>
                <a:spcPct val="0"/>
              </a:spcBef>
              <a:buFontTx/>
              <a:buNone/>
            </a:pPr>
            <a:r>
              <a:rPr lang="zh-CN" altLang="en-US" sz="1800" dirty="0">
                <a:latin typeface="等线" panose="02010600030101010101" pitchFamily="2" charset="-122"/>
                <a:ea typeface="等线" panose="02010600030101010101" pitchFamily="2" charset="-122"/>
              </a:rPr>
              <a:t>文本块</a:t>
            </a:r>
            <a:endParaRPr lang="zh-CN" altLang="zh-CN" sz="1800" dirty="0">
              <a:latin typeface="等线" panose="02010600030101010101" pitchFamily="2" charset="-122"/>
              <a:ea typeface="等线" panose="02010600030101010101" pitchFamily="2" charset="-122"/>
            </a:endParaRPr>
          </a:p>
        </p:txBody>
      </p:sp>
      <p:sp>
        <p:nvSpPr>
          <p:cNvPr id="20494" name="Text Box 24"/>
          <p:cNvSpPr txBox="1"/>
          <p:nvPr/>
        </p:nvSpPr>
        <p:spPr>
          <a:xfrm>
            <a:off x="1081088" y="1771650"/>
            <a:ext cx="6191250" cy="3683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eaLnBrk="1" hangingPunct="1">
              <a:spcBef>
                <a:spcPct val="0"/>
              </a:spcBef>
              <a:buFontTx/>
              <a:buNone/>
            </a:pPr>
            <a:r>
              <a:rPr lang="zh-CN" altLang="en-US" sz="1800" dirty="0">
                <a:latin typeface="等线" panose="02010600030101010101" pitchFamily="2" charset="-122"/>
                <a:ea typeface="等线" panose="02010600030101010101" pitchFamily="2" charset="-122"/>
              </a:rPr>
              <a:t>命令行参数</a:t>
            </a:r>
            <a:endParaRPr lang="zh-CN" altLang="zh-CN" sz="1800" dirty="0">
              <a:latin typeface="等线" panose="02010600030101010101" pitchFamily="2" charset="-122"/>
              <a:ea typeface="等线" panose="02010600030101010101" pitchFamily="2" charset="-122"/>
            </a:endParaRPr>
          </a:p>
        </p:txBody>
      </p:sp>
      <p:sp>
        <p:nvSpPr>
          <p:cNvPr id="20495" name="Oval 24"/>
          <p:cNvSpPr/>
          <p:nvPr/>
        </p:nvSpPr>
        <p:spPr>
          <a:xfrm>
            <a:off x="539750" y="2259013"/>
            <a:ext cx="360363" cy="334962"/>
          </a:xfrm>
          <a:prstGeom prst="ellipse">
            <a:avLst/>
          </a:prstGeom>
          <a:gradFill rotWithShape="1">
            <a:gsLst>
              <a:gs pos="0">
                <a:srgbClr val="0C2D70"/>
              </a:gs>
              <a:gs pos="100000">
                <a:srgbClr val="000000"/>
              </a:gs>
            </a:gsLst>
            <a:lin ang="5400000" scaled="1"/>
            <a:tileRect/>
          </a:gradFill>
          <a:ln w="28575"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algn="ctr" eaLnBrk="1" hangingPunct="1">
              <a:spcBef>
                <a:spcPct val="0"/>
              </a:spcBef>
              <a:buFontTx/>
              <a:buNone/>
            </a:pPr>
            <a:r>
              <a:rPr lang="en-US" altLang="zh-CN" sz="1800" i="1" dirty="0">
                <a:solidFill>
                  <a:schemeClr val="bg1"/>
                </a:solidFill>
                <a:latin typeface="等线" panose="02010600030101010101" pitchFamily="2" charset="-122"/>
                <a:ea typeface="等线" panose="02010600030101010101" pitchFamily="2" charset="-122"/>
              </a:rPr>
              <a:t>4</a:t>
            </a:r>
            <a:endParaRPr lang="en-US" altLang="zh-CN" sz="1800" i="1" dirty="0">
              <a:solidFill>
                <a:schemeClr val="bg1"/>
              </a:solidFill>
              <a:latin typeface="等线" panose="02010600030101010101" pitchFamily="2" charset="-122"/>
              <a:ea typeface="等线" panose="02010600030101010101" pitchFamily="2" charset="-122"/>
            </a:endParaRPr>
          </a:p>
        </p:txBody>
      </p:sp>
      <p:sp>
        <p:nvSpPr>
          <p:cNvPr id="20496" name="Oval 27"/>
          <p:cNvSpPr/>
          <p:nvPr/>
        </p:nvSpPr>
        <p:spPr>
          <a:xfrm>
            <a:off x="547688" y="2720975"/>
            <a:ext cx="352425" cy="331788"/>
          </a:xfrm>
          <a:prstGeom prst="ellipse">
            <a:avLst/>
          </a:prstGeom>
          <a:gradFill rotWithShape="1">
            <a:gsLst>
              <a:gs pos="0">
                <a:srgbClr val="828282"/>
              </a:gs>
              <a:gs pos="100000">
                <a:srgbClr val="000000"/>
              </a:gs>
            </a:gsLst>
            <a:lin ang="5400000" scaled="1"/>
            <a:tileRect/>
          </a:gradFill>
          <a:ln w="28575"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algn="ctr" eaLnBrk="1" hangingPunct="1">
              <a:spcBef>
                <a:spcPct val="0"/>
              </a:spcBef>
              <a:buFontTx/>
              <a:buNone/>
            </a:pPr>
            <a:r>
              <a:rPr lang="en-US" altLang="zh-CN" sz="1800" i="1" dirty="0">
                <a:solidFill>
                  <a:schemeClr val="bg1"/>
                </a:solidFill>
                <a:latin typeface="等线" panose="02010600030101010101" pitchFamily="2" charset="-122"/>
                <a:ea typeface="等线" panose="02010600030101010101" pitchFamily="2" charset="-122"/>
              </a:rPr>
              <a:t>5</a:t>
            </a:r>
            <a:endParaRPr lang="en-US" altLang="zh-CN" sz="1800" i="1" dirty="0">
              <a:solidFill>
                <a:schemeClr val="bg1"/>
              </a:solidFill>
              <a:latin typeface="等线" panose="02010600030101010101" pitchFamily="2" charset="-122"/>
              <a:ea typeface="等线" panose="02010600030101010101" pitchFamily="2" charset="-122"/>
            </a:endParaRPr>
          </a:p>
        </p:txBody>
      </p:sp>
      <p:sp>
        <p:nvSpPr>
          <p:cNvPr id="20497" name="Text Box 24"/>
          <p:cNvSpPr txBox="1"/>
          <p:nvPr/>
        </p:nvSpPr>
        <p:spPr>
          <a:xfrm>
            <a:off x="1082675" y="2211388"/>
            <a:ext cx="2593975"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eaLnBrk="1" hangingPunct="1">
              <a:spcBef>
                <a:spcPct val="0"/>
              </a:spcBef>
              <a:buFontTx/>
              <a:buNone/>
            </a:pPr>
            <a:r>
              <a:rPr lang="zh-CN" altLang="en-US" sz="1800" dirty="0">
                <a:latin typeface="等线" panose="02010600030101010101" pitchFamily="2" charset="-122"/>
                <a:ea typeface="等线" panose="02010600030101010101" pitchFamily="2" charset="-122"/>
              </a:rPr>
              <a:t>格式化数据</a:t>
            </a:r>
            <a:endParaRPr lang="zh-CN" altLang="zh-CN" sz="1800" dirty="0">
              <a:latin typeface="等线" panose="02010600030101010101" pitchFamily="2" charset="-122"/>
              <a:ea typeface="等线" panose="02010600030101010101" pitchFamily="2" charset="-122"/>
            </a:endParaRPr>
          </a:p>
        </p:txBody>
      </p:sp>
      <p:sp>
        <p:nvSpPr>
          <p:cNvPr id="20498" name="Text Box 24"/>
          <p:cNvSpPr txBox="1"/>
          <p:nvPr/>
        </p:nvSpPr>
        <p:spPr>
          <a:xfrm>
            <a:off x="1082675" y="2679700"/>
            <a:ext cx="2733675"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eaLnBrk="1" hangingPunct="1">
              <a:spcBef>
                <a:spcPct val="0"/>
              </a:spcBef>
              <a:buFontTx/>
              <a:buNone/>
            </a:pPr>
            <a:r>
              <a:rPr lang="en-US" altLang="zh-CN" sz="1800" dirty="0">
                <a:latin typeface="等线" panose="02010600030101010101" pitchFamily="2" charset="-122"/>
                <a:ea typeface="等线" panose="02010600030101010101" pitchFamily="2" charset="-122"/>
              </a:rPr>
              <a:t>StringBuilder</a:t>
            </a:r>
            <a:r>
              <a:rPr lang="zh-CN" altLang="en-US" sz="1800" dirty="0">
                <a:latin typeface="等线" panose="02010600030101010101" pitchFamily="2" charset="-122"/>
                <a:ea typeface="等线" panose="02010600030101010101" pitchFamily="2" charset="-122"/>
              </a:rPr>
              <a:t>类</a:t>
            </a:r>
            <a:endParaRPr lang="zh-CN" altLang="zh-CN" sz="1800" dirty="0">
              <a:latin typeface="等线" panose="02010600030101010101" pitchFamily="2" charset="-122"/>
              <a:ea typeface="等线" panose="02010600030101010101" pitchFamily="2" charset="-122"/>
            </a:endParaRPr>
          </a:p>
        </p:txBody>
      </p:sp>
      <p:sp>
        <p:nvSpPr>
          <p:cNvPr id="20499" name="Oval 24"/>
          <p:cNvSpPr/>
          <p:nvPr/>
        </p:nvSpPr>
        <p:spPr>
          <a:xfrm>
            <a:off x="3997325" y="901700"/>
            <a:ext cx="363538" cy="322263"/>
          </a:xfrm>
          <a:prstGeom prst="ellipse">
            <a:avLst/>
          </a:prstGeom>
          <a:gradFill rotWithShape="1">
            <a:gsLst>
              <a:gs pos="0">
                <a:srgbClr val="0C2D70"/>
              </a:gs>
              <a:gs pos="100000">
                <a:srgbClr val="000000"/>
              </a:gs>
            </a:gsLst>
            <a:lin ang="5400000" scaled="1"/>
            <a:tileRect/>
          </a:gradFill>
          <a:ln w="28575"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algn="ctr" eaLnBrk="1" hangingPunct="1">
              <a:spcBef>
                <a:spcPct val="0"/>
              </a:spcBef>
              <a:buFontTx/>
              <a:buNone/>
            </a:pPr>
            <a:r>
              <a:rPr lang="en-US" altLang="zh-CN" sz="1800" i="1" dirty="0">
                <a:solidFill>
                  <a:schemeClr val="bg1"/>
                </a:solidFill>
                <a:latin typeface="等线" panose="02010600030101010101" pitchFamily="2" charset="-122"/>
                <a:ea typeface="等线" panose="02010600030101010101" pitchFamily="2" charset="-122"/>
              </a:rPr>
              <a:t>6</a:t>
            </a:r>
            <a:endParaRPr lang="en-US" altLang="zh-CN" sz="1800" i="1" dirty="0">
              <a:solidFill>
                <a:schemeClr val="bg1"/>
              </a:solidFill>
              <a:latin typeface="等线" panose="02010600030101010101" pitchFamily="2" charset="-122"/>
              <a:ea typeface="等线" panose="02010600030101010101" pitchFamily="2" charset="-122"/>
            </a:endParaRPr>
          </a:p>
        </p:txBody>
      </p:sp>
      <p:sp>
        <p:nvSpPr>
          <p:cNvPr id="20500" name="Text Box 24"/>
          <p:cNvSpPr txBox="1"/>
          <p:nvPr/>
        </p:nvSpPr>
        <p:spPr>
          <a:xfrm>
            <a:off x="4503738" y="866775"/>
            <a:ext cx="3502025"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eaLnBrk="1" hangingPunct="1">
              <a:spcBef>
                <a:spcPct val="0"/>
              </a:spcBef>
              <a:buFontTx/>
              <a:buNone/>
            </a:pPr>
            <a:r>
              <a:rPr lang="zh-CN" altLang="en-US" sz="1800" dirty="0">
                <a:latin typeface="等线" panose="02010600030101010101" pitchFamily="2" charset="-122"/>
                <a:ea typeface="等线" panose="02010600030101010101" pitchFamily="2" charset="-122"/>
              </a:rPr>
              <a:t>案例：判定回文串</a:t>
            </a:r>
            <a:endParaRPr lang="zh-CN" altLang="zh-CN" sz="1800" dirty="0">
              <a:latin typeface="等线" panose="02010600030101010101" pitchFamily="2" charset="-122"/>
              <a:ea typeface="等线" panose="02010600030101010101" pitchFamily="2" charset="-122"/>
            </a:endParaRPr>
          </a:p>
        </p:txBody>
      </p:sp>
      <p:sp>
        <p:nvSpPr>
          <p:cNvPr id="20501" name="Oval 21"/>
          <p:cNvSpPr/>
          <p:nvPr/>
        </p:nvSpPr>
        <p:spPr>
          <a:xfrm>
            <a:off x="3997325" y="1322388"/>
            <a:ext cx="352425" cy="363537"/>
          </a:xfrm>
          <a:prstGeom prst="ellipse">
            <a:avLst/>
          </a:prstGeom>
          <a:gradFill rotWithShape="1">
            <a:gsLst>
              <a:gs pos="0">
                <a:srgbClr val="828282"/>
              </a:gs>
              <a:gs pos="100000">
                <a:srgbClr val="000000"/>
              </a:gs>
            </a:gsLst>
            <a:lin ang="5400000" scaled="1"/>
            <a:tileRect/>
          </a:gradFill>
          <a:ln w="28575"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algn="ctr" eaLnBrk="1" hangingPunct="1">
              <a:spcBef>
                <a:spcPct val="0"/>
              </a:spcBef>
              <a:buFontTx/>
              <a:buNone/>
            </a:pPr>
            <a:r>
              <a:rPr lang="en-US" altLang="zh-CN" sz="1800" i="1" dirty="0">
                <a:solidFill>
                  <a:schemeClr val="bg1"/>
                </a:solidFill>
                <a:latin typeface="等线" panose="02010600030101010101" pitchFamily="2" charset="-122"/>
                <a:ea typeface="等线" panose="02010600030101010101" pitchFamily="2" charset="-122"/>
              </a:rPr>
              <a:t>7</a:t>
            </a:r>
            <a:endParaRPr lang="en-US" altLang="zh-CN" sz="1800" i="1" dirty="0">
              <a:solidFill>
                <a:schemeClr val="bg1"/>
              </a:solidFill>
              <a:latin typeface="等线" panose="02010600030101010101" pitchFamily="2" charset="-122"/>
              <a:ea typeface="等线" panose="02010600030101010101" pitchFamily="2" charset="-122"/>
            </a:endParaRPr>
          </a:p>
        </p:txBody>
      </p:sp>
      <p:sp>
        <p:nvSpPr>
          <p:cNvPr id="20502" name="Text Box 24"/>
          <p:cNvSpPr txBox="1"/>
          <p:nvPr/>
        </p:nvSpPr>
        <p:spPr>
          <a:xfrm>
            <a:off x="4516438" y="1308100"/>
            <a:ext cx="2900362" cy="3698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eaLnBrk="1" hangingPunct="1">
              <a:spcBef>
                <a:spcPct val="0"/>
              </a:spcBef>
              <a:buFontTx/>
              <a:buNone/>
            </a:pPr>
            <a:r>
              <a:rPr lang="zh-CN" altLang="en-US" sz="1800" dirty="0">
                <a:latin typeface="等线" panose="02010600030101010101" pitchFamily="2" charset="-122"/>
                <a:ea typeface="等线" panose="02010600030101010101" pitchFamily="2" charset="-122"/>
              </a:rPr>
              <a:t>案例：字符串加密解密</a:t>
            </a:r>
            <a:endParaRPr lang="zh-CN" altLang="zh-CN" sz="1800" dirty="0">
              <a:latin typeface="等线" panose="02010600030101010101" pitchFamily="2" charset="-122"/>
              <a:ea typeface="等线" panose="02010600030101010101"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ldLvl="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内容占位符 1"/>
          <p:cNvSpPr>
            <a:spLocks noGrp="1"/>
          </p:cNvSpPr>
          <p:nvPr>
            <p:ph idx="1" hasCustomPrompt="1"/>
          </p:nvPr>
        </p:nvSpPr>
        <p:spPr>
          <a:xfrm>
            <a:off x="611188" y="765175"/>
            <a:ext cx="8208962" cy="4254500"/>
          </a:xfrm>
        </p:spPr>
        <p:txBody>
          <a:bodyPr vert="horz" wrap="square" lIns="91440" tIns="45720" rIns="91440" bIns="45720" anchor="t" anchorCtr="0"/>
          <a:p>
            <a:pPr>
              <a:lnSpc>
                <a:spcPct val="100000"/>
              </a:lnSpc>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String[]str = {"China","USA","Russia","France","England"};</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00000"/>
              </a:lnSpc>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en-US" altLang="zh-CN" b="1" dirty="0">
                <a:latin typeface="等线" panose="02010600030101010101" pitchFamily="2" charset="-122"/>
                <a:ea typeface="等线" panose="02010600030101010101" pitchFamily="2" charset="-122"/>
                <a:cs typeface="+mn-cs"/>
                <a:sym typeface="MS PGothic" panose="020B0600070205080204" pitchFamily="34" charset="-128"/>
              </a:rPr>
              <a:t>for(int i = str.length-1; i &gt;= 0; i--)</a:t>
            </a:r>
            <a:endParaRPr lang="en-US" altLang="zh-CN" b="1"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00000"/>
              </a:lnSpc>
            </a:pPr>
            <a:r>
              <a:rPr lang="nb-NO"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nb-NO" altLang="zh-CN" b="1" dirty="0">
                <a:latin typeface="等线" panose="02010600030101010101" pitchFamily="2" charset="-122"/>
                <a:ea typeface="等线" panose="02010600030101010101" pitchFamily="2" charset="-122"/>
                <a:cs typeface="+mn-cs"/>
                <a:sym typeface="MS PGothic" panose="020B0600070205080204" pitchFamily="34" charset="-128"/>
              </a:rPr>
              <a:t>for(int j = 0; j &lt; i; j++){</a:t>
            </a:r>
            <a:endParaRPr lang="nb-NO" altLang="zh-CN" b="1"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00000"/>
              </a:lnSpc>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en-US" altLang="zh-CN" b="1" dirty="0">
                <a:latin typeface="等线" panose="02010600030101010101" pitchFamily="2" charset="-122"/>
                <a:ea typeface="等线" panose="02010600030101010101" pitchFamily="2" charset="-122"/>
                <a:cs typeface="+mn-cs"/>
                <a:sym typeface="MS PGothic" panose="020B0600070205080204" pitchFamily="34" charset="-128"/>
              </a:rPr>
              <a:t>if(str[j].compareTo(str[j+1])&gt;0){</a:t>
            </a:r>
            <a:endParaRPr lang="en-US" altLang="zh-CN" b="1"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00000"/>
              </a:lnSpc>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String temp = str[j];</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00000"/>
              </a:lnSpc>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str[j] = str[j+1];</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00000"/>
              </a:lnSpc>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str[j+1] = temp;</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00000"/>
              </a:lnSpc>
            </a:pPr>
            <a:r>
              <a:rPr lang="zh-CN" altLang="en-US" dirty="0">
                <a:latin typeface="等线" panose="02010600030101010101" pitchFamily="2" charset="-122"/>
                <a:ea typeface="等线" panose="02010600030101010101" pitchFamily="2" charset="-122"/>
                <a:cs typeface="+mn-cs"/>
                <a:sym typeface="MS PGothic" panose="020B0600070205080204" pitchFamily="34" charset="-128"/>
              </a:rPr>
              <a:t>              </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00000"/>
              </a:lnSpc>
            </a:pPr>
            <a:r>
              <a:rPr lang="zh-CN" altLang="en-US" dirty="0">
                <a:latin typeface="等线" panose="02010600030101010101" pitchFamily="2" charset="-122"/>
                <a:ea typeface="等线" panose="02010600030101010101" pitchFamily="2" charset="-122"/>
                <a:cs typeface="+mn-cs"/>
                <a:sym typeface="MS PGothic" panose="020B0600070205080204" pitchFamily="34" charset="-128"/>
              </a:rPr>
              <a:t>      </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00000"/>
              </a:lnSpc>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00000"/>
              </a:lnSpc>
            </a:pPr>
            <a:r>
              <a:rPr lang="en-US" altLang="zh-CN" b="1" dirty="0">
                <a:latin typeface="等线" panose="02010600030101010101" pitchFamily="2" charset="-122"/>
                <a:ea typeface="等线" panose="02010600030101010101" pitchFamily="2" charset="-122"/>
                <a:cs typeface="+mn-cs"/>
                <a:sym typeface="MS PGothic" panose="020B0600070205080204" pitchFamily="34" charset="-128"/>
              </a:rPr>
              <a:t>     for(String s: str)</a:t>
            </a:r>
            <a:endParaRPr lang="en-US" altLang="zh-CN" b="1"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00000"/>
              </a:lnSpc>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a:t>
            </a:r>
            <a:r>
              <a:rPr lang="en-US" altLang="zh-CN" b="1" i="1" dirty="0">
                <a:latin typeface="等线" panose="02010600030101010101" pitchFamily="2" charset="-122"/>
                <a:ea typeface="等线" panose="02010600030101010101" pitchFamily="2" charset="-122"/>
                <a:cs typeface="+mn-cs"/>
                <a:sym typeface="MS PGothic" panose="020B0600070205080204" pitchFamily="34" charset="-128"/>
              </a:rPr>
              <a:t>out.print(s+" ");</a:t>
            </a:r>
            <a:endParaRPr lang="en-US" altLang="zh-CN" b="1" i="1"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00000"/>
              </a:lnSpc>
            </a:pPr>
            <a:r>
              <a:rPr lang="zh-CN" altLang="en-US" dirty="0">
                <a:latin typeface="等线" panose="02010600030101010101" pitchFamily="2" charset="-122"/>
                <a:ea typeface="等线" panose="02010600030101010101" pitchFamily="2" charset="-122"/>
                <a:cs typeface="+mn-cs"/>
                <a:sym typeface="MS PGothic" panose="020B0600070205080204" pitchFamily="34" charset="-128"/>
              </a:rPr>
              <a:t>      </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8915" name="标题 2"/>
          <p:cNvSpPr>
            <a:spLocks noGrp="1"/>
          </p:cNvSpPr>
          <p:nvPr>
            <p:ph type="title"/>
          </p:nvPr>
        </p:nvSpPr>
        <p:spPr>
          <a:xfrm>
            <a:off x="1258888" y="123825"/>
            <a:ext cx="4392612" cy="465138"/>
          </a:xfrm>
        </p:spPr>
        <p:txBody>
          <a:bodyPr vert="horz" wrap="square" lIns="91440" tIns="45720" rIns="91440" bIns="45720" anchor="ctr" anchorCtr="0"/>
          <a:p>
            <a:r>
              <a:rPr lang="zh-CN" altLang="zh-CN" b="1" dirty="0">
                <a:latin typeface="等线" panose="02010600030101010101" pitchFamily="2" charset="-122"/>
                <a:ea typeface="等线" panose="02010600030101010101" pitchFamily="2" charset="-122"/>
                <a:cs typeface="+mj-cs"/>
                <a:sym typeface="MS PGothic" panose="020B0600070205080204" pitchFamily="34" charset="-128"/>
              </a:rPr>
              <a:t>程序</a:t>
            </a:r>
            <a:r>
              <a:rPr lang="en-US" altLang="zh-CN" b="1" dirty="0">
                <a:latin typeface="等线" panose="02010600030101010101" pitchFamily="2" charset="-122"/>
                <a:ea typeface="等线" panose="02010600030101010101" pitchFamily="2" charset="-122"/>
                <a:cs typeface="+mj-cs"/>
                <a:sym typeface="MS PGothic" panose="020B0600070205080204" pitchFamily="34" charset="-128"/>
              </a:rPr>
              <a:t>6.2  StringSort.java</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pic>
        <p:nvPicPr>
          <p:cNvPr id="3" name="图片 2"/>
          <p:cNvPicPr>
            <a:picLocks noChangeAspect="1"/>
          </p:cNvPicPr>
          <p:nvPr/>
        </p:nvPicPr>
        <p:blipFill>
          <a:blip r:embed="rId1"/>
          <a:stretch>
            <a:fillRect/>
          </a:stretch>
        </p:blipFill>
        <p:spPr>
          <a:xfrm>
            <a:off x="3887788" y="3219450"/>
            <a:ext cx="5060950" cy="973138"/>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left)">
                                      <p:cBhvr>
                                        <p:cTn id="7" dur="500"/>
                                        <p:tgtEl>
                                          <p:spTgt spid="389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8914">
                                            <p:txEl>
                                              <p:charRg st="0" end="64"/>
                                            </p:txEl>
                                          </p:spTgt>
                                        </p:tgtEl>
                                        <p:attrNameLst>
                                          <p:attrName>style.visibility</p:attrName>
                                        </p:attrNameLst>
                                      </p:cBhvr>
                                      <p:to>
                                        <p:strVal val="visible"/>
                                      </p:to>
                                    </p:set>
                                    <p:animEffect transition="in" filter="wipe(up)">
                                      <p:cBhvr>
                                        <p:cTn id="12" dur="500"/>
                                        <p:tgtEl>
                                          <p:spTgt spid="38914">
                                            <p:txEl>
                                              <p:charRg st="0" end="6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8914">
                                            <p:txEl>
                                              <p:charRg st="64" end="108"/>
                                            </p:txEl>
                                          </p:spTgt>
                                        </p:tgtEl>
                                        <p:attrNameLst>
                                          <p:attrName>style.visibility</p:attrName>
                                        </p:attrNameLst>
                                      </p:cBhvr>
                                      <p:to>
                                        <p:strVal val="visible"/>
                                      </p:to>
                                    </p:set>
                                    <p:animEffect transition="in" filter="wipe(up)">
                                      <p:cBhvr>
                                        <p:cTn id="17" dur="500"/>
                                        <p:tgtEl>
                                          <p:spTgt spid="38914">
                                            <p:txEl>
                                              <p:charRg st="64" end="10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8914">
                                            <p:txEl>
                                              <p:charRg st="108" end="146"/>
                                            </p:txEl>
                                          </p:spTgt>
                                        </p:tgtEl>
                                        <p:attrNameLst>
                                          <p:attrName>style.visibility</p:attrName>
                                        </p:attrNameLst>
                                      </p:cBhvr>
                                      <p:to>
                                        <p:strVal val="visible"/>
                                      </p:to>
                                    </p:set>
                                    <p:animEffect transition="in" filter="wipe(up)">
                                      <p:cBhvr>
                                        <p:cTn id="22" dur="500"/>
                                        <p:tgtEl>
                                          <p:spTgt spid="38914">
                                            <p:txEl>
                                              <p:charRg st="108" end="14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8914">
                                            <p:txEl>
                                              <p:charRg st="146" end="194"/>
                                            </p:txEl>
                                          </p:spTgt>
                                        </p:tgtEl>
                                        <p:attrNameLst>
                                          <p:attrName>style.visibility</p:attrName>
                                        </p:attrNameLst>
                                      </p:cBhvr>
                                      <p:to>
                                        <p:strVal val="visible"/>
                                      </p:to>
                                    </p:set>
                                    <p:animEffect transition="in" filter="wipe(up)">
                                      <p:cBhvr>
                                        <p:cTn id="27" dur="500"/>
                                        <p:tgtEl>
                                          <p:spTgt spid="38914">
                                            <p:txEl>
                                              <p:charRg st="146" end="19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8914">
                                            <p:txEl>
                                              <p:charRg st="194" end="235"/>
                                            </p:txEl>
                                          </p:spTgt>
                                        </p:tgtEl>
                                        <p:attrNameLst>
                                          <p:attrName>style.visibility</p:attrName>
                                        </p:attrNameLst>
                                      </p:cBhvr>
                                      <p:to>
                                        <p:strVal val="visible"/>
                                      </p:to>
                                    </p:set>
                                    <p:animEffect transition="in" filter="wipe(up)">
                                      <p:cBhvr>
                                        <p:cTn id="32" dur="500"/>
                                        <p:tgtEl>
                                          <p:spTgt spid="38914">
                                            <p:txEl>
                                              <p:charRg st="194" end="23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8914">
                                            <p:txEl>
                                              <p:charRg st="235" end="273"/>
                                            </p:txEl>
                                          </p:spTgt>
                                        </p:tgtEl>
                                        <p:attrNameLst>
                                          <p:attrName>style.visibility</p:attrName>
                                        </p:attrNameLst>
                                      </p:cBhvr>
                                      <p:to>
                                        <p:strVal val="visible"/>
                                      </p:to>
                                    </p:set>
                                    <p:animEffect transition="in" filter="wipe(up)">
                                      <p:cBhvr>
                                        <p:cTn id="37" dur="500"/>
                                        <p:tgtEl>
                                          <p:spTgt spid="38914">
                                            <p:txEl>
                                              <p:charRg st="235" end="27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38914">
                                            <p:txEl>
                                              <p:charRg st="273" end="309"/>
                                            </p:txEl>
                                          </p:spTgt>
                                        </p:tgtEl>
                                        <p:attrNameLst>
                                          <p:attrName>style.visibility</p:attrName>
                                        </p:attrNameLst>
                                      </p:cBhvr>
                                      <p:to>
                                        <p:strVal val="visible"/>
                                      </p:to>
                                    </p:set>
                                    <p:animEffect transition="in" filter="wipe(up)">
                                      <p:cBhvr>
                                        <p:cTn id="42" dur="500"/>
                                        <p:tgtEl>
                                          <p:spTgt spid="38914">
                                            <p:txEl>
                                              <p:charRg st="273" end="30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8914">
                                            <p:txEl>
                                              <p:charRg st="309" end="325"/>
                                            </p:txEl>
                                          </p:spTgt>
                                        </p:tgtEl>
                                        <p:attrNameLst>
                                          <p:attrName>style.visibility</p:attrName>
                                        </p:attrNameLst>
                                      </p:cBhvr>
                                      <p:to>
                                        <p:strVal val="visible"/>
                                      </p:to>
                                    </p:set>
                                    <p:animEffect transition="in" filter="wipe(up)">
                                      <p:cBhvr>
                                        <p:cTn id="47" dur="500"/>
                                        <p:tgtEl>
                                          <p:spTgt spid="38914">
                                            <p:txEl>
                                              <p:charRg st="309" end="32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38914">
                                            <p:txEl>
                                              <p:charRg st="325" end="333"/>
                                            </p:txEl>
                                          </p:spTgt>
                                        </p:tgtEl>
                                        <p:attrNameLst>
                                          <p:attrName>style.visibility</p:attrName>
                                        </p:attrNameLst>
                                      </p:cBhvr>
                                      <p:to>
                                        <p:strVal val="visible"/>
                                      </p:to>
                                    </p:set>
                                    <p:animEffect transition="in" filter="wipe(up)">
                                      <p:cBhvr>
                                        <p:cTn id="52" dur="500"/>
                                        <p:tgtEl>
                                          <p:spTgt spid="38914">
                                            <p:txEl>
                                              <p:charRg st="325" end="33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38914">
                                            <p:txEl>
                                              <p:charRg st="333" end="339"/>
                                            </p:txEl>
                                          </p:spTgt>
                                        </p:tgtEl>
                                        <p:attrNameLst>
                                          <p:attrName>style.visibility</p:attrName>
                                        </p:attrNameLst>
                                      </p:cBhvr>
                                      <p:to>
                                        <p:strVal val="visible"/>
                                      </p:to>
                                    </p:set>
                                    <p:animEffect transition="in" filter="wipe(up)">
                                      <p:cBhvr>
                                        <p:cTn id="57" dur="500"/>
                                        <p:tgtEl>
                                          <p:spTgt spid="38914">
                                            <p:txEl>
                                              <p:charRg st="333" end="33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38914">
                                            <p:txEl>
                                              <p:charRg st="339" end="363"/>
                                            </p:txEl>
                                          </p:spTgt>
                                        </p:tgtEl>
                                        <p:attrNameLst>
                                          <p:attrName>style.visibility</p:attrName>
                                        </p:attrNameLst>
                                      </p:cBhvr>
                                      <p:to>
                                        <p:strVal val="visible"/>
                                      </p:to>
                                    </p:set>
                                    <p:animEffect transition="in" filter="wipe(up)">
                                      <p:cBhvr>
                                        <p:cTn id="62" dur="500"/>
                                        <p:tgtEl>
                                          <p:spTgt spid="38914">
                                            <p:txEl>
                                              <p:charRg st="339" end="36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38914">
                                            <p:txEl>
                                              <p:charRg st="363" end="398"/>
                                            </p:txEl>
                                          </p:spTgt>
                                        </p:tgtEl>
                                        <p:attrNameLst>
                                          <p:attrName>style.visibility</p:attrName>
                                        </p:attrNameLst>
                                      </p:cBhvr>
                                      <p:to>
                                        <p:strVal val="visible"/>
                                      </p:to>
                                    </p:set>
                                    <p:animEffect transition="in" filter="wipe(up)">
                                      <p:cBhvr>
                                        <p:cTn id="67" dur="500"/>
                                        <p:tgtEl>
                                          <p:spTgt spid="38914">
                                            <p:txEl>
                                              <p:charRg st="363" end="398"/>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38914">
                                            <p:txEl>
                                              <p:charRg st="398" end="406"/>
                                            </p:txEl>
                                          </p:spTgt>
                                        </p:tgtEl>
                                        <p:attrNameLst>
                                          <p:attrName>style.visibility</p:attrName>
                                        </p:attrNameLst>
                                      </p:cBhvr>
                                      <p:to>
                                        <p:strVal val="visible"/>
                                      </p:to>
                                    </p:set>
                                    <p:animEffect transition="in" filter="wipe(up)">
                                      <p:cBhvr>
                                        <p:cTn id="72" dur="500"/>
                                        <p:tgtEl>
                                          <p:spTgt spid="38914">
                                            <p:txEl>
                                              <p:charRg st="398" end="40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wipe(left)">
                                      <p:cBhvr>
                                        <p:cTn id="7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p:bldP spid="389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内容占位符 1"/>
          <p:cNvSpPr>
            <a:spLocks noGrp="1"/>
          </p:cNvSpPr>
          <p:nvPr>
            <p:ph idx="1" hasCustomPrompt="1"/>
          </p:nvPr>
        </p:nvSpPr>
        <p:spPr>
          <a:xfrm>
            <a:off x="395288" y="765175"/>
            <a:ext cx="8424862" cy="1411288"/>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从一个字符串中查找指定的字符或子字符串。</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String</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类提供了从字符串中查找字符和子串的方法，</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这些方法的返回值都是整数，查找成功返回字符或子串在原字符串中出现的下标位置（</a:t>
            </a:r>
            <a:r>
              <a:rPr lang="zh-CN"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下标从</a:t>
            </a:r>
            <a:r>
              <a:rPr lang="en-US"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0</a:t>
            </a:r>
            <a:r>
              <a:rPr lang="zh-CN"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开始</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），查找</a:t>
            </a:r>
            <a:r>
              <a:rPr lang="zh-CN"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不成功则返回</a:t>
            </a:r>
            <a:r>
              <a:rPr lang="en-US"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-1</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a:t>
            </a:r>
            <a:endPar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9939" name="标题 2"/>
          <p:cNvSpPr>
            <a:spLocks noGrp="1"/>
          </p:cNvSpPr>
          <p:nvPr>
            <p:ph type="title"/>
          </p:nvPr>
        </p:nvSpPr>
        <p:spPr>
          <a:xfrm>
            <a:off x="1258888" y="123825"/>
            <a:ext cx="4392612" cy="465138"/>
          </a:xfrm>
        </p:spPr>
        <p:txBody>
          <a:bodyPr vert="horz" wrap="square" lIns="91440" tIns="45720" rIns="91440" bIns="45720" anchor="ctr" anchorCtr="0"/>
          <a:p>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6.1.5  </a:t>
            </a:r>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字符串查找和匹配</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39940" name="内容占位符 3"/>
          <p:cNvSpPr>
            <a:spLocks noGrp="1"/>
          </p:cNvSpPr>
          <p:nvPr>
            <p:ph idx="13" hasCustomPrompt="1"/>
          </p:nvPr>
        </p:nvSpPr>
        <p:spPr>
          <a:xfrm>
            <a:off x="428625" y="2103438"/>
            <a:ext cx="8428038" cy="2274887"/>
          </a:xfrm>
        </p:spPr>
        <p:txBody>
          <a:bodyPr vert="horz" wrap="square" lIns="91440" tIns="45720" rIns="91440" bIns="45720" anchor="t" anchorCtr="0"/>
          <a:p>
            <a:pPr>
              <a:lnSpc>
                <a:spcPct val="130000"/>
              </a:lnSpc>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int indexOf(int ch)</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：查找字符</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ch</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第一次出现的下标位置。如果查找不成功则返回</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-1</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，下述方法相同。</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30000"/>
              </a:lnSpc>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int indexOf(int ch, int fromIndex )</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30000"/>
              </a:lnSpc>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int indexOf(String str)</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30000"/>
              </a:lnSpc>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int indexOf(String str, int fromIndex )</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wipe(left)">
                                      <p:cBhvr>
                                        <p:cTn id="7" dur="500"/>
                                        <p:tgtEl>
                                          <p:spTgt spid="399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9938">
                                            <p:txEl>
                                              <p:charRg st="0" end="104"/>
                                            </p:txEl>
                                          </p:spTgt>
                                        </p:tgtEl>
                                        <p:attrNameLst>
                                          <p:attrName>style.visibility</p:attrName>
                                        </p:attrNameLst>
                                      </p:cBhvr>
                                      <p:to>
                                        <p:strVal val="visible"/>
                                      </p:to>
                                    </p:set>
                                    <p:animEffect transition="in" filter="wipe(up)">
                                      <p:cBhvr>
                                        <p:cTn id="12" dur="500"/>
                                        <p:tgtEl>
                                          <p:spTgt spid="39938">
                                            <p:txEl>
                                              <p:charRg st="0" end="10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9940">
                                            <p:txEl>
                                              <p:charRg st="0" end="65"/>
                                            </p:txEl>
                                          </p:spTgt>
                                        </p:tgtEl>
                                        <p:attrNameLst>
                                          <p:attrName>style.visibility</p:attrName>
                                        </p:attrNameLst>
                                      </p:cBhvr>
                                      <p:to>
                                        <p:strVal val="visible"/>
                                      </p:to>
                                    </p:set>
                                    <p:animEffect transition="in" filter="wipe(up)">
                                      <p:cBhvr>
                                        <p:cTn id="17" dur="500"/>
                                        <p:tgtEl>
                                          <p:spTgt spid="39940">
                                            <p:txEl>
                                              <p:charRg st="0" end="6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9940">
                                            <p:txEl>
                                              <p:charRg st="65" end="108"/>
                                            </p:txEl>
                                          </p:spTgt>
                                        </p:tgtEl>
                                        <p:attrNameLst>
                                          <p:attrName>style.visibility</p:attrName>
                                        </p:attrNameLst>
                                      </p:cBhvr>
                                      <p:to>
                                        <p:strVal val="visible"/>
                                      </p:to>
                                    </p:set>
                                    <p:animEffect transition="in" filter="wipe(up)">
                                      <p:cBhvr>
                                        <p:cTn id="22" dur="500"/>
                                        <p:tgtEl>
                                          <p:spTgt spid="39940">
                                            <p:txEl>
                                              <p:charRg st="65" end="10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9940">
                                            <p:txEl>
                                              <p:charRg st="108" end="139"/>
                                            </p:txEl>
                                          </p:spTgt>
                                        </p:tgtEl>
                                        <p:attrNameLst>
                                          <p:attrName>style.visibility</p:attrName>
                                        </p:attrNameLst>
                                      </p:cBhvr>
                                      <p:to>
                                        <p:strVal val="visible"/>
                                      </p:to>
                                    </p:set>
                                    <p:animEffect transition="in" filter="wipe(up)">
                                      <p:cBhvr>
                                        <p:cTn id="27" dur="500"/>
                                        <p:tgtEl>
                                          <p:spTgt spid="39940">
                                            <p:txEl>
                                              <p:charRg st="108" end="13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9940">
                                            <p:txEl>
                                              <p:charRg st="139" end="186"/>
                                            </p:txEl>
                                          </p:spTgt>
                                        </p:tgtEl>
                                        <p:attrNameLst>
                                          <p:attrName>style.visibility</p:attrName>
                                        </p:attrNameLst>
                                      </p:cBhvr>
                                      <p:to>
                                        <p:strVal val="visible"/>
                                      </p:to>
                                    </p:set>
                                    <p:animEffect transition="in" filter="wipe(up)">
                                      <p:cBhvr>
                                        <p:cTn id="32" dur="500"/>
                                        <p:tgtEl>
                                          <p:spTgt spid="39940">
                                            <p:txEl>
                                              <p:charRg st="139" end="1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P spid="39939" grpId="0"/>
      <p:bldP spid="3994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内容占位符 1"/>
          <p:cNvSpPr>
            <a:spLocks noGrp="1"/>
          </p:cNvSpPr>
          <p:nvPr>
            <p:ph idx="1" hasCustomPrompt="1"/>
          </p:nvPr>
        </p:nvSpPr>
        <p:spPr>
          <a:xfrm>
            <a:off x="647700" y="303213"/>
            <a:ext cx="8208963" cy="4464050"/>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下列代码演示了几个查找方法：</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var s = new String("This is a Java string.");</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System.out.println(s.length());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22</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System.out.println(s.indexOf('a'));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8</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System.out.println(s.lastIndexOf('a',12));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11</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System.out.println(s.indexOf("is"));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2</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System.out.println(s.lastIndexOf("is"));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5</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System.out.println(s.indexOf("my"));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-1</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a:highlight>
                  <a:srgbClr val="FFFF00"/>
                </a:highlight>
              </a:rPr>
              <a:t>int lastIndexOf(int ch)</a:t>
            </a:r>
            <a:r>
              <a:rPr lang="zh-CN" altLang="en-US">
                <a:highlight>
                  <a:srgbClr val="FFFF00"/>
                </a:highlight>
              </a:rPr>
              <a:t>：返回指定字符</a:t>
            </a:r>
            <a:r>
              <a:rPr lang="en-US" altLang="zh-CN">
                <a:highlight>
                  <a:srgbClr val="FFFF00"/>
                </a:highlight>
              </a:rPr>
              <a:t>ch</a:t>
            </a:r>
            <a:r>
              <a:rPr lang="zh-CN" altLang="en-US">
                <a:highlight>
                  <a:srgbClr val="FFFF00"/>
                </a:highlight>
              </a:rPr>
              <a:t>在字符串中</a:t>
            </a:r>
            <a:r>
              <a:rPr lang="zh-CN" altLang="en-US" b="1">
                <a:highlight>
                  <a:srgbClr val="FFFF00"/>
                </a:highlight>
              </a:rPr>
              <a:t>最后一次出现</a:t>
            </a:r>
            <a:r>
              <a:rPr lang="zh-CN" altLang="en-US">
                <a:highlight>
                  <a:srgbClr val="FFFF00"/>
                </a:highlight>
              </a:rPr>
              <a:t>的索引。</a:t>
            </a:r>
            <a:endParaRPr lang="zh-CN" altLang="en-US">
              <a:highlight>
                <a:srgbClr val="FFFF00"/>
              </a:highlight>
            </a:endParaRPr>
          </a:p>
          <a:p>
            <a:r>
              <a:rPr lang="en-US" altLang="zh-CN">
                <a:highlight>
                  <a:srgbClr val="FFFF00"/>
                </a:highlight>
              </a:rPr>
              <a:t>int lastIndexOf(int ch, int fromIndex)</a:t>
            </a:r>
            <a:r>
              <a:rPr lang="zh-CN" altLang="en-US">
                <a:highlight>
                  <a:srgbClr val="FFFF00"/>
                </a:highlight>
              </a:rPr>
              <a:t>：返回指定字符</a:t>
            </a:r>
            <a:r>
              <a:rPr lang="en-US" altLang="zh-CN">
                <a:highlight>
                  <a:srgbClr val="FFFF00"/>
                </a:highlight>
              </a:rPr>
              <a:t>ch</a:t>
            </a:r>
            <a:r>
              <a:rPr lang="zh-CN" altLang="en-US">
                <a:highlight>
                  <a:srgbClr val="FFFF00"/>
                </a:highlight>
              </a:rPr>
              <a:t>在字符串中</a:t>
            </a:r>
            <a:r>
              <a:rPr lang="zh-CN" altLang="en-US" b="1">
                <a:highlight>
                  <a:srgbClr val="FFFF00"/>
                </a:highlight>
              </a:rPr>
              <a:t>从</a:t>
            </a:r>
            <a:r>
              <a:rPr lang="en-US" altLang="zh-CN" b="1">
                <a:highlight>
                  <a:srgbClr val="FFFF00"/>
                </a:highlight>
              </a:rPr>
              <a:t>fromIndex</a:t>
            </a:r>
            <a:r>
              <a:rPr lang="zh-CN" altLang="en-US" b="1">
                <a:highlight>
                  <a:srgbClr val="FFFF00"/>
                </a:highlight>
              </a:rPr>
              <a:t>位置向前搜索</a:t>
            </a:r>
            <a:r>
              <a:rPr lang="zh-CN" altLang="en-US">
                <a:highlight>
                  <a:srgbClr val="FFFF00"/>
                </a:highlight>
              </a:rPr>
              <a:t>时</a:t>
            </a:r>
            <a:r>
              <a:rPr lang="zh-CN" altLang="en-US" b="1">
                <a:highlight>
                  <a:srgbClr val="FFFF00"/>
                </a:highlight>
              </a:rPr>
              <a:t>最后一次出现</a:t>
            </a:r>
            <a:r>
              <a:rPr lang="zh-CN" altLang="en-US">
                <a:highlight>
                  <a:srgbClr val="FFFF00"/>
                </a:highlight>
              </a:rPr>
              <a:t>的索引。</a:t>
            </a:r>
            <a:endParaRPr lang="zh-CN" altLang="en-US">
              <a:highlight>
                <a:srgbClr val="FFFF00"/>
              </a:highlight>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962">
                                            <p:txEl>
                                              <p:charRg st="0" end="15"/>
                                            </p:txEl>
                                          </p:spTgt>
                                        </p:tgtEl>
                                        <p:attrNameLst>
                                          <p:attrName>style.visibility</p:attrName>
                                        </p:attrNameLst>
                                      </p:cBhvr>
                                      <p:to>
                                        <p:strVal val="visible"/>
                                      </p:to>
                                    </p:set>
                                    <p:animEffect transition="in" filter="wipe(up)">
                                      <p:cBhvr>
                                        <p:cTn id="7" dur="500"/>
                                        <p:tgtEl>
                                          <p:spTgt spid="40962">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962">
                                            <p:txEl>
                                              <p:charRg st="15" end="62"/>
                                            </p:txEl>
                                          </p:spTgt>
                                        </p:tgtEl>
                                        <p:attrNameLst>
                                          <p:attrName>style.visibility</p:attrName>
                                        </p:attrNameLst>
                                      </p:cBhvr>
                                      <p:to>
                                        <p:strVal val="visible"/>
                                      </p:to>
                                    </p:set>
                                    <p:animEffect transition="in" filter="wipe(up)">
                                      <p:cBhvr>
                                        <p:cTn id="12" dur="500"/>
                                        <p:tgtEl>
                                          <p:spTgt spid="40962">
                                            <p:txEl>
                                              <p:charRg st="15" end="6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0962">
                                            <p:txEl>
                                              <p:charRg st="62" end="128"/>
                                            </p:txEl>
                                          </p:spTgt>
                                        </p:tgtEl>
                                        <p:attrNameLst>
                                          <p:attrName>style.visibility</p:attrName>
                                        </p:attrNameLst>
                                      </p:cBhvr>
                                      <p:to>
                                        <p:strVal val="visible"/>
                                      </p:to>
                                    </p:set>
                                    <p:animEffect transition="in" filter="wipe(up)">
                                      <p:cBhvr>
                                        <p:cTn id="17" dur="500"/>
                                        <p:tgtEl>
                                          <p:spTgt spid="40962">
                                            <p:txEl>
                                              <p:charRg st="62" end="12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962">
                                            <p:txEl>
                                              <p:charRg st="128" end="191"/>
                                            </p:txEl>
                                          </p:spTgt>
                                        </p:tgtEl>
                                        <p:attrNameLst>
                                          <p:attrName>style.visibility</p:attrName>
                                        </p:attrNameLst>
                                      </p:cBhvr>
                                      <p:to>
                                        <p:strVal val="visible"/>
                                      </p:to>
                                    </p:set>
                                    <p:animEffect transition="in" filter="wipe(up)">
                                      <p:cBhvr>
                                        <p:cTn id="22" dur="500"/>
                                        <p:tgtEl>
                                          <p:spTgt spid="40962">
                                            <p:txEl>
                                              <p:charRg st="128" end="19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0962">
                                            <p:txEl>
                                              <p:charRg st="191" end="252"/>
                                            </p:txEl>
                                          </p:spTgt>
                                        </p:tgtEl>
                                        <p:attrNameLst>
                                          <p:attrName>style.visibility</p:attrName>
                                        </p:attrNameLst>
                                      </p:cBhvr>
                                      <p:to>
                                        <p:strVal val="visible"/>
                                      </p:to>
                                    </p:set>
                                    <p:animEffect transition="in" filter="wipe(up)">
                                      <p:cBhvr>
                                        <p:cTn id="27" dur="500"/>
                                        <p:tgtEl>
                                          <p:spTgt spid="40962">
                                            <p:txEl>
                                              <p:charRg st="191" end="25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0962">
                                            <p:txEl>
                                              <p:charRg st="252" end="315"/>
                                            </p:txEl>
                                          </p:spTgt>
                                        </p:tgtEl>
                                        <p:attrNameLst>
                                          <p:attrName>style.visibility</p:attrName>
                                        </p:attrNameLst>
                                      </p:cBhvr>
                                      <p:to>
                                        <p:strVal val="visible"/>
                                      </p:to>
                                    </p:set>
                                    <p:animEffect transition="in" filter="wipe(up)">
                                      <p:cBhvr>
                                        <p:cTn id="32" dur="500"/>
                                        <p:tgtEl>
                                          <p:spTgt spid="40962">
                                            <p:txEl>
                                              <p:charRg st="252" end="31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0962">
                                            <p:txEl>
                                              <p:charRg st="315" end="376"/>
                                            </p:txEl>
                                          </p:spTgt>
                                        </p:tgtEl>
                                        <p:attrNameLst>
                                          <p:attrName>style.visibility</p:attrName>
                                        </p:attrNameLst>
                                      </p:cBhvr>
                                      <p:to>
                                        <p:strVal val="visible"/>
                                      </p:to>
                                    </p:set>
                                    <p:animEffect transition="in" filter="wipe(up)">
                                      <p:cBhvr>
                                        <p:cTn id="37" dur="500"/>
                                        <p:tgtEl>
                                          <p:spTgt spid="40962">
                                            <p:txEl>
                                              <p:charRg st="315" end="37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0962">
                                            <p:txEl>
                                              <p:charRg st="376" end="438"/>
                                            </p:txEl>
                                          </p:spTgt>
                                        </p:tgtEl>
                                        <p:attrNameLst>
                                          <p:attrName>style.visibility</p:attrName>
                                        </p:attrNameLst>
                                      </p:cBhvr>
                                      <p:to>
                                        <p:strVal val="visible"/>
                                      </p:to>
                                    </p:set>
                                    <p:animEffect transition="in" filter="wipe(up)">
                                      <p:cBhvr>
                                        <p:cTn id="42" dur="500"/>
                                        <p:tgtEl>
                                          <p:spTgt spid="40962">
                                            <p:txEl>
                                              <p:charRg st="376" end="43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0962">
                                            <p:txEl>
                                              <p:charRg st="8" end="8"/>
                                            </p:txEl>
                                          </p:spTgt>
                                        </p:tgtEl>
                                        <p:attrNameLst>
                                          <p:attrName>style.visibility</p:attrName>
                                        </p:attrNameLst>
                                      </p:cBhvr>
                                      <p:to>
                                        <p:strVal val="visible"/>
                                      </p:to>
                                    </p:set>
                                    <p:animEffect transition="in" filter="wipe(up)">
                                      <p:cBhvr>
                                        <p:cTn id="47" dur="500"/>
                                        <p:tgtEl>
                                          <p:spTgt spid="40962">
                                            <p:txEl>
                                              <p:char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40962">
                                            <p:txEl>
                                              <p:charRg st="9" end="9"/>
                                            </p:txEl>
                                          </p:spTgt>
                                        </p:tgtEl>
                                        <p:attrNameLst>
                                          <p:attrName>style.visibility</p:attrName>
                                        </p:attrNameLst>
                                      </p:cBhvr>
                                      <p:to>
                                        <p:strVal val="visible"/>
                                      </p:to>
                                    </p:set>
                                    <p:animEffect transition="in" filter="wipe(up)">
                                      <p:cBhvr>
                                        <p:cTn id="52" dur="500"/>
                                        <p:tgtEl>
                                          <p:spTgt spid="40962">
                                            <p:txEl>
                                              <p:char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3" cy="1411288"/>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使用</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matches()</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方法返回字符串是否与正则表达式匹配，格式如下。</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public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boolean</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matches(String regex)</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该方法返回字符串是否与参数给定的正则表达式匹配。</a:t>
            </a: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41987" name="标题 2"/>
          <p:cNvSpPr>
            <a:spLocks noGrp="1"/>
          </p:cNvSpPr>
          <p:nvPr>
            <p:ph type="title"/>
          </p:nvPr>
        </p:nvSpPr>
        <p:spPr>
          <a:xfrm>
            <a:off x="1258888" y="123825"/>
            <a:ext cx="4392612" cy="465138"/>
          </a:xfrm>
        </p:spPr>
        <p:txBody>
          <a:bodyPr vert="horz" wrap="square" lIns="91440" tIns="45720" rIns="91440" bIns="45720" anchor="ctr" anchorCtr="0"/>
          <a:p>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6.1.5  </a:t>
            </a:r>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字符串查找和匹配</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393700" y="2349500"/>
            <a:ext cx="8426450" cy="1590675"/>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请看下面代码。</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var</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ss</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 "one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little,two</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little,three</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little.";</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System.out.println</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ss.matches</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(".*little.*"));       // </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输出：</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true</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1987"/>
                                        </p:tgtEl>
                                        <p:attrNameLst>
                                          <p:attrName>style.visibility</p:attrName>
                                        </p:attrNameLst>
                                      </p:cBhvr>
                                      <p:to>
                                        <p:strVal val="visible"/>
                                      </p:to>
                                    </p:set>
                                    <p:animEffect transition="in" filter="wipe(left)">
                                      <p:cBhvr>
                                        <p:cTn id="7" dur="500"/>
                                        <p:tgtEl>
                                          <p:spTgt spid="419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35"/>
                                            </p:txEl>
                                          </p:spTgt>
                                        </p:tgtEl>
                                        <p:attrNameLst>
                                          <p:attrName>style.visibility</p:attrName>
                                        </p:attrNameLst>
                                      </p:cBhvr>
                                      <p:to>
                                        <p:strVal val="visible"/>
                                      </p:to>
                                    </p:set>
                                    <p:animEffect transition="in" filter="wipe(up)">
                                      <p:cBhvr>
                                        <p:cTn id="12" dur="500"/>
                                        <p:tgtEl>
                                          <p:spTgt spid="2">
                                            <p:txEl>
                                              <p:charRg st="0"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35" end="78"/>
                                            </p:txEl>
                                          </p:spTgt>
                                        </p:tgtEl>
                                        <p:attrNameLst>
                                          <p:attrName>style.visibility</p:attrName>
                                        </p:attrNameLst>
                                      </p:cBhvr>
                                      <p:to>
                                        <p:strVal val="visible"/>
                                      </p:to>
                                    </p:set>
                                    <p:animEffect transition="in" filter="wipe(up)">
                                      <p:cBhvr>
                                        <p:cTn id="17" dur="500"/>
                                        <p:tgtEl>
                                          <p:spTgt spid="2">
                                            <p:txEl>
                                              <p:charRg st="35" end="7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charRg st="78" end="103"/>
                                            </p:txEl>
                                          </p:spTgt>
                                        </p:tgtEl>
                                        <p:attrNameLst>
                                          <p:attrName>style.visibility</p:attrName>
                                        </p:attrNameLst>
                                      </p:cBhvr>
                                      <p:to>
                                        <p:strVal val="visible"/>
                                      </p:to>
                                    </p:set>
                                    <p:animEffect transition="in" filter="wipe(up)">
                                      <p:cBhvr>
                                        <p:cTn id="22" dur="500"/>
                                        <p:tgtEl>
                                          <p:spTgt spid="2">
                                            <p:txEl>
                                              <p:charRg st="78" end="10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charRg st="0" end="8"/>
                                            </p:txEl>
                                          </p:spTgt>
                                        </p:tgtEl>
                                        <p:attrNameLst>
                                          <p:attrName>style.visibility</p:attrName>
                                        </p:attrNameLst>
                                      </p:cBhvr>
                                      <p:to>
                                        <p:strVal val="visible"/>
                                      </p:to>
                                    </p:set>
                                    <p:animEffect transition="in" filter="wipe(up)">
                                      <p:cBhvr>
                                        <p:cTn id="27" dur="500"/>
                                        <p:tgtEl>
                                          <p:spTgt spid="4">
                                            <p:txEl>
                                              <p:charRg st="0"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xEl>
                                              <p:charRg st="8" end="61"/>
                                            </p:txEl>
                                          </p:spTgt>
                                        </p:tgtEl>
                                        <p:attrNameLst>
                                          <p:attrName>style.visibility</p:attrName>
                                        </p:attrNameLst>
                                      </p:cBhvr>
                                      <p:to>
                                        <p:strVal val="visible"/>
                                      </p:to>
                                    </p:set>
                                    <p:animEffect transition="in" filter="wipe(up)">
                                      <p:cBhvr>
                                        <p:cTn id="32" dur="500"/>
                                        <p:tgtEl>
                                          <p:spTgt spid="4">
                                            <p:txEl>
                                              <p:charRg st="8" end="6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
                                            <p:txEl>
                                              <p:charRg st="61" end="129"/>
                                            </p:txEl>
                                          </p:spTgt>
                                        </p:tgtEl>
                                        <p:attrNameLst>
                                          <p:attrName>style.visibility</p:attrName>
                                        </p:attrNameLst>
                                      </p:cBhvr>
                                      <p:to>
                                        <p:strVal val="visible"/>
                                      </p:to>
                                    </p:set>
                                    <p:animEffect transition="in" filter="wipe(up)">
                                      <p:cBhvr>
                                        <p:cTn id="37" dur="500"/>
                                        <p:tgtEl>
                                          <p:spTgt spid="4">
                                            <p:txEl>
                                              <p:charRg st="61" end="1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1987" grpId="0"/>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内容占位符 1"/>
          <p:cNvSpPr>
            <a:spLocks noGrp="1"/>
          </p:cNvSpPr>
          <p:nvPr>
            <p:ph idx="1" hasCustomPrompt="1"/>
          </p:nvPr>
        </p:nvSpPr>
        <p:spPr>
          <a:xfrm>
            <a:off x="395288" y="765175"/>
            <a:ext cx="8424862" cy="1411288"/>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使用</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String</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类的</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split()</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方法可以将一个字符串分解成子字符串或令牌（</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token</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），使用</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join()</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方法可以将</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String</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数组中字符串连接起来，</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43011" name="标题 2"/>
          <p:cNvSpPr>
            <a:spLocks noGrp="1"/>
          </p:cNvSpPr>
          <p:nvPr>
            <p:ph type="title"/>
          </p:nvPr>
        </p:nvSpPr>
        <p:spPr>
          <a:xfrm>
            <a:off x="1258888" y="123825"/>
            <a:ext cx="4392612" cy="465138"/>
          </a:xfrm>
        </p:spPr>
        <p:txBody>
          <a:bodyPr vert="horz" wrap="square" lIns="91440" tIns="45720" rIns="91440" bIns="45720" anchor="ctr" anchorCtr="0"/>
          <a:p>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6.1.6  </a:t>
            </a:r>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字符串拆分和组合</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3012" name="内容占位符 3"/>
          <p:cNvSpPr>
            <a:spLocks noGrp="1"/>
          </p:cNvSpPr>
          <p:nvPr>
            <p:ph idx="13" hasCustomPrompt="1"/>
          </p:nvPr>
        </p:nvSpPr>
        <p:spPr>
          <a:xfrm>
            <a:off x="393700" y="1708150"/>
            <a:ext cx="8426450" cy="2232025"/>
          </a:xfrm>
        </p:spPr>
        <p:txBody>
          <a:bodyPr vert="horz" wrap="square" lIns="91440" tIns="45720" rIns="91440" bIns="45720" anchor="t" anchorCtr="0"/>
          <a:p>
            <a:pPr>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String[] split(String regex)</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：参数</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regex</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表示正则表达式，根据给定的正则表达式将字符串拆分成字符串数组。</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static String join(CharSequence delimiter, CharSequence... elements)</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：使用指定的分割符将</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elements</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的各元素组合成一个新字符串。</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wipe(left)">
                                      <p:cBhvr>
                                        <p:cTn id="7" dur="500"/>
                                        <p:tgtEl>
                                          <p:spTgt spid="430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010">
                                            <p:txEl>
                                              <p:charRg st="0" end="76"/>
                                            </p:txEl>
                                          </p:spTgt>
                                        </p:tgtEl>
                                        <p:attrNameLst>
                                          <p:attrName>style.visibility</p:attrName>
                                        </p:attrNameLst>
                                      </p:cBhvr>
                                      <p:to>
                                        <p:strVal val="visible"/>
                                      </p:to>
                                    </p:set>
                                    <p:animEffect transition="in" filter="wipe(up)">
                                      <p:cBhvr>
                                        <p:cTn id="12" dur="500"/>
                                        <p:tgtEl>
                                          <p:spTgt spid="43010">
                                            <p:txEl>
                                              <p:charRg st="0" end="7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3012">
                                            <p:txEl>
                                              <p:charRg st="0" end="75"/>
                                            </p:txEl>
                                          </p:spTgt>
                                        </p:tgtEl>
                                        <p:attrNameLst>
                                          <p:attrName>style.visibility</p:attrName>
                                        </p:attrNameLst>
                                      </p:cBhvr>
                                      <p:to>
                                        <p:strVal val="visible"/>
                                      </p:to>
                                    </p:set>
                                    <p:animEffect transition="in" filter="wipe(up)">
                                      <p:cBhvr>
                                        <p:cTn id="17" dur="500"/>
                                        <p:tgtEl>
                                          <p:spTgt spid="43012">
                                            <p:txEl>
                                              <p:charRg st="0" end="7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3012">
                                            <p:txEl>
                                              <p:charRg st="75" end="183"/>
                                            </p:txEl>
                                          </p:spTgt>
                                        </p:tgtEl>
                                        <p:attrNameLst>
                                          <p:attrName>style.visibility</p:attrName>
                                        </p:attrNameLst>
                                      </p:cBhvr>
                                      <p:to>
                                        <p:strVal val="visible"/>
                                      </p:to>
                                    </p:set>
                                    <p:animEffect transition="in" filter="wipe(up)">
                                      <p:cBhvr>
                                        <p:cTn id="22" dur="500"/>
                                        <p:tgtEl>
                                          <p:spTgt spid="43012">
                                            <p:txEl>
                                              <p:charRg st="75" end="1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P spid="43011" grpId="0"/>
      <p:bldP spid="4301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内容占位符 1"/>
          <p:cNvSpPr>
            <a:spLocks noGrp="1"/>
          </p:cNvSpPr>
          <p:nvPr>
            <p:ph idx="1" hasCustomPrompt="1"/>
          </p:nvPr>
        </p:nvSpPr>
        <p:spPr>
          <a:xfrm>
            <a:off x="647700" y="303213"/>
            <a:ext cx="8208963" cy="4464050"/>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下面代码拆分一个字符串。</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var ss= "one little,two little,three little.";</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String [] str = ss.split("[ ,.]");  </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System.out.println(str.length);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6</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for(var s : str){</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System.out.println(s);</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在</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split()</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中指定的正则表达式“</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”的含义是使用空格、逗号或句点为分隔符拆分字符串。</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034">
                                            <p:txEl>
                                              <p:charRg st="0" end="13"/>
                                            </p:txEl>
                                          </p:spTgt>
                                        </p:tgtEl>
                                        <p:attrNameLst>
                                          <p:attrName>style.visibility</p:attrName>
                                        </p:attrNameLst>
                                      </p:cBhvr>
                                      <p:to>
                                        <p:strVal val="visible"/>
                                      </p:to>
                                    </p:set>
                                    <p:animEffect transition="in" filter="wipe(up)">
                                      <p:cBhvr>
                                        <p:cTn id="7" dur="500"/>
                                        <p:tgtEl>
                                          <p:spTgt spid="44034">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4034">
                                            <p:txEl>
                                              <p:charRg st="13" end="62"/>
                                            </p:txEl>
                                          </p:spTgt>
                                        </p:tgtEl>
                                        <p:attrNameLst>
                                          <p:attrName>style.visibility</p:attrName>
                                        </p:attrNameLst>
                                      </p:cBhvr>
                                      <p:to>
                                        <p:strVal val="visible"/>
                                      </p:to>
                                    </p:set>
                                    <p:animEffect transition="in" filter="wipe(up)">
                                      <p:cBhvr>
                                        <p:cTn id="12" dur="500"/>
                                        <p:tgtEl>
                                          <p:spTgt spid="44034">
                                            <p:txEl>
                                              <p:charRg st="13" end="6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4034">
                                            <p:txEl>
                                              <p:charRg st="62" end="101"/>
                                            </p:txEl>
                                          </p:spTgt>
                                        </p:tgtEl>
                                        <p:attrNameLst>
                                          <p:attrName>style.visibility</p:attrName>
                                        </p:attrNameLst>
                                      </p:cBhvr>
                                      <p:to>
                                        <p:strVal val="visible"/>
                                      </p:to>
                                    </p:set>
                                    <p:animEffect transition="in" filter="wipe(up)">
                                      <p:cBhvr>
                                        <p:cTn id="17" dur="500"/>
                                        <p:tgtEl>
                                          <p:spTgt spid="44034">
                                            <p:txEl>
                                              <p:charRg st="62" end="10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4034">
                                            <p:txEl>
                                              <p:charRg st="101" end="147"/>
                                            </p:txEl>
                                          </p:spTgt>
                                        </p:tgtEl>
                                        <p:attrNameLst>
                                          <p:attrName>style.visibility</p:attrName>
                                        </p:attrNameLst>
                                      </p:cBhvr>
                                      <p:to>
                                        <p:strVal val="visible"/>
                                      </p:to>
                                    </p:set>
                                    <p:animEffect transition="in" filter="wipe(up)">
                                      <p:cBhvr>
                                        <p:cTn id="22" dur="500"/>
                                        <p:tgtEl>
                                          <p:spTgt spid="44034">
                                            <p:txEl>
                                              <p:charRg st="101" end="14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4034">
                                            <p:txEl>
                                              <p:charRg st="147" end="167"/>
                                            </p:txEl>
                                          </p:spTgt>
                                        </p:tgtEl>
                                        <p:attrNameLst>
                                          <p:attrName>style.visibility</p:attrName>
                                        </p:attrNameLst>
                                      </p:cBhvr>
                                      <p:to>
                                        <p:strVal val="visible"/>
                                      </p:to>
                                    </p:set>
                                    <p:animEffect transition="in" filter="wipe(up)">
                                      <p:cBhvr>
                                        <p:cTn id="27" dur="500"/>
                                        <p:tgtEl>
                                          <p:spTgt spid="44034">
                                            <p:txEl>
                                              <p:charRg st="147" end="16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4034">
                                            <p:txEl>
                                              <p:charRg st="167" end="197"/>
                                            </p:txEl>
                                          </p:spTgt>
                                        </p:tgtEl>
                                        <p:attrNameLst>
                                          <p:attrName>style.visibility</p:attrName>
                                        </p:attrNameLst>
                                      </p:cBhvr>
                                      <p:to>
                                        <p:strVal val="visible"/>
                                      </p:to>
                                    </p:set>
                                    <p:animEffect transition="in" filter="wipe(up)">
                                      <p:cBhvr>
                                        <p:cTn id="32" dur="500"/>
                                        <p:tgtEl>
                                          <p:spTgt spid="44034">
                                            <p:txEl>
                                              <p:charRg st="167" end="19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4034">
                                            <p:txEl>
                                              <p:charRg st="197" end="201"/>
                                            </p:txEl>
                                          </p:spTgt>
                                        </p:tgtEl>
                                        <p:attrNameLst>
                                          <p:attrName>style.visibility</p:attrName>
                                        </p:attrNameLst>
                                      </p:cBhvr>
                                      <p:to>
                                        <p:strVal val="visible"/>
                                      </p:to>
                                    </p:set>
                                    <p:animEffect transition="in" filter="wipe(up)">
                                      <p:cBhvr>
                                        <p:cTn id="37" dur="500"/>
                                        <p:tgtEl>
                                          <p:spTgt spid="44034">
                                            <p:txEl>
                                              <p:charRg st="197" end="20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4034">
                                            <p:txEl>
                                              <p:charRg st="201" end="250"/>
                                            </p:txEl>
                                          </p:spTgt>
                                        </p:tgtEl>
                                        <p:attrNameLst>
                                          <p:attrName>style.visibility</p:attrName>
                                        </p:attrNameLst>
                                      </p:cBhvr>
                                      <p:to>
                                        <p:strVal val="visible"/>
                                      </p:to>
                                    </p:set>
                                    <p:animEffect transition="in" filter="wipe(up)">
                                      <p:cBhvr>
                                        <p:cTn id="42" dur="500"/>
                                        <p:tgtEl>
                                          <p:spTgt spid="44034">
                                            <p:txEl>
                                              <p:charRg st="201" end="2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647700" y="303213"/>
            <a:ext cx="8208963" cy="4464050"/>
          </a:xfrm>
        </p:spPr>
        <p:txBody>
          <a:bodyPr vert="horz" wrap="square" lIns="91440" tIns="45720" rIns="91440" bIns="45720" numCol="1" anchor="t" anchorCtr="0" compatLnSpc="1"/>
          <a:lstStyle/>
          <a:p>
            <a:pPr marL="285750" marR="0" lvl="0" indent="-285750" algn="l" defTabSz="914400" rtl="0" eaLnBrk="0" fontAlgn="base" latinLnBrk="0" hangingPunct="0">
              <a:lnSpc>
                <a:spcPct val="130000"/>
              </a:lnSpc>
              <a:spcBef>
                <a:spcPct val="20000"/>
              </a:spcBef>
              <a:spcAft>
                <a:spcPct val="0"/>
              </a:spcAft>
              <a:buClrTx/>
              <a:buSzTx/>
              <a:buFont typeface="Arial" panose="020B0604020202020204" pitchFamily="34" charset="0"/>
              <a:buChar char="•"/>
              <a:defRPr/>
            </a:pPr>
            <a:r>
              <a:rPr kumimoji="0" lang="en-US"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String</a:t>
            </a:r>
            <a:r>
              <a:rPr kumimoji="0" lang="zh-CN"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类的静态</a:t>
            </a:r>
            <a:r>
              <a:rPr kumimoji="0" lang="en-US"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join()</a:t>
            </a:r>
            <a:r>
              <a:rPr kumimoji="0" lang="zh-CN"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方法，实现将一个字符串数组按指定的分割符组合成一个字符串</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，它的功能与</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split()</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方法相反。下面代码演示了</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join()</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方法的使用。</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3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var</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joined =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String.join</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("\\","C:","</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javastudy</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","com");</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3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System.out.println</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(joined);              //  </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输出：</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C:\javastudy\com</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3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String [] seasons = {"</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春</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夏</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秋</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冬</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3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var</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s =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String.join</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,seasons);</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3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System.out.println</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                    // </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输出：春</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夏</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秋</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冬</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30000"/>
              </a:lnSpc>
              <a:spcBef>
                <a:spcPct val="20000"/>
              </a:spcBef>
              <a:spcAft>
                <a:spcPct val="0"/>
              </a:spcAft>
              <a:buClrTx/>
              <a:buSzTx/>
              <a:buFont typeface="Wingdings" panose="05000000000000000000" pitchFamily="2" charset="2"/>
              <a:buNone/>
              <a:defRPr/>
            </a:pP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charRg st="0" end="82"/>
                                            </p:txEl>
                                          </p:spTgt>
                                        </p:tgtEl>
                                        <p:attrNameLst>
                                          <p:attrName>style.visibility</p:attrName>
                                        </p:attrNameLst>
                                      </p:cBhvr>
                                      <p:to>
                                        <p:strVal val="visible"/>
                                      </p:to>
                                    </p:set>
                                    <p:animEffect transition="in" filter="wipe(up)">
                                      <p:cBhvr>
                                        <p:cTn id="7" dur="500"/>
                                        <p:tgtEl>
                                          <p:spTgt spid="2">
                                            <p:txEl>
                                              <p:charRg st="0" end="8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82" end="143"/>
                                            </p:txEl>
                                          </p:spTgt>
                                        </p:tgtEl>
                                        <p:attrNameLst>
                                          <p:attrName>style.visibility</p:attrName>
                                        </p:attrNameLst>
                                      </p:cBhvr>
                                      <p:to>
                                        <p:strVal val="visible"/>
                                      </p:to>
                                    </p:set>
                                    <p:animEffect transition="in" filter="wipe(up)">
                                      <p:cBhvr>
                                        <p:cTn id="12" dur="500"/>
                                        <p:tgtEl>
                                          <p:spTgt spid="2">
                                            <p:txEl>
                                              <p:charRg st="82" end="14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143" end="213"/>
                                            </p:txEl>
                                          </p:spTgt>
                                        </p:tgtEl>
                                        <p:attrNameLst>
                                          <p:attrName>style.visibility</p:attrName>
                                        </p:attrNameLst>
                                      </p:cBhvr>
                                      <p:to>
                                        <p:strVal val="visible"/>
                                      </p:to>
                                    </p:set>
                                    <p:animEffect transition="in" filter="wipe(up)">
                                      <p:cBhvr>
                                        <p:cTn id="17" dur="500"/>
                                        <p:tgtEl>
                                          <p:spTgt spid="2">
                                            <p:txEl>
                                              <p:charRg st="143" end="21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charRg st="213" end="260"/>
                                            </p:txEl>
                                          </p:spTgt>
                                        </p:tgtEl>
                                        <p:attrNameLst>
                                          <p:attrName>style.visibility</p:attrName>
                                        </p:attrNameLst>
                                      </p:cBhvr>
                                      <p:to>
                                        <p:strVal val="visible"/>
                                      </p:to>
                                    </p:set>
                                    <p:animEffect transition="in" filter="wipe(up)">
                                      <p:cBhvr>
                                        <p:cTn id="22" dur="500"/>
                                        <p:tgtEl>
                                          <p:spTgt spid="2">
                                            <p:txEl>
                                              <p:charRg st="213" end="26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xEl>
                                              <p:charRg st="260" end="300"/>
                                            </p:txEl>
                                          </p:spTgt>
                                        </p:tgtEl>
                                        <p:attrNameLst>
                                          <p:attrName>style.visibility</p:attrName>
                                        </p:attrNameLst>
                                      </p:cBhvr>
                                      <p:to>
                                        <p:strVal val="visible"/>
                                      </p:to>
                                    </p:set>
                                    <p:animEffect transition="in" filter="wipe(up)">
                                      <p:cBhvr>
                                        <p:cTn id="27" dur="500"/>
                                        <p:tgtEl>
                                          <p:spTgt spid="2">
                                            <p:txEl>
                                              <p:charRg st="260" end="30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
                                            <p:txEl>
                                              <p:charRg st="300" end="361"/>
                                            </p:txEl>
                                          </p:spTgt>
                                        </p:tgtEl>
                                        <p:attrNameLst>
                                          <p:attrName>style.visibility</p:attrName>
                                        </p:attrNameLst>
                                      </p:cBhvr>
                                      <p:to>
                                        <p:strVal val="visible"/>
                                      </p:to>
                                    </p:set>
                                    <p:animEffect transition="in" filter="wipe(up)">
                                      <p:cBhvr>
                                        <p:cTn id="32" dur="500"/>
                                        <p:tgtEl>
                                          <p:spTgt spid="2">
                                            <p:txEl>
                                              <p:charRg st="300" end="3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2" cy="582613"/>
          </a:xfrm>
        </p:spPr>
        <p:txBody>
          <a:bodyPr vert="horz" wrap="square" lIns="91440" tIns="45720" rIns="91440" bIns="45720" anchor="t" anchorCtr="0"/>
          <a:p>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字符串</a:t>
            </a:r>
            <a:r>
              <a:rPr lang="zh-CN"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不是数组</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，但是字符串能够转换成字符数组或字节数组。</a:t>
            </a:r>
            <a:endPar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6.1.7  </a:t>
            </a:r>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字符串转换为数组</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393700" y="1347788"/>
            <a:ext cx="8426450" cy="2592387"/>
          </a:xfrm>
        </p:spPr>
        <p:txBody>
          <a:bodyPr vert="horz" wrap="square" lIns="91440" tIns="45720" rIns="91440" bIns="45720" anchor="t" anchorCtr="0"/>
          <a:p>
            <a:pPr>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char[] toCharArray()</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：将字符串中的字符转换为字符数组。</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void getChars(int srcBegin, int srcEnd, char[] dst, int dstBegin)</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将字符串中从起始位置</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(srcBegin)</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到结束位置</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(srcEnd)</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之间的字符复制到字符数组</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dst</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中，</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dstBegin</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为目标数组的起始位置。</a:t>
            </a:r>
            <a:endPar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endParaRPr>
          </a:p>
          <a:p>
            <a:pPr>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byte[] getBytes()</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：使用平台默认的字符集将字符串编码成字节序列并将结果存储到字节数组中。</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29"/>
                                            </p:txEl>
                                          </p:spTgt>
                                        </p:tgtEl>
                                        <p:attrNameLst>
                                          <p:attrName>style.visibility</p:attrName>
                                        </p:attrNameLst>
                                      </p:cBhvr>
                                      <p:to>
                                        <p:strVal val="visible"/>
                                      </p:to>
                                    </p:set>
                                    <p:animEffect transition="in" filter="wipe(up)">
                                      <p:cBhvr>
                                        <p:cTn id="12" dur="500"/>
                                        <p:tgtEl>
                                          <p:spTgt spid="2">
                                            <p:txEl>
                                              <p:charRg st="0" end="2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charRg st="0" end="45"/>
                                            </p:txEl>
                                          </p:spTgt>
                                        </p:tgtEl>
                                        <p:attrNameLst>
                                          <p:attrName>style.visibility</p:attrName>
                                        </p:attrNameLst>
                                      </p:cBhvr>
                                      <p:to>
                                        <p:strVal val="visible"/>
                                      </p:to>
                                    </p:set>
                                    <p:animEffect transition="in" filter="wipe(up)">
                                      <p:cBhvr>
                                        <p:cTn id="17" dur="500"/>
                                        <p:tgtEl>
                                          <p:spTgt spid="4">
                                            <p:txEl>
                                              <p:charRg st="0" end="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charRg st="45" end="188"/>
                                            </p:txEl>
                                          </p:spTgt>
                                        </p:tgtEl>
                                        <p:attrNameLst>
                                          <p:attrName>style.visibility</p:attrName>
                                        </p:attrNameLst>
                                      </p:cBhvr>
                                      <p:to>
                                        <p:strVal val="visible"/>
                                      </p:to>
                                    </p:set>
                                    <p:animEffect transition="in" filter="wipe(up)">
                                      <p:cBhvr>
                                        <p:cTn id="22" dur="500"/>
                                        <p:tgtEl>
                                          <p:spTgt spid="4">
                                            <p:txEl>
                                              <p:charRg st="45" end="18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charRg st="188" end="248"/>
                                            </p:txEl>
                                          </p:spTgt>
                                        </p:tgtEl>
                                        <p:attrNameLst>
                                          <p:attrName>style.visibility</p:attrName>
                                        </p:attrNameLst>
                                      </p:cBhvr>
                                      <p:to>
                                        <p:strVal val="visible"/>
                                      </p:to>
                                    </p:set>
                                    <p:animEffect transition="in" filter="wipe(up)">
                                      <p:cBhvr>
                                        <p:cTn id="27" dur="500"/>
                                        <p:tgtEl>
                                          <p:spTgt spid="4">
                                            <p:txEl>
                                              <p:charRg st="188" end="2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647700" y="303213"/>
            <a:ext cx="8208963" cy="4464050"/>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下面代码使用</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toCharArray()</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方法将字符串转换为字符数组，使用</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getChars()</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方法将字符串的一部分复制到字符数组中。</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var s = new String("This is a Java string.");</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char[] chars = s.toCharArray(); </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System.out.println(chars);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This is a Java string.</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char[] subs = new char[4];</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s.getChars(10,14,subs,0); </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System.out.println(subs);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Java</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charRg st="0" end="65"/>
                                            </p:txEl>
                                          </p:spTgt>
                                        </p:tgtEl>
                                        <p:attrNameLst>
                                          <p:attrName>style.visibility</p:attrName>
                                        </p:attrNameLst>
                                      </p:cBhvr>
                                      <p:to>
                                        <p:strVal val="visible"/>
                                      </p:to>
                                    </p:set>
                                    <p:animEffect transition="in" filter="wipe(up)">
                                      <p:cBhvr>
                                        <p:cTn id="7" dur="500"/>
                                        <p:tgtEl>
                                          <p:spTgt spid="2">
                                            <p:txEl>
                                              <p:charRg st="0" end="6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65" end="115"/>
                                            </p:txEl>
                                          </p:spTgt>
                                        </p:tgtEl>
                                        <p:attrNameLst>
                                          <p:attrName>style.visibility</p:attrName>
                                        </p:attrNameLst>
                                      </p:cBhvr>
                                      <p:to>
                                        <p:strVal val="visible"/>
                                      </p:to>
                                    </p:set>
                                    <p:animEffect transition="in" filter="wipe(up)">
                                      <p:cBhvr>
                                        <p:cTn id="12" dur="500"/>
                                        <p:tgtEl>
                                          <p:spTgt spid="2">
                                            <p:txEl>
                                              <p:charRg st="65" end="11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115" end="152"/>
                                            </p:txEl>
                                          </p:spTgt>
                                        </p:tgtEl>
                                        <p:attrNameLst>
                                          <p:attrName>style.visibility</p:attrName>
                                        </p:attrNameLst>
                                      </p:cBhvr>
                                      <p:to>
                                        <p:strVal val="visible"/>
                                      </p:to>
                                    </p:set>
                                    <p:animEffect transition="in" filter="wipe(up)">
                                      <p:cBhvr>
                                        <p:cTn id="17" dur="500"/>
                                        <p:tgtEl>
                                          <p:spTgt spid="2">
                                            <p:txEl>
                                              <p:charRg st="115" end="15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charRg st="152" end="220"/>
                                            </p:txEl>
                                          </p:spTgt>
                                        </p:tgtEl>
                                        <p:attrNameLst>
                                          <p:attrName>style.visibility</p:attrName>
                                        </p:attrNameLst>
                                      </p:cBhvr>
                                      <p:to>
                                        <p:strVal val="visible"/>
                                      </p:to>
                                    </p:set>
                                    <p:animEffect transition="in" filter="wipe(up)">
                                      <p:cBhvr>
                                        <p:cTn id="22" dur="500"/>
                                        <p:tgtEl>
                                          <p:spTgt spid="2">
                                            <p:txEl>
                                              <p:charRg st="152" end="22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xEl>
                                              <p:charRg st="220" end="251"/>
                                            </p:txEl>
                                          </p:spTgt>
                                        </p:tgtEl>
                                        <p:attrNameLst>
                                          <p:attrName>style.visibility</p:attrName>
                                        </p:attrNameLst>
                                      </p:cBhvr>
                                      <p:to>
                                        <p:strVal val="visible"/>
                                      </p:to>
                                    </p:set>
                                    <p:animEffect transition="in" filter="wipe(up)">
                                      <p:cBhvr>
                                        <p:cTn id="27" dur="500"/>
                                        <p:tgtEl>
                                          <p:spTgt spid="2">
                                            <p:txEl>
                                              <p:charRg st="220" end="25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
                                            <p:txEl>
                                              <p:charRg st="251" end="282"/>
                                            </p:txEl>
                                          </p:spTgt>
                                        </p:tgtEl>
                                        <p:attrNameLst>
                                          <p:attrName>style.visibility</p:attrName>
                                        </p:attrNameLst>
                                      </p:cBhvr>
                                      <p:to>
                                        <p:strVal val="visible"/>
                                      </p:to>
                                    </p:set>
                                    <p:animEffect transition="in" filter="wipe(up)">
                                      <p:cBhvr>
                                        <p:cTn id="32" dur="500"/>
                                        <p:tgtEl>
                                          <p:spTgt spid="2">
                                            <p:txEl>
                                              <p:charRg st="251" end="28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
                                            <p:txEl>
                                              <p:charRg st="282" end="332"/>
                                            </p:txEl>
                                          </p:spTgt>
                                        </p:tgtEl>
                                        <p:attrNameLst>
                                          <p:attrName>style.visibility</p:attrName>
                                        </p:attrNameLst>
                                      </p:cBhvr>
                                      <p:to>
                                        <p:strVal val="visible"/>
                                      </p:to>
                                    </p:set>
                                    <p:animEffect transition="in" filter="wipe(up)">
                                      <p:cBhvr>
                                        <p:cTn id="37" dur="500"/>
                                        <p:tgtEl>
                                          <p:spTgt spid="2">
                                            <p:txEl>
                                              <p:charRg st="282" end="3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8130" name="图片 7"/>
          <p:cNvPicPr>
            <a:picLocks noChangeAspect="1"/>
          </p:cNvPicPr>
          <p:nvPr/>
        </p:nvPicPr>
        <p:blipFill>
          <a:blip r:embed="rId1"/>
          <a:srcRect t="25702"/>
          <a:stretch>
            <a:fillRect/>
          </a:stretch>
        </p:blipFill>
        <p:spPr>
          <a:xfrm>
            <a:off x="0" y="1322388"/>
            <a:ext cx="9144000" cy="3821112"/>
          </a:xfrm>
          <a:prstGeom prst="rect">
            <a:avLst/>
          </a:prstGeom>
          <a:noFill/>
          <a:ln w="9525">
            <a:noFill/>
          </a:ln>
        </p:spPr>
      </p:pic>
      <p:sp>
        <p:nvSpPr>
          <p:cNvPr id="48131" name="矩形 8"/>
          <p:cNvSpPr/>
          <p:nvPr/>
        </p:nvSpPr>
        <p:spPr>
          <a:xfrm>
            <a:off x="0" y="7938"/>
            <a:ext cx="9144000" cy="1322387"/>
          </a:xfrm>
          <a:prstGeom prst="rect">
            <a:avLst/>
          </a:prstGeom>
          <a:solidFill>
            <a:srgbClr val="295AA6"/>
          </a:solid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eaLnBrk="1" hangingPunct="1">
              <a:spcBef>
                <a:spcPct val="0"/>
              </a:spcBef>
              <a:buFontTx/>
              <a:buNone/>
            </a:pPr>
            <a:endParaRPr lang="zh-CN" altLang="zh-CN" sz="1800" dirty="0">
              <a:solidFill>
                <a:srgbClr val="FFFFFF"/>
              </a:solidFill>
              <a:latin typeface="Arial" panose="020B0604020202020204" pitchFamily="34" charset="0"/>
            </a:endParaRPr>
          </a:p>
        </p:txBody>
      </p:sp>
      <p:sp>
        <p:nvSpPr>
          <p:cNvPr id="48132" name="直接连接符 10"/>
          <p:cNvSpPr/>
          <p:nvPr/>
        </p:nvSpPr>
        <p:spPr>
          <a:xfrm>
            <a:off x="7938" y="1328738"/>
            <a:ext cx="9150350" cy="1587"/>
          </a:xfrm>
          <a:prstGeom prst="line">
            <a:avLst/>
          </a:prstGeom>
          <a:ln w="9525" cap="flat" cmpd="sng">
            <a:solidFill>
              <a:schemeClr val="accent1"/>
            </a:solidFill>
            <a:prstDash val="solid"/>
            <a:headEnd type="none" w="med" len="med"/>
            <a:tailEnd type="none" w="med" len="med"/>
          </a:ln>
        </p:spPr>
      </p:sp>
      <p:sp>
        <p:nvSpPr>
          <p:cNvPr id="9" name="标题 1"/>
          <p:cNvSpPr>
            <a:spLocks noGrp="1"/>
          </p:cNvSpPr>
          <p:nvPr>
            <p:ph type="ctrTitle"/>
          </p:nvPr>
        </p:nvSpPr>
        <p:spPr>
          <a:xfrm>
            <a:off x="1116013" y="355600"/>
            <a:ext cx="7380287" cy="703263"/>
          </a:xfrm>
        </p:spPr>
        <p:txBody>
          <a:bodyPr vert="horz" wrap="square" lIns="91440" tIns="45720" rIns="91440" bIns="45720" anchor="ctr" anchorCtr="0"/>
          <a:p>
            <a:pPr marL="0" indent="0" eaLnBrk="1" hangingPunct="1">
              <a:buClrTx/>
              <a:buSzTx/>
              <a:buFontTx/>
            </a:pPr>
            <a:r>
              <a:rPr lang="en-US" altLang="zh-CN" sz="4800" dirty="0">
                <a:solidFill>
                  <a:schemeClr val="bg1"/>
                </a:solidFill>
                <a:latin typeface="Britannic Bold" panose="020B0903060703020204" pitchFamily="34" charset="0"/>
                <a:ea typeface="隶书" panose="02010509060101010101" pitchFamily="49" charset="-122"/>
              </a:rPr>
              <a:t>Java</a:t>
            </a:r>
            <a:r>
              <a:rPr lang="zh-CN" altLang="en-US" sz="5400" dirty="0">
                <a:solidFill>
                  <a:schemeClr val="bg1"/>
                </a:solidFill>
                <a:latin typeface="Impact" panose="020B0806030902050204" pitchFamily="34" charset="0"/>
                <a:ea typeface="隶书" panose="02010509060101010101" pitchFamily="49" charset="-122"/>
              </a:rPr>
              <a:t>语言程序设计</a:t>
            </a:r>
            <a:endParaRPr lang="zh-CN" altLang="zh-CN" sz="5400" dirty="0">
              <a:solidFill>
                <a:schemeClr val="bg1"/>
              </a:solidFill>
              <a:latin typeface="Britannic Bold" panose="020B0903060703020204" pitchFamily="34" charset="0"/>
              <a:ea typeface="隶书" panose="02010509060101010101" pitchFamily="49" charset="-122"/>
            </a:endParaRPr>
          </a:p>
        </p:txBody>
      </p:sp>
      <p:sp>
        <p:nvSpPr>
          <p:cNvPr id="13319" name="AutoShape 9"/>
          <p:cNvSpPr/>
          <p:nvPr/>
        </p:nvSpPr>
        <p:spPr>
          <a:xfrm>
            <a:off x="1908175" y="2571750"/>
            <a:ext cx="5367338" cy="657225"/>
          </a:xfrm>
          <a:prstGeom prst="roundRect">
            <a:avLst>
              <a:gd name="adj" fmla="val 50000"/>
            </a:avLst>
          </a:prstGeom>
          <a:gradFill rotWithShape="1">
            <a:gsLst>
              <a:gs pos="0">
                <a:srgbClr val="0C2D70"/>
              </a:gs>
              <a:gs pos="100000">
                <a:srgbClr val="0A255C"/>
              </a:gs>
            </a:gsLst>
            <a:lin ang="5400000" scaled="1"/>
            <a:tileRect/>
          </a:gradFill>
          <a:ln w="1905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algn="ctr" eaLnBrk="1" hangingPunct="1">
              <a:spcBef>
                <a:spcPct val="0"/>
              </a:spcBef>
              <a:buFontTx/>
              <a:buNone/>
            </a:pPr>
            <a:endParaRPr lang="ko-KR" altLang="en-US" sz="1800" i="1" dirty="0">
              <a:solidFill>
                <a:schemeClr val="bg1"/>
              </a:solidFill>
              <a:latin typeface="Arial Black" panose="020B0A04020102020204" pitchFamily="34" charset="0"/>
              <a:ea typeface="Gulim" pitchFamily="34" charset="-127"/>
            </a:endParaRPr>
          </a:p>
        </p:txBody>
      </p:sp>
      <p:sp>
        <p:nvSpPr>
          <p:cNvPr id="16" name="WordArt 24"/>
          <p:cNvSpPr>
            <a:spLocks noChangeArrowheads="1" noChangeShapeType="1" noTextEdit="1"/>
          </p:cNvSpPr>
          <p:nvPr/>
        </p:nvSpPr>
        <p:spPr bwMode="auto">
          <a:xfrm>
            <a:off x="3383868" y="2709863"/>
            <a:ext cx="1080120" cy="438150"/>
          </a:xfrm>
          <a:prstGeom prst="rect">
            <a:avLst/>
          </a:prstGeom>
        </p:spPr>
        <p:txBody>
          <a:bodyPr wrap="none" numCol="1" fromWordArt="1">
            <a:prstTxWarp prst="textPlain">
              <a:avLst>
                <a:gd name="adj" fmla="val 49384"/>
              </a:avLst>
            </a:prstTxWarp>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0" cap="none" spc="-80" normalizeH="0" baseline="0" noProof="0" dirty="0">
                <a:ln>
                  <a:noFill/>
                </a:ln>
                <a:solidFill>
                  <a:schemeClr val="bg1"/>
                </a:solidFill>
                <a:effectLst/>
                <a:uLnTx/>
                <a:uFillTx/>
                <a:latin typeface="等线 Light" panose="02010600030101010101" pitchFamily="2" charset="-122"/>
                <a:ea typeface="等线 Light" panose="02010600030101010101" pitchFamily="2" charset="-122"/>
                <a:cs typeface="+mn-cs"/>
              </a:rPr>
              <a:t>6.2  </a:t>
            </a:r>
            <a:r>
              <a:rPr kumimoji="0" lang="zh-CN" altLang="en-US" sz="1600" b="0" i="0" u="none" strike="noStrike" kern="10" cap="none" spc="-80" normalizeH="0" baseline="0" noProof="0" dirty="0">
                <a:ln>
                  <a:noFill/>
                </a:ln>
                <a:solidFill>
                  <a:schemeClr val="bg1"/>
                </a:solidFill>
                <a:effectLst/>
                <a:uLnTx/>
                <a:uFillTx/>
                <a:latin typeface="等线 Light" panose="02010600030101010101" pitchFamily="2" charset="-122"/>
                <a:ea typeface="等线 Light" panose="02010600030101010101" pitchFamily="2" charset="-122"/>
                <a:cs typeface="+mn-cs"/>
              </a:rPr>
              <a:t>文本块</a:t>
            </a:r>
            <a:endParaRPr kumimoji="0" lang="zh-CN" altLang="en-US" sz="1600" b="0" i="0" u="none" strike="noStrike" kern="10" cap="none" spc="-80" normalizeH="0" baseline="0" noProof="0" dirty="0">
              <a:ln>
                <a:noFill/>
              </a:ln>
              <a:solidFill>
                <a:schemeClr val="bg1"/>
              </a:solidFill>
              <a:effectLst/>
              <a:uLnTx/>
              <a:uFillTx/>
              <a:latin typeface="等线 Light" panose="02010600030101010101" pitchFamily="2" charset="-122"/>
              <a:ea typeface="等线 Light" panose="02010600030101010101" pitchFamily="2" charset="-122"/>
              <a:cs typeface="+mn-cs"/>
            </a:endParaRPr>
          </a:p>
        </p:txBody>
      </p:sp>
      <p:pic>
        <p:nvPicPr>
          <p:cNvPr id="8" name="Picture 15" descr="https://ss3.bdstatic.com/70cFv8Sh_Q1YnxGkpoWK1HF6hhy/it/u=1076479150,3995174229&amp;fm=116&amp;gp=0.jpg"/>
          <p:cNvPicPr>
            <a:picLocks noChangeAspect="1"/>
          </p:cNvPicPr>
          <p:nvPr/>
        </p:nvPicPr>
        <p:blipFill>
          <a:blip r:embed="rId2"/>
          <a:stretch>
            <a:fillRect/>
          </a:stretch>
        </p:blipFill>
        <p:spPr>
          <a:xfrm>
            <a:off x="323850" y="363538"/>
            <a:ext cx="842963" cy="839787"/>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ox(in)">
                                      <p:cBhvr>
                                        <p:cTn id="14" dur="500"/>
                                        <p:tgtEl>
                                          <p:spTgt spid="16"/>
                                        </p:tgtEl>
                                      </p:cBhvr>
                                    </p:animEffect>
                                  </p:childTnLst>
                                </p:cTn>
                              </p:par>
                            </p:childTnLst>
                          </p:cTn>
                        </p:par>
                        <p:par>
                          <p:cTn id="15" fill="hold">
                            <p:stCondLst>
                              <p:cond delay="1000"/>
                            </p:stCondLst>
                            <p:childTnLst>
                              <p:par>
                                <p:cTn id="16" presetID="4" presetClass="entr" presetSubtype="16" fill="hold" grpId="0" nodeType="afterEffect">
                                  <p:stCondLst>
                                    <p:cond delay="0"/>
                                  </p:stCondLst>
                                  <p:childTnLst>
                                    <p:set>
                                      <p:cBhvr>
                                        <p:cTn id="17" dur="1" fill="hold">
                                          <p:stCondLst>
                                            <p:cond delay="0"/>
                                          </p:stCondLst>
                                        </p:cTn>
                                        <p:tgtEl>
                                          <p:spTgt spid="13319"/>
                                        </p:tgtEl>
                                        <p:attrNameLst>
                                          <p:attrName>style.visibility</p:attrName>
                                        </p:attrNameLst>
                                      </p:cBhvr>
                                      <p:to>
                                        <p:strVal val="visible"/>
                                      </p:to>
                                    </p:set>
                                    <p:animEffect transition="in" filter="box(in)">
                                      <p:cBhvr>
                                        <p:cTn id="18"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3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506" name="图片 7"/>
          <p:cNvPicPr>
            <a:picLocks noChangeAspect="1"/>
          </p:cNvPicPr>
          <p:nvPr/>
        </p:nvPicPr>
        <p:blipFill>
          <a:blip r:embed="rId1"/>
          <a:srcRect t="25702"/>
          <a:stretch>
            <a:fillRect/>
          </a:stretch>
        </p:blipFill>
        <p:spPr>
          <a:xfrm>
            <a:off x="0" y="1322388"/>
            <a:ext cx="9144000" cy="3821112"/>
          </a:xfrm>
          <a:prstGeom prst="rect">
            <a:avLst/>
          </a:prstGeom>
          <a:noFill/>
          <a:ln w="9525">
            <a:noFill/>
          </a:ln>
        </p:spPr>
      </p:pic>
      <p:sp>
        <p:nvSpPr>
          <p:cNvPr id="21507" name="矩形 8"/>
          <p:cNvSpPr/>
          <p:nvPr/>
        </p:nvSpPr>
        <p:spPr>
          <a:xfrm>
            <a:off x="0" y="7938"/>
            <a:ext cx="9144000" cy="1322387"/>
          </a:xfrm>
          <a:prstGeom prst="rect">
            <a:avLst/>
          </a:prstGeom>
          <a:solidFill>
            <a:srgbClr val="295AA6"/>
          </a:solid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eaLnBrk="1" hangingPunct="1">
              <a:spcBef>
                <a:spcPct val="0"/>
              </a:spcBef>
              <a:buFontTx/>
              <a:buNone/>
            </a:pPr>
            <a:endParaRPr lang="zh-CN" altLang="zh-CN" sz="1800" dirty="0">
              <a:solidFill>
                <a:srgbClr val="FFFFFF"/>
              </a:solidFill>
              <a:latin typeface="Arial" panose="020B0604020202020204" pitchFamily="34" charset="0"/>
            </a:endParaRPr>
          </a:p>
        </p:txBody>
      </p:sp>
      <p:sp>
        <p:nvSpPr>
          <p:cNvPr id="21508" name="直接连接符 10"/>
          <p:cNvSpPr/>
          <p:nvPr/>
        </p:nvSpPr>
        <p:spPr>
          <a:xfrm>
            <a:off x="7938" y="1328738"/>
            <a:ext cx="9150350" cy="1587"/>
          </a:xfrm>
          <a:prstGeom prst="line">
            <a:avLst/>
          </a:prstGeom>
          <a:ln w="9525" cap="flat" cmpd="sng">
            <a:solidFill>
              <a:schemeClr val="accent1"/>
            </a:solidFill>
            <a:prstDash val="solid"/>
            <a:headEnd type="none" w="med" len="med"/>
            <a:tailEnd type="none" w="med" len="med"/>
          </a:ln>
        </p:spPr>
      </p:sp>
      <p:sp>
        <p:nvSpPr>
          <p:cNvPr id="9" name="标题 1"/>
          <p:cNvSpPr>
            <a:spLocks noGrp="1"/>
          </p:cNvSpPr>
          <p:nvPr>
            <p:ph type="ctrTitle"/>
          </p:nvPr>
        </p:nvSpPr>
        <p:spPr>
          <a:xfrm>
            <a:off x="1116013" y="355600"/>
            <a:ext cx="7380287" cy="703263"/>
          </a:xfrm>
        </p:spPr>
        <p:txBody>
          <a:bodyPr vert="horz" wrap="square" lIns="91440" tIns="45720" rIns="91440" bIns="45720" anchor="ctr" anchorCtr="0"/>
          <a:p>
            <a:pPr marL="0" indent="0" eaLnBrk="1" hangingPunct="1">
              <a:buClrTx/>
              <a:buSzTx/>
              <a:buFontTx/>
            </a:pPr>
            <a:r>
              <a:rPr lang="en-US" altLang="zh-CN" sz="4800" dirty="0">
                <a:solidFill>
                  <a:schemeClr val="bg1"/>
                </a:solidFill>
                <a:latin typeface="Britannic Bold" panose="020B0903060703020204" pitchFamily="34" charset="0"/>
                <a:ea typeface="隶书" panose="02010509060101010101" pitchFamily="49" charset="-122"/>
              </a:rPr>
              <a:t>Java</a:t>
            </a:r>
            <a:r>
              <a:rPr lang="zh-CN" altLang="en-US" sz="5400" dirty="0">
                <a:solidFill>
                  <a:schemeClr val="bg1"/>
                </a:solidFill>
                <a:latin typeface="Impact" panose="020B0806030902050204" pitchFamily="34" charset="0"/>
                <a:ea typeface="隶书" panose="02010509060101010101" pitchFamily="49" charset="-122"/>
              </a:rPr>
              <a:t>语言程序设计</a:t>
            </a:r>
            <a:endParaRPr lang="zh-CN" altLang="zh-CN" sz="5400" dirty="0">
              <a:solidFill>
                <a:schemeClr val="bg1"/>
              </a:solidFill>
              <a:latin typeface="Britannic Bold" panose="020B0903060703020204" pitchFamily="34" charset="0"/>
              <a:ea typeface="隶书" panose="02010509060101010101" pitchFamily="49" charset="-122"/>
            </a:endParaRPr>
          </a:p>
        </p:txBody>
      </p:sp>
      <p:sp>
        <p:nvSpPr>
          <p:cNvPr id="13319" name="AutoShape 9"/>
          <p:cNvSpPr/>
          <p:nvPr/>
        </p:nvSpPr>
        <p:spPr>
          <a:xfrm>
            <a:off x="1908175" y="2571750"/>
            <a:ext cx="5367338" cy="657225"/>
          </a:xfrm>
          <a:prstGeom prst="roundRect">
            <a:avLst>
              <a:gd name="adj" fmla="val 50000"/>
            </a:avLst>
          </a:prstGeom>
          <a:gradFill rotWithShape="1">
            <a:gsLst>
              <a:gs pos="0">
                <a:srgbClr val="0C2D70"/>
              </a:gs>
              <a:gs pos="100000">
                <a:srgbClr val="0A255C"/>
              </a:gs>
            </a:gsLst>
            <a:lin ang="5400000" scaled="1"/>
            <a:tileRect/>
          </a:gradFill>
          <a:ln w="1905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algn="ctr" eaLnBrk="1" hangingPunct="1">
              <a:spcBef>
                <a:spcPct val="0"/>
              </a:spcBef>
              <a:buFontTx/>
              <a:buNone/>
            </a:pPr>
            <a:endParaRPr lang="ko-KR" altLang="en-US" sz="1800" i="1" dirty="0">
              <a:solidFill>
                <a:schemeClr val="bg1"/>
              </a:solidFill>
              <a:latin typeface="Arial Black" panose="020B0A04020102020204" pitchFamily="34" charset="0"/>
              <a:ea typeface="Gulim" pitchFamily="34" charset="-127"/>
            </a:endParaRPr>
          </a:p>
        </p:txBody>
      </p:sp>
      <p:sp>
        <p:nvSpPr>
          <p:cNvPr id="16" name="WordArt 24"/>
          <p:cNvSpPr>
            <a:spLocks noChangeArrowheads="1" noChangeShapeType="1" noTextEdit="1"/>
          </p:cNvSpPr>
          <p:nvPr/>
        </p:nvSpPr>
        <p:spPr bwMode="auto">
          <a:xfrm>
            <a:off x="3383868" y="2709863"/>
            <a:ext cx="2376264" cy="438150"/>
          </a:xfrm>
          <a:prstGeom prst="rect">
            <a:avLst/>
          </a:prstGeom>
        </p:spPr>
        <p:txBody>
          <a:bodyPr wrap="none" numCol="1" fromWordArt="1">
            <a:prstTxWarp prst="textPlain">
              <a:avLst>
                <a:gd name="adj" fmla="val 49384"/>
              </a:avLst>
            </a:prstTxWarp>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0" cap="none" spc="-80" normalizeH="0" baseline="0" noProof="0" dirty="0">
                <a:ln>
                  <a:noFill/>
                </a:ln>
                <a:solidFill>
                  <a:schemeClr val="bg1"/>
                </a:solidFill>
                <a:effectLst/>
                <a:uLnTx/>
                <a:uFillTx/>
                <a:latin typeface="等线 Light" panose="02010600030101010101" pitchFamily="2" charset="-122"/>
                <a:ea typeface="等线 Light" panose="02010600030101010101" pitchFamily="2" charset="-122"/>
                <a:cs typeface="+mn-cs"/>
              </a:rPr>
              <a:t>String</a:t>
            </a:r>
            <a:r>
              <a:rPr kumimoji="0" lang="zh-CN" altLang="en-US" sz="1600" b="0" i="0" u="none" strike="noStrike" kern="10" cap="none" spc="-80" normalizeH="0" baseline="0" noProof="0" dirty="0">
                <a:ln>
                  <a:noFill/>
                </a:ln>
                <a:solidFill>
                  <a:schemeClr val="bg1"/>
                </a:solidFill>
                <a:effectLst/>
                <a:uLnTx/>
                <a:uFillTx/>
                <a:latin typeface="等线 Light" panose="02010600030101010101" pitchFamily="2" charset="-122"/>
                <a:ea typeface="等线 Light" panose="02010600030101010101" pitchFamily="2" charset="-122"/>
                <a:cs typeface="+mn-cs"/>
              </a:rPr>
              <a:t>类及基本操作</a:t>
            </a:r>
            <a:endParaRPr kumimoji="0" lang="zh-CN" altLang="en-US" sz="1600" b="0" i="0" u="none" strike="noStrike" kern="10" cap="none" spc="-80" normalizeH="0" baseline="0" noProof="0" dirty="0">
              <a:ln>
                <a:noFill/>
              </a:ln>
              <a:solidFill>
                <a:schemeClr val="bg1"/>
              </a:solidFill>
              <a:effectLst/>
              <a:uLnTx/>
              <a:uFillTx/>
              <a:latin typeface="等线 Light" panose="02010600030101010101" pitchFamily="2" charset="-122"/>
              <a:ea typeface="等线 Light" panose="02010600030101010101" pitchFamily="2" charset="-122"/>
              <a:cs typeface="+mn-cs"/>
            </a:endParaRPr>
          </a:p>
        </p:txBody>
      </p:sp>
      <p:pic>
        <p:nvPicPr>
          <p:cNvPr id="8" name="Picture 15" descr="https://ss3.bdstatic.com/70cFv8Sh_Q1YnxGkpoWK1HF6hhy/it/u=1076479150,3995174229&amp;fm=116&amp;gp=0.jpg"/>
          <p:cNvPicPr>
            <a:picLocks noChangeAspect="1"/>
          </p:cNvPicPr>
          <p:nvPr/>
        </p:nvPicPr>
        <p:blipFill>
          <a:blip r:embed="rId2"/>
          <a:stretch>
            <a:fillRect/>
          </a:stretch>
        </p:blipFill>
        <p:spPr>
          <a:xfrm>
            <a:off x="323850" y="363538"/>
            <a:ext cx="842963" cy="839787"/>
          </a:xfrm>
          <a:prstGeom prst="rect">
            <a:avLst/>
          </a:prstGeom>
          <a:noFill/>
          <a:ln w="9525">
            <a:noFill/>
          </a:ln>
        </p:spPr>
      </p:pic>
      <p:sp>
        <p:nvSpPr>
          <p:cNvPr id="2" name="文本框 1"/>
          <p:cNvSpPr txBox="1"/>
          <p:nvPr/>
        </p:nvSpPr>
        <p:spPr>
          <a:xfrm>
            <a:off x="6165215" y="-1414145"/>
            <a:ext cx="3048000" cy="368300"/>
          </a:xfrm>
          <a:prstGeom prst="rect">
            <a:avLst/>
          </a:prstGeom>
          <a:noFill/>
        </p:spPr>
        <p:txBody>
          <a:bodyPr wrap="square" rtlCol="0">
            <a:spAutoFit/>
          </a:bodyPr>
          <a:p>
            <a:endParaRPr lang="zh-CN" altLang="en-US"/>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ox(in)">
                                      <p:cBhvr>
                                        <p:cTn id="14" dur="500"/>
                                        <p:tgtEl>
                                          <p:spTgt spid="16"/>
                                        </p:tgtEl>
                                      </p:cBhvr>
                                    </p:animEffect>
                                  </p:childTnLst>
                                </p:cTn>
                              </p:par>
                            </p:childTnLst>
                          </p:cTn>
                        </p:par>
                        <p:par>
                          <p:cTn id="15" fill="hold">
                            <p:stCondLst>
                              <p:cond delay="1000"/>
                            </p:stCondLst>
                            <p:childTnLst>
                              <p:par>
                                <p:cTn id="16" presetID="4" presetClass="entr" presetSubtype="16" fill="hold" grpId="0" nodeType="afterEffect">
                                  <p:stCondLst>
                                    <p:cond delay="0"/>
                                  </p:stCondLst>
                                  <p:childTnLst>
                                    <p:set>
                                      <p:cBhvr>
                                        <p:cTn id="17" dur="1" fill="hold">
                                          <p:stCondLst>
                                            <p:cond delay="0"/>
                                          </p:stCondLst>
                                        </p:cTn>
                                        <p:tgtEl>
                                          <p:spTgt spid="13319"/>
                                        </p:tgtEl>
                                        <p:attrNameLst>
                                          <p:attrName>style.visibility</p:attrName>
                                        </p:attrNameLst>
                                      </p:cBhvr>
                                      <p:to>
                                        <p:strVal val="visible"/>
                                      </p:to>
                                    </p:set>
                                    <p:animEffect transition="in" filter="box(in)">
                                      <p:cBhvr>
                                        <p:cTn id="18"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31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2" cy="1085850"/>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在</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Java 15</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之前，对</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多行大块文本通常使用换行（</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\n</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）和连接符（</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）来表示</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，例如下面代码表示一个多行文本块。</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文本块</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393700" y="1743075"/>
            <a:ext cx="8426450" cy="2773363"/>
          </a:xfrm>
        </p:spPr>
        <p:txBody>
          <a:bodyPr vert="horz" wrap="square" lIns="91440" tIns="45720" rIns="91440" bIns="45720" anchor="t" anchorCtr="0"/>
          <a:p>
            <a:pPr marL="0" indent="0">
              <a:buFont typeface="Wingdings" panose="05000000000000000000" pitchFamily="2" charset="2"/>
              <a:buNone/>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String poem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白日依山尽，</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\n" +</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marL="0" indent="0">
              <a:buFont typeface="Wingdings" panose="05000000000000000000" pitchFamily="2" charset="2"/>
              <a:buNone/>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黄河入海流。</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\n" +</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marL="0" indent="0">
              <a:buFont typeface="Wingdings" panose="05000000000000000000" pitchFamily="2" charset="2"/>
              <a:buNone/>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欲穷千里目，</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\n" +</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marL="0" indent="0">
              <a:buFont typeface="Wingdings" panose="05000000000000000000" pitchFamily="2" charset="2"/>
              <a:buNone/>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更上一层楼。</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56"/>
                                            </p:txEl>
                                          </p:spTgt>
                                        </p:tgtEl>
                                        <p:attrNameLst>
                                          <p:attrName>style.visibility</p:attrName>
                                        </p:attrNameLst>
                                      </p:cBhvr>
                                      <p:to>
                                        <p:strVal val="visible"/>
                                      </p:to>
                                    </p:set>
                                    <p:animEffect transition="in" filter="wipe(up)">
                                      <p:cBhvr>
                                        <p:cTn id="12" dur="500"/>
                                        <p:tgtEl>
                                          <p:spTgt spid="2">
                                            <p:txEl>
                                              <p:charRg st="0" end="5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charRg st="0" end="31"/>
                                            </p:txEl>
                                          </p:spTgt>
                                        </p:tgtEl>
                                        <p:attrNameLst>
                                          <p:attrName>style.visibility</p:attrName>
                                        </p:attrNameLst>
                                      </p:cBhvr>
                                      <p:to>
                                        <p:strVal val="visible"/>
                                      </p:to>
                                    </p:set>
                                    <p:animEffect transition="in" filter="wipe(up)">
                                      <p:cBhvr>
                                        <p:cTn id="17" dur="500"/>
                                        <p:tgtEl>
                                          <p:spTgt spid="4">
                                            <p:txEl>
                                              <p:charRg st="0" end="3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charRg st="31" end="72"/>
                                            </p:txEl>
                                          </p:spTgt>
                                        </p:tgtEl>
                                        <p:attrNameLst>
                                          <p:attrName>style.visibility</p:attrName>
                                        </p:attrNameLst>
                                      </p:cBhvr>
                                      <p:to>
                                        <p:strVal val="visible"/>
                                      </p:to>
                                    </p:set>
                                    <p:animEffect transition="in" filter="wipe(up)">
                                      <p:cBhvr>
                                        <p:cTn id="22" dur="500"/>
                                        <p:tgtEl>
                                          <p:spTgt spid="4">
                                            <p:txEl>
                                              <p:charRg st="31" end="7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charRg st="72" end="117"/>
                                            </p:txEl>
                                          </p:spTgt>
                                        </p:tgtEl>
                                        <p:attrNameLst>
                                          <p:attrName>style.visibility</p:attrName>
                                        </p:attrNameLst>
                                      </p:cBhvr>
                                      <p:to>
                                        <p:strVal val="visible"/>
                                      </p:to>
                                    </p:set>
                                    <p:animEffect transition="in" filter="wipe(up)">
                                      <p:cBhvr>
                                        <p:cTn id="27" dur="500"/>
                                        <p:tgtEl>
                                          <p:spTgt spid="4">
                                            <p:txEl>
                                              <p:charRg st="72" end="11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xEl>
                                              <p:charRg st="117" end="159"/>
                                            </p:txEl>
                                          </p:spTgt>
                                        </p:tgtEl>
                                        <p:attrNameLst>
                                          <p:attrName>style.visibility</p:attrName>
                                        </p:attrNameLst>
                                      </p:cBhvr>
                                      <p:to>
                                        <p:strVal val="visible"/>
                                      </p:to>
                                    </p:set>
                                    <p:animEffect transition="in" filter="wipe(up)">
                                      <p:cBhvr>
                                        <p:cTn id="32" dur="500"/>
                                        <p:tgtEl>
                                          <p:spTgt spid="4">
                                            <p:txEl>
                                              <p:charRg st="117" end="1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2" cy="1411288"/>
          </a:xfrm>
        </p:spPr>
        <p:txBody>
          <a:bodyPr vert="horz" wrap="square" lIns="91440" tIns="45720" rIns="91440" bIns="45720" anchor="t" anchorCtr="0"/>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Java 15</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提供了</a:t>
            </a:r>
            <a:r>
              <a:rPr lang="zh-CN" altLang="zh-CN" b="1" dirty="0">
                <a:latin typeface="等线" panose="02010600030101010101" pitchFamily="2" charset="-122"/>
                <a:ea typeface="等线" panose="02010600030101010101" pitchFamily="2" charset="-122"/>
                <a:cs typeface="+mn-cs"/>
                <a:sym typeface="MS PGothic" panose="020B0600070205080204" pitchFamily="34" charset="-128"/>
              </a:rPr>
              <a:t>文本块</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text block</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）的特性，对大块文本输出可以不使用连接符（</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），而是直接给出文本。文本块的定界符是</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3</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个双引号，在起始定界符后面可跟</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0</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个或多个空格和一个行终止符，结束符没有类似规则，例如：</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文本块</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393700" y="2139950"/>
            <a:ext cx="8426450" cy="2201863"/>
          </a:xfrm>
        </p:spPr>
        <p:txBody>
          <a:bodyPr vert="horz" wrap="square" lIns="91440" tIns="45720" rIns="91440" bIns="45720" anchor="t" anchorCtr="0"/>
          <a:p>
            <a:pPr marL="0" indent="0">
              <a:lnSpc>
                <a:spcPct val="100000"/>
              </a:lnSpc>
              <a:buFont typeface="Wingdings" panose="05000000000000000000" pitchFamily="2" charset="2"/>
              <a:buNone/>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String poem = ""“</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marL="0" indent="0">
              <a:lnSpc>
                <a:spcPct val="100000"/>
              </a:lnSpc>
              <a:buFont typeface="Wingdings" panose="05000000000000000000" pitchFamily="2" charset="2"/>
              <a:buNone/>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白日依山尽，</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marL="0" indent="0">
              <a:lnSpc>
                <a:spcPct val="100000"/>
              </a:lnSpc>
              <a:buFont typeface="Wingdings" panose="05000000000000000000" pitchFamily="2" charset="2"/>
              <a:buNone/>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黄河入海流。</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marL="0" indent="0">
              <a:lnSpc>
                <a:spcPct val="100000"/>
              </a:lnSpc>
              <a:buFont typeface="Wingdings" panose="05000000000000000000" pitchFamily="2" charset="2"/>
              <a:buNone/>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欲穷千里目，</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marL="0" indent="0">
              <a:lnSpc>
                <a:spcPct val="100000"/>
              </a:lnSpc>
              <a:buFont typeface="Wingdings" panose="05000000000000000000" pitchFamily="2" charset="2"/>
              <a:buNone/>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更上一层楼。</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marL="0" indent="0">
              <a:lnSpc>
                <a:spcPct val="100000"/>
              </a:lnSpc>
              <a:buFont typeface="Wingdings" panose="05000000000000000000" pitchFamily="2" charset="2"/>
              <a:buNone/>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System.out.println(poem);</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pic>
        <p:nvPicPr>
          <p:cNvPr id="5" name="图片 4"/>
          <p:cNvPicPr>
            <a:picLocks noChangeAspect="1"/>
          </p:cNvPicPr>
          <p:nvPr/>
        </p:nvPicPr>
        <p:blipFill>
          <a:blip r:embed="rId1"/>
          <a:stretch>
            <a:fillRect/>
          </a:stretch>
        </p:blipFill>
        <p:spPr>
          <a:xfrm>
            <a:off x="3995738" y="2535238"/>
            <a:ext cx="4932362" cy="1368425"/>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110"/>
                                            </p:txEl>
                                          </p:spTgt>
                                        </p:tgtEl>
                                        <p:attrNameLst>
                                          <p:attrName>style.visibility</p:attrName>
                                        </p:attrNameLst>
                                      </p:cBhvr>
                                      <p:to>
                                        <p:strVal val="visible"/>
                                      </p:to>
                                    </p:set>
                                    <p:animEffect transition="in" filter="wipe(up)">
                                      <p:cBhvr>
                                        <p:cTn id="12" dur="500"/>
                                        <p:tgtEl>
                                          <p:spTgt spid="2">
                                            <p:txEl>
                                              <p:charRg st="0" end="1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charRg st="0" end="18"/>
                                            </p:txEl>
                                          </p:spTgt>
                                        </p:tgtEl>
                                        <p:attrNameLst>
                                          <p:attrName>style.visibility</p:attrName>
                                        </p:attrNameLst>
                                      </p:cBhvr>
                                      <p:to>
                                        <p:strVal val="visible"/>
                                      </p:to>
                                    </p:set>
                                    <p:animEffect transition="in" filter="wipe(up)">
                                      <p:cBhvr>
                                        <p:cTn id="17" dur="500"/>
                                        <p:tgtEl>
                                          <p:spTgt spid="4">
                                            <p:txEl>
                                              <p:charRg st="0" end="1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charRg st="18" end="49"/>
                                            </p:txEl>
                                          </p:spTgt>
                                        </p:tgtEl>
                                        <p:attrNameLst>
                                          <p:attrName>style.visibility</p:attrName>
                                        </p:attrNameLst>
                                      </p:cBhvr>
                                      <p:to>
                                        <p:strVal val="visible"/>
                                      </p:to>
                                    </p:set>
                                    <p:animEffect transition="in" filter="wipe(up)">
                                      <p:cBhvr>
                                        <p:cTn id="22" dur="500"/>
                                        <p:tgtEl>
                                          <p:spTgt spid="4">
                                            <p:txEl>
                                              <p:charRg st="18" end="4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charRg st="49" end="80"/>
                                            </p:txEl>
                                          </p:spTgt>
                                        </p:tgtEl>
                                        <p:attrNameLst>
                                          <p:attrName>style.visibility</p:attrName>
                                        </p:attrNameLst>
                                      </p:cBhvr>
                                      <p:to>
                                        <p:strVal val="visible"/>
                                      </p:to>
                                    </p:set>
                                    <p:animEffect transition="in" filter="wipe(up)">
                                      <p:cBhvr>
                                        <p:cTn id="27" dur="500"/>
                                        <p:tgtEl>
                                          <p:spTgt spid="4">
                                            <p:txEl>
                                              <p:charRg st="49" end="8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xEl>
                                              <p:charRg st="80" end="116"/>
                                            </p:txEl>
                                          </p:spTgt>
                                        </p:tgtEl>
                                        <p:attrNameLst>
                                          <p:attrName>style.visibility</p:attrName>
                                        </p:attrNameLst>
                                      </p:cBhvr>
                                      <p:to>
                                        <p:strVal val="visible"/>
                                      </p:to>
                                    </p:set>
                                    <p:animEffect transition="in" filter="wipe(up)">
                                      <p:cBhvr>
                                        <p:cTn id="32" dur="500"/>
                                        <p:tgtEl>
                                          <p:spTgt spid="4">
                                            <p:txEl>
                                              <p:charRg st="80" end="1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
                                            <p:txEl>
                                              <p:charRg st="116" end="156"/>
                                            </p:txEl>
                                          </p:spTgt>
                                        </p:tgtEl>
                                        <p:attrNameLst>
                                          <p:attrName>style.visibility</p:attrName>
                                        </p:attrNameLst>
                                      </p:cBhvr>
                                      <p:to>
                                        <p:strVal val="visible"/>
                                      </p:to>
                                    </p:set>
                                    <p:animEffect transition="in" filter="wipe(up)">
                                      <p:cBhvr>
                                        <p:cTn id="37" dur="500"/>
                                        <p:tgtEl>
                                          <p:spTgt spid="4">
                                            <p:txEl>
                                              <p:charRg st="116" end="15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
                                            <p:txEl>
                                              <p:charRg st="156" end="182"/>
                                            </p:txEl>
                                          </p:spTgt>
                                        </p:tgtEl>
                                        <p:attrNameLst>
                                          <p:attrName>style.visibility</p:attrName>
                                        </p:attrNameLst>
                                      </p:cBhvr>
                                      <p:to>
                                        <p:strVal val="visible"/>
                                      </p:to>
                                    </p:set>
                                    <p:animEffect transition="in" filter="wipe(up)">
                                      <p:cBhvr>
                                        <p:cTn id="42" dur="500"/>
                                        <p:tgtEl>
                                          <p:spTgt spid="4">
                                            <p:txEl>
                                              <p:charRg st="156" end="18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02" name="图片 7"/>
          <p:cNvPicPr>
            <a:picLocks noChangeAspect="1"/>
          </p:cNvPicPr>
          <p:nvPr/>
        </p:nvPicPr>
        <p:blipFill>
          <a:blip r:embed="rId1"/>
          <a:srcRect t="25702"/>
          <a:stretch>
            <a:fillRect/>
          </a:stretch>
        </p:blipFill>
        <p:spPr>
          <a:xfrm>
            <a:off x="0" y="1322388"/>
            <a:ext cx="9144000" cy="3821112"/>
          </a:xfrm>
          <a:prstGeom prst="rect">
            <a:avLst/>
          </a:prstGeom>
          <a:noFill/>
          <a:ln w="9525">
            <a:noFill/>
          </a:ln>
        </p:spPr>
      </p:pic>
      <p:sp>
        <p:nvSpPr>
          <p:cNvPr id="51203" name="矩形 8"/>
          <p:cNvSpPr/>
          <p:nvPr/>
        </p:nvSpPr>
        <p:spPr>
          <a:xfrm>
            <a:off x="0" y="7938"/>
            <a:ext cx="9144000" cy="1322387"/>
          </a:xfrm>
          <a:prstGeom prst="rect">
            <a:avLst/>
          </a:prstGeom>
          <a:solidFill>
            <a:srgbClr val="295AA6"/>
          </a:solid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eaLnBrk="1" hangingPunct="1">
              <a:spcBef>
                <a:spcPct val="0"/>
              </a:spcBef>
              <a:buFontTx/>
              <a:buNone/>
            </a:pPr>
            <a:endParaRPr lang="zh-CN" altLang="zh-CN" sz="1800" dirty="0">
              <a:solidFill>
                <a:srgbClr val="FFFFFF"/>
              </a:solidFill>
              <a:latin typeface="Arial" panose="020B0604020202020204" pitchFamily="34" charset="0"/>
            </a:endParaRPr>
          </a:p>
        </p:txBody>
      </p:sp>
      <p:sp>
        <p:nvSpPr>
          <p:cNvPr id="51204" name="直接连接符 10"/>
          <p:cNvSpPr/>
          <p:nvPr/>
        </p:nvSpPr>
        <p:spPr>
          <a:xfrm>
            <a:off x="7938" y="1328738"/>
            <a:ext cx="9150350" cy="1587"/>
          </a:xfrm>
          <a:prstGeom prst="line">
            <a:avLst/>
          </a:prstGeom>
          <a:ln w="9525" cap="flat" cmpd="sng">
            <a:solidFill>
              <a:schemeClr val="accent1"/>
            </a:solidFill>
            <a:prstDash val="solid"/>
            <a:headEnd type="none" w="med" len="med"/>
            <a:tailEnd type="none" w="med" len="med"/>
          </a:ln>
        </p:spPr>
      </p:sp>
      <p:sp>
        <p:nvSpPr>
          <p:cNvPr id="9" name="标题 1"/>
          <p:cNvSpPr>
            <a:spLocks noGrp="1"/>
          </p:cNvSpPr>
          <p:nvPr>
            <p:ph type="ctrTitle"/>
          </p:nvPr>
        </p:nvSpPr>
        <p:spPr>
          <a:xfrm>
            <a:off x="1116013" y="355600"/>
            <a:ext cx="7380287" cy="703263"/>
          </a:xfrm>
        </p:spPr>
        <p:txBody>
          <a:bodyPr vert="horz" wrap="square" lIns="91440" tIns="45720" rIns="91440" bIns="45720" anchor="ctr" anchorCtr="0"/>
          <a:p>
            <a:pPr marL="0" indent="0" eaLnBrk="1" hangingPunct="1">
              <a:buClrTx/>
              <a:buSzTx/>
              <a:buFontTx/>
            </a:pPr>
            <a:r>
              <a:rPr lang="en-US" altLang="zh-CN" sz="4800" dirty="0">
                <a:solidFill>
                  <a:schemeClr val="bg1"/>
                </a:solidFill>
                <a:latin typeface="Britannic Bold" panose="020B0903060703020204" pitchFamily="34" charset="0"/>
                <a:ea typeface="隶书" panose="02010509060101010101" pitchFamily="49" charset="-122"/>
              </a:rPr>
              <a:t>Java</a:t>
            </a:r>
            <a:r>
              <a:rPr lang="zh-CN" altLang="en-US" sz="5400" dirty="0">
                <a:solidFill>
                  <a:schemeClr val="bg1"/>
                </a:solidFill>
                <a:latin typeface="Impact" panose="020B0806030902050204" pitchFamily="34" charset="0"/>
                <a:ea typeface="隶书" panose="02010509060101010101" pitchFamily="49" charset="-122"/>
              </a:rPr>
              <a:t>语言程序设计</a:t>
            </a:r>
            <a:endParaRPr lang="zh-CN" altLang="zh-CN" sz="5400" dirty="0">
              <a:solidFill>
                <a:schemeClr val="bg1"/>
              </a:solidFill>
              <a:latin typeface="Britannic Bold" panose="020B0903060703020204" pitchFamily="34" charset="0"/>
              <a:ea typeface="隶书" panose="02010509060101010101" pitchFamily="49" charset="-122"/>
            </a:endParaRPr>
          </a:p>
        </p:txBody>
      </p:sp>
      <p:sp>
        <p:nvSpPr>
          <p:cNvPr id="13319" name="AutoShape 9"/>
          <p:cNvSpPr/>
          <p:nvPr/>
        </p:nvSpPr>
        <p:spPr>
          <a:xfrm>
            <a:off x="1908175" y="2571750"/>
            <a:ext cx="5367338" cy="657225"/>
          </a:xfrm>
          <a:prstGeom prst="roundRect">
            <a:avLst>
              <a:gd name="adj" fmla="val 50000"/>
            </a:avLst>
          </a:prstGeom>
          <a:gradFill rotWithShape="1">
            <a:gsLst>
              <a:gs pos="0">
                <a:srgbClr val="0C2D70"/>
              </a:gs>
              <a:gs pos="100000">
                <a:srgbClr val="0A255C"/>
              </a:gs>
            </a:gsLst>
            <a:lin ang="5400000" scaled="1"/>
            <a:tileRect/>
          </a:gradFill>
          <a:ln w="1905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algn="ctr" eaLnBrk="1" hangingPunct="1">
              <a:spcBef>
                <a:spcPct val="0"/>
              </a:spcBef>
              <a:buFontTx/>
              <a:buNone/>
            </a:pPr>
            <a:endParaRPr lang="ko-KR" altLang="en-US" sz="1800" i="1" dirty="0">
              <a:solidFill>
                <a:schemeClr val="bg1"/>
              </a:solidFill>
              <a:latin typeface="Arial Black" panose="020B0A04020102020204" pitchFamily="34" charset="0"/>
              <a:ea typeface="Gulim" pitchFamily="34" charset="-127"/>
            </a:endParaRPr>
          </a:p>
        </p:txBody>
      </p:sp>
      <p:sp>
        <p:nvSpPr>
          <p:cNvPr id="16" name="WordArt 24"/>
          <p:cNvSpPr>
            <a:spLocks noChangeArrowheads="1" noChangeShapeType="1" noTextEdit="1"/>
          </p:cNvSpPr>
          <p:nvPr/>
        </p:nvSpPr>
        <p:spPr bwMode="auto">
          <a:xfrm>
            <a:off x="3383868" y="2709863"/>
            <a:ext cx="1764196" cy="438150"/>
          </a:xfrm>
          <a:prstGeom prst="rect">
            <a:avLst/>
          </a:prstGeom>
        </p:spPr>
        <p:txBody>
          <a:bodyPr wrap="none" numCol="1" fromWordArt="1">
            <a:prstTxWarp prst="textPlain">
              <a:avLst>
                <a:gd name="adj" fmla="val 49384"/>
              </a:avLst>
            </a:prstTxWarp>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0" cap="none" spc="-80" normalizeH="0" baseline="0" noProof="0" dirty="0">
                <a:ln>
                  <a:noFill/>
                </a:ln>
                <a:solidFill>
                  <a:schemeClr val="bg1"/>
                </a:solidFill>
                <a:effectLst/>
                <a:uLnTx/>
                <a:uFillTx/>
                <a:latin typeface="等线 Light" panose="02010600030101010101" pitchFamily="2" charset="-122"/>
                <a:ea typeface="等线 Light" panose="02010600030101010101" pitchFamily="2" charset="-122"/>
                <a:cs typeface="+mn-cs"/>
              </a:rPr>
              <a:t>6.3  </a:t>
            </a:r>
            <a:r>
              <a:rPr kumimoji="0" lang="zh-CN" altLang="en-US" sz="1600" b="0" i="0" u="none" strike="noStrike" kern="10" cap="none" spc="-80" normalizeH="0" baseline="0" noProof="0" dirty="0">
                <a:ln>
                  <a:noFill/>
                </a:ln>
                <a:solidFill>
                  <a:schemeClr val="bg1"/>
                </a:solidFill>
                <a:effectLst/>
                <a:uLnTx/>
                <a:uFillTx/>
                <a:latin typeface="等线 Light" panose="02010600030101010101" pitchFamily="2" charset="-122"/>
                <a:ea typeface="等线 Light" panose="02010600030101010101" pitchFamily="2" charset="-122"/>
                <a:cs typeface="+mn-cs"/>
              </a:rPr>
              <a:t>命令行参数</a:t>
            </a:r>
            <a:endParaRPr kumimoji="0" lang="zh-CN" altLang="en-US" sz="1600" b="0" i="0" u="none" strike="noStrike" kern="10" cap="none" spc="-80" normalizeH="0" baseline="0" noProof="0" dirty="0">
              <a:ln>
                <a:noFill/>
              </a:ln>
              <a:solidFill>
                <a:schemeClr val="bg1"/>
              </a:solidFill>
              <a:effectLst/>
              <a:uLnTx/>
              <a:uFillTx/>
              <a:latin typeface="等线 Light" panose="02010600030101010101" pitchFamily="2" charset="-122"/>
              <a:ea typeface="等线 Light" panose="02010600030101010101" pitchFamily="2" charset="-122"/>
              <a:cs typeface="+mn-cs"/>
            </a:endParaRPr>
          </a:p>
        </p:txBody>
      </p:sp>
      <p:pic>
        <p:nvPicPr>
          <p:cNvPr id="8" name="Picture 15" descr="https://ss3.bdstatic.com/70cFv8Sh_Q1YnxGkpoWK1HF6hhy/it/u=1076479150,3995174229&amp;fm=116&amp;gp=0.jpg"/>
          <p:cNvPicPr>
            <a:picLocks noChangeAspect="1"/>
          </p:cNvPicPr>
          <p:nvPr/>
        </p:nvPicPr>
        <p:blipFill>
          <a:blip r:embed="rId2"/>
          <a:stretch>
            <a:fillRect/>
          </a:stretch>
        </p:blipFill>
        <p:spPr>
          <a:xfrm>
            <a:off x="323850" y="363538"/>
            <a:ext cx="842963" cy="839787"/>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ox(in)">
                                      <p:cBhvr>
                                        <p:cTn id="14" dur="500"/>
                                        <p:tgtEl>
                                          <p:spTgt spid="16"/>
                                        </p:tgtEl>
                                      </p:cBhvr>
                                    </p:animEffect>
                                  </p:childTnLst>
                                </p:cTn>
                              </p:par>
                            </p:childTnLst>
                          </p:cTn>
                        </p:par>
                        <p:par>
                          <p:cTn id="15" fill="hold">
                            <p:stCondLst>
                              <p:cond delay="1000"/>
                            </p:stCondLst>
                            <p:childTnLst>
                              <p:par>
                                <p:cTn id="16" presetID="4" presetClass="entr" presetSubtype="16" fill="hold" grpId="0" nodeType="afterEffect">
                                  <p:stCondLst>
                                    <p:cond delay="0"/>
                                  </p:stCondLst>
                                  <p:childTnLst>
                                    <p:set>
                                      <p:cBhvr>
                                        <p:cTn id="17" dur="1" fill="hold">
                                          <p:stCondLst>
                                            <p:cond delay="0"/>
                                          </p:stCondLst>
                                        </p:cTn>
                                        <p:tgtEl>
                                          <p:spTgt spid="13319"/>
                                        </p:tgtEl>
                                        <p:attrNameLst>
                                          <p:attrName>style.visibility</p:attrName>
                                        </p:attrNameLst>
                                      </p:cBhvr>
                                      <p:to>
                                        <p:strVal val="visible"/>
                                      </p:to>
                                    </p:set>
                                    <p:animEffect transition="in" filter="box(in)">
                                      <p:cBhvr>
                                        <p:cTn id="18"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3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3" cy="1519238"/>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Java</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应用程序从</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main()</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方法开始执行，</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main()</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方法的声明格式为：</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public static void main(String </a:t>
            </a:r>
            <a:r>
              <a:rPr kumimoji="0" lang="en-US"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err="1">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args</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endPar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命令行参数</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393700" y="2284413"/>
            <a:ext cx="8426450" cy="2051050"/>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参数</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args</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称为命令行参数，它是一个</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String</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数组，该参数是在程序运行时通过命令行传递给</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main()</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方法。</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下面程序要求从命令行为程序传递</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3</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个参数，在</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main()</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方法中通过</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args[0]</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args[1]</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args[2]</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输出这</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3</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个参数的值。</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38"/>
                                            </p:txEl>
                                          </p:spTgt>
                                        </p:tgtEl>
                                        <p:attrNameLst>
                                          <p:attrName>style.visibility</p:attrName>
                                        </p:attrNameLst>
                                      </p:cBhvr>
                                      <p:to>
                                        <p:strVal val="visible"/>
                                      </p:to>
                                    </p:set>
                                    <p:animEffect transition="in" filter="wipe(up)">
                                      <p:cBhvr>
                                        <p:cTn id="12" dur="500"/>
                                        <p:tgtEl>
                                          <p:spTgt spid="2">
                                            <p:txEl>
                                              <p:charRg st="0" end="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38" end="84"/>
                                            </p:txEl>
                                          </p:spTgt>
                                        </p:tgtEl>
                                        <p:attrNameLst>
                                          <p:attrName>style.visibility</p:attrName>
                                        </p:attrNameLst>
                                      </p:cBhvr>
                                      <p:to>
                                        <p:strVal val="visible"/>
                                      </p:to>
                                    </p:set>
                                    <p:animEffect transition="in" filter="wipe(up)">
                                      <p:cBhvr>
                                        <p:cTn id="17" dur="500"/>
                                        <p:tgtEl>
                                          <p:spTgt spid="2">
                                            <p:txEl>
                                              <p:charRg st="38" end="8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charRg st="84" end="92"/>
                                            </p:txEl>
                                          </p:spTgt>
                                        </p:tgtEl>
                                        <p:attrNameLst>
                                          <p:attrName>style.visibility</p:attrName>
                                        </p:attrNameLst>
                                      </p:cBhvr>
                                      <p:to>
                                        <p:strVal val="visible"/>
                                      </p:to>
                                    </p:set>
                                    <p:animEffect transition="in" filter="wipe(up)">
                                      <p:cBhvr>
                                        <p:cTn id="22" dur="500"/>
                                        <p:tgtEl>
                                          <p:spTgt spid="2">
                                            <p:txEl>
                                              <p:charRg st="84" end="9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charRg st="0" end="55"/>
                                            </p:txEl>
                                          </p:spTgt>
                                        </p:tgtEl>
                                        <p:attrNameLst>
                                          <p:attrName>style.visibility</p:attrName>
                                        </p:attrNameLst>
                                      </p:cBhvr>
                                      <p:to>
                                        <p:strVal val="visible"/>
                                      </p:to>
                                    </p:set>
                                    <p:animEffect transition="in" filter="wipe(up)">
                                      <p:cBhvr>
                                        <p:cTn id="27" dur="500"/>
                                        <p:tgtEl>
                                          <p:spTgt spid="4">
                                            <p:txEl>
                                              <p:charRg st="0" end="5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xEl>
                                              <p:charRg st="55" end="121"/>
                                            </p:txEl>
                                          </p:spTgt>
                                        </p:tgtEl>
                                        <p:attrNameLst>
                                          <p:attrName>style.visibility</p:attrName>
                                        </p:attrNameLst>
                                      </p:cBhvr>
                                      <p:to>
                                        <p:strVal val="visible"/>
                                      </p:to>
                                    </p:set>
                                    <p:animEffect transition="in" filter="wipe(up)">
                                      <p:cBhvr>
                                        <p:cTn id="32" dur="500"/>
                                        <p:tgtEl>
                                          <p:spTgt spid="4">
                                            <p:txEl>
                                              <p:charRg st="55" end="1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611188" y="765175"/>
            <a:ext cx="8208962" cy="4254500"/>
          </a:xfrm>
        </p:spPr>
        <p:txBody>
          <a:bodyPr vert="horz" wrap="square" lIns="91440" tIns="45720" rIns="91440" bIns="45720" anchor="t" anchorCtr="0"/>
          <a:p>
            <a:r>
              <a:rPr lang="fr-FR" altLang="zh-CN" dirty="0">
                <a:latin typeface="等线" panose="02010600030101010101" pitchFamily="2" charset="-122"/>
                <a:ea typeface="等线" panose="02010600030101010101" pitchFamily="2" charset="-122"/>
                <a:cs typeface="+mn-cs"/>
                <a:sym typeface="MS PGothic" panose="020B0600070205080204" pitchFamily="34" charset="-128"/>
              </a:rPr>
              <a:t>package com.boda.xy;</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class HelloProgram{</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public static void main(String[] args){</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System.out.println(args[0] +" " + args[1] + " " + args[2]);</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zh-CN" altLang="zh-CN" b="1" dirty="0">
                <a:latin typeface="等线" panose="02010600030101010101" pitchFamily="2" charset="-122"/>
                <a:ea typeface="等线" panose="02010600030101010101" pitchFamily="2" charset="-122"/>
                <a:cs typeface="+mj-cs"/>
                <a:sym typeface="MS PGothic" panose="020B0600070205080204" pitchFamily="34" charset="-128"/>
              </a:rPr>
              <a:t>程序</a:t>
            </a:r>
            <a:r>
              <a:rPr lang="en-US" altLang="zh-CN" b="1" dirty="0">
                <a:latin typeface="等线" panose="02010600030101010101" pitchFamily="2" charset="-122"/>
                <a:ea typeface="等线" panose="02010600030101010101" pitchFamily="2" charset="-122"/>
                <a:cs typeface="+mj-cs"/>
                <a:sym typeface="MS PGothic" panose="020B0600070205080204" pitchFamily="34" charset="-128"/>
              </a:rPr>
              <a:t>6.3  HelloProgram.java</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pic>
        <p:nvPicPr>
          <p:cNvPr id="4" name="图片 3"/>
          <p:cNvPicPr>
            <a:picLocks noChangeAspect="1"/>
          </p:cNvPicPr>
          <p:nvPr/>
        </p:nvPicPr>
        <p:blipFill>
          <a:blip r:embed="rId1"/>
          <a:stretch>
            <a:fillRect/>
          </a:stretch>
        </p:blipFill>
        <p:spPr>
          <a:xfrm>
            <a:off x="1187450" y="2932113"/>
            <a:ext cx="7224713" cy="1844675"/>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21"/>
                                            </p:txEl>
                                          </p:spTgt>
                                        </p:tgtEl>
                                        <p:attrNameLst>
                                          <p:attrName>style.visibility</p:attrName>
                                        </p:attrNameLst>
                                      </p:cBhvr>
                                      <p:to>
                                        <p:strVal val="visible"/>
                                      </p:to>
                                    </p:set>
                                    <p:animEffect transition="in" filter="wipe(up)">
                                      <p:cBhvr>
                                        <p:cTn id="12" dur="500"/>
                                        <p:tgtEl>
                                          <p:spTgt spid="2">
                                            <p:txEl>
                                              <p:charRg st="0" end="2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21" end="48"/>
                                            </p:txEl>
                                          </p:spTgt>
                                        </p:tgtEl>
                                        <p:attrNameLst>
                                          <p:attrName>style.visibility</p:attrName>
                                        </p:attrNameLst>
                                      </p:cBhvr>
                                      <p:to>
                                        <p:strVal val="visible"/>
                                      </p:to>
                                    </p:set>
                                    <p:animEffect transition="in" filter="wipe(up)">
                                      <p:cBhvr>
                                        <p:cTn id="17" dur="500"/>
                                        <p:tgtEl>
                                          <p:spTgt spid="2">
                                            <p:txEl>
                                              <p:charRg st="21" end="4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charRg st="48" end="92"/>
                                            </p:txEl>
                                          </p:spTgt>
                                        </p:tgtEl>
                                        <p:attrNameLst>
                                          <p:attrName>style.visibility</p:attrName>
                                        </p:attrNameLst>
                                      </p:cBhvr>
                                      <p:to>
                                        <p:strVal val="visible"/>
                                      </p:to>
                                    </p:set>
                                    <p:animEffect transition="in" filter="wipe(up)">
                                      <p:cBhvr>
                                        <p:cTn id="22" dur="500"/>
                                        <p:tgtEl>
                                          <p:spTgt spid="2">
                                            <p:txEl>
                                              <p:charRg st="48" end="9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xEl>
                                              <p:charRg st="92" end="162"/>
                                            </p:txEl>
                                          </p:spTgt>
                                        </p:tgtEl>
                                        <p:attrNameLst>
                                          <p:attrName>style.visibility</p:attrName>
                                        </p:attrNameLst>
                                      </p:cBhvr>
                                      <p:to>
                                        <p:strVal val="visible"/>
                                      </p:to>
                                    </p:set>
                                    <p:animEffect transition="in" filter="wipe(up)">
                                      <p:cBhvr>
                                        <p:cTn id="27" dur="500"/>
                                        <p:tgtEl>
                                          <p:spTgt spid="2">
                                            <p:txEl>
                                              <p:charRg st="92" end="16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
                                            <p:txEl>
                                              <p:charRg st="162" end="168"/>
                                            </p:txEl>
                                          </p:spTgt>
                                        </p:tgtEl>
                                        <p:attrNameLst>
                                          <p:attrName>style.visibility</p:attrName>
                                        </p:attrNameLst>
                                      </p:cBhvr>
                                      <p:to>
                                        <p:strVal val="visible"/>
                                      </p:to>
                                    </p:set>
                                    <p:animEffect transition="in" filter="wipe(up)">
                                      <p:cBhvr>
                                        <p:cTn id="32" dur="500"/>
                                        <p:tgtEl>
                                          <p:spTgt spid="2">
                                            <p:txEl>
                                              <p:charRg st="162" end="16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
                                            <p:txEl>
                                              <p:charRg st="168" end="170"/>
                                            </p:txEl>
                                          </p:spTgt>
                                        </p:tgtEl>
                                        <p:attrNameLst>
                                          <p:attrName>style.visibility</p:attrName>
                                        </p:attrNameLst>
                                      </p:cBhvr>
                                      <p:to>
                                        <p:strVal val="visible"/>
                                      </p:to>
                                    </p:set>
                                    <p:animEffect transition="in" filter="wipe(up)">
                                      <p:cBhvr>
                                        <p:cTn id="37" dur="500"/>
                                        <p:tgtEl>
                                          <p:spTgt spid="2">
                                            <p:txEl>
                                              <p:charRg st="168" end="17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4274" name="图片 7"/>
          <p:cNvPicPr>
            <a:picLocks noChangeAspect="1"/>
          </p:cNvPicPr>
          <p:nvPr/>
        </p:nvPicPr>
        <p:blipFill>
          <a:blip r:embed="rId1"/>
          <a:srcRect t="25702"/>
          <a:stretch>
            <a:fillRect/>
          </a:stretch>
        </p:blipFill>
        <p:spPr>
          <a:xfrm>
            <a:off x="0" y="1322388"/>
            <a:ext cx="9144000" cy="3821112"/>
          </a:xfrm>
          <a:prstGeom prst="rect">
            <a:avLst/>
          </a:prstGeom>
          <a:noFill/>
          <a:ln w="9525">
            <a:noFill/>
          </a:ln>
        </p:spPr>
      </p:pic>
      <p:sp>
        <p:nvSpPr>
          <p:cNvPr id="54275" name="矩形 8"/>
          <p:cNvSpPr/>
          <p:nvPr/>
        </p:nvSpPr>
        <p:spPr>
          <a:xfrm>
            <a:off x="0" y="7938"/>
            <a:ext cx="9144000" cy="1322387"/>
          </a:xfrm>
          <a:prstGeom prst="rect">
            <a:avLst/>
          </a:prstGeom>
          <a:solidFill>
            <a:srgbClr val="295AA6"/>
          </a:solid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eaLnBrk="1" hangingPunct="1">
              <a:spcBef>
                <a:spcPct val="0"/>
              </a:spcBef>
              <a:buFontTx/>
              <a:buNone/>
            </a:pPr>
            <a:endParaRPr lang="zh-CN" altLang="zh-CN" sz="1800" dirty="0">
              <a:solidFill>
                <a:srgbClr val="FFFFFF"/>
              </a:solidFill>
              <a:latin typeface="Arial" panose="020B0604020202020204" pitchFamily="34" charset="0"/>
            </a:endParaRPr>
          </a:p>
        </p:txBody>
      </p:sp>
      <p:sp>
        <p:nvSpPr>
          <p:cNvPr id="54276" name="直接连接符 10"/>
          <p:cNvSpPr/>
          <p:nvPr/>
        </p:nvSpPr>
        <p:spPr>
          <a:xfrm>
            <a:off x="7938" y="1328738"/>
            <a:ext cx="9150350" cy="1587"/>
          </a:xfrm>
          <a:prstGeom prst="line">
            <a:avLst/>
          </a:prstGeom>
          <a:ln w="9525" cap="flat" cmpd="sng">
            <a:solidFill>
              <a:schemeClr val="accent1"/>
            </a:solidFill>
            <a:prstDash val="solid"/>
            <a:headEnd type="none" w="med" len="med"/>
            <a:tailEnd type="none" w="med" len="med"/>
          </a:ln>
        </p:spPr>
      </p:sp>
      <p:sp>
        <p:nvSpPr>
          <p:cNvPr id="9" name="标题 1"/>
          <p:cNvSpPr>
            <a:spLocks noGrp="1"/>
          </p:cNvSpPr>
          <p:nvPr>
            <p:ph type="ctrTitle"/>
          </p:nvPr>
        </p:nvSpPr>
        <p:spPr>
          <a:xfrm>
            <a:off x="1116013" y="355600"/>
            <a:ext cx="7380287" cy="703263"/>
          </a:xfrm>
        </p:spPr>
        <p:txBody>
          <a:bodyPr vert="horz" wrap="square" lIns="91440" tIns="45720" rIns="91440" bIns="45720" anchor="ctr" anchorCtr="0"/>
          <a:p>
            <a:pPr marL="0" indent="0" eaLnBrk="1" hangingPunct="1">
              <a:buClrTx/>
              <a:buSzTx/>
              <a:buFontTx/>
            </a:pPr>
            <a:r>
              <a:rPr lang="en-US" altLang="zh-CN" sz="4800" dirty="0">
                <a:solidFill>
                  <a:schemeClr val="bg1"/>
                </a:solidFill>
                <a:latin typeface="Britannic Bold" panose="020B0903060703020204" pitchFamily="34" charset="0"/>
                <a:ea typeface="隶书" panose="02010509060101010101" pitchFamily="49" charset="-122"/>
              </a:rPr>
              <a:t>Java</a:t>
            </a:r>
            <a:r>
              <a:rPr lang="zh-CN" altLang="en-US" sz="5400" dirty="0">
                <a:solidFill>
                  <a:schemeClr val="bg1"/>
                </a:solidFill>
                <a:latin typeface="Impact" panose="020B0806030902050204" pitchFamily="34" charset="0"/>
                <a:ea typeface="隶书" panose="02010509060101010101" pitchFamily="49" charset="-122"/>
              </a:rPr>
              <a:t>语言程序设计</a:t>
            </a:r>
            <a:endParaRPr lang="zh-CN" altLang="zh-CN" sz="5400" dirty="0">
              <a:solidFill>
                <a:schemeClr val="bg1"/>
              </a:solidFill>
              <a:latin typeface="Britannic Bold" panose="020B0903060703020204" pitchFamily="34" charset="0"/>
              <a:ea typeface="隶书" panose="02010509060101010101" pitchFamily="49" charset="-122"/>
            </a:endParaRPr>
          </a:p>
        </p:txBody>
      </p:sp>
      <p:sp>
        <p:nvSpPr>
          <p:cNvPr id="13319" name="AutoShape 9"/>
          <p:cNvSpPr/>
          <p:nvPr/>
        </p:nvSpPr>
        <p:spPr>
          <a:xfrm>
            <a:off x="1908175" y="2571750"/>
            <a:ext cx="5367338" cy="657225"/>
          </a:xfrm>
          <a:prstGeom prst="roundRect">
            <a:avLst>
              <a:gd name="adj" fmla="val 50000"/>
            </a:avLst>
          </a:prstGeom>
          <a:gradFill rotWithShape="1">
            <a:gsLst>
              <a:gs pos="0">
                <a:srgbClr val="0C2D70"/>
              </a:gs>
              <a:gs pos="100000">
                <a:srgbClr val="0A255C"/>
              </a:gs>
            </a:gsLst>
            <a:lin ang="5400000" scaled="1"/>
            <a:tileRect/>
          </a:gradFill>
          <a:ln w="1905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algn="ctr" eaLnBrk="1" hangingPunct="1">
              <a:spcBef>
                <a:spcPct val="0"/>
              </a:spcBef>
              <a:buFontTx/>
              <a:buNone/>
            </a:pPr>
            <a:endParaRPr lang="ko-KR" altLang="en-US" sz="1800" i="1" dirty="0">
              <a:solidFill>
                <a:schemeClr val="bg1"/>
              </a:solidFill>
              <a:latin typeface="Arial Black" panose="020B0A04020102020204" pitchFamily="34" charset="0"/>
              <a:ea typeface="Gulim" pitchFamily="34" charset="-127"/>
            </a:endParaRPr>
          </a:p>
        </p:txBody>
      </p:sp>
      <p:sp>
        <p:nvSpPr>
          <p:cNvPr id="16" name="WordArt 24"/>
          <p:cNvSpPr>
            <a:spLocks noChangeArrowheads="1" noChangeShapeType="1" noTextEdit="1"/>
          </p:cNvSpPr>
          <p:nvPr/>
        </p:nvSpPr>
        <p:spPr bwMode="auto">
          <a:xfrm>
            <a:off x="3383868" y="2709863"/>
            <a:ext cx="1764196" cy="438150"/>
          </a:xfrm>
          <a:prstGeom prst="rect">
            <a:avLst/>
          </a:prstGeom>
        </p:spPr>
        <p:txBody>
          <a:bodyPr wrap="none" numCol="1" fromWordArt="1">
            <a:prstTxWarp prst="textPlain">
              <a:avLst>
                <a:gd name="adj" fmla="val 49384"/>
              </a:avLst>
            </a:prstTxWarp>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0" cap="none" spc="-80" normalizeH="0" baseline="0" noProof="0" dirty="0">
                <a:ln>
                  <a:noFill/>
                </a:ln>
                <a:solidFill>
                  <a:schemeClr val="bg1"/>
                </a:solidFill>
                <a:effectLst/>
                <a:uLnTx/>
                <a:uFillTx/>
                <a:latin typeface="等线 Light" panose="02010600030101010101" pitchFamily="2" charset="-122"/>
                <a:ea typeface="等线 Light" panose="02010600030101010101" pitchFamily="2" charset="-122"/>
                <a:cs typeface="+mn-cs"/>
              </a:rPr>
              <a:t>6.4  </a:t>
            </a:r>
            <a:r>
              <a:rPr kumimoji="0" lang="zh-CN" altLang="en-US" sz="1600" b="0" i="0" u="none" strike="noStrike" kern="10" cap="none" spc="-80" normalizeH="0" baseline="0" noProof="0" dirty="0">
                <a:ln>
                  <a:noFill/>
                </a:ln>
                <a:solidFill>
                  <a:schemeClr val="bg1"/>
                </a:solidFill>
                <a:effectLst/>
                <a:uLnTx/>
                <a:uFillTx/>
                <a:latin typeface="等线 Light" panose="02010600030101010101" pitchFamily="2" charset="-122"/>
                <a:ea typeface="等线 Light" panose="02010600030101010101" pitchFamily="2" charset="-122"/>
                <a:cs typeface="+mn-cs"/>
              </a:rPr>
              <a:t>格式化数据</a:t>
            </a:r>
            <a:endParaRPr kumimoji="0" lang="zh-CN" altLang="en-US" sz="1600" b="0" i="0" u="none" strike="noStrike" kern="10" cap="none" spc="-80" normalizeH="0" baseline="0" noProof="0" dirty="0">
              <a:ln>
                <a:noFill/>
              </a:ln>
              <a:solidFill>
                <a:schemeClr val="bg1"/>
              </a:solidFill>
              <a:effectLst/>
              <a:uLnTx/>
              <a:uFillTx/>
              <a:latin typeface="等线 Light" panose="02010600030101010101" pitchFamily="2" charset="-122"/>
              <a:ea typeface="等线 Light" panose="02010600030101010101" pitchFamily="2" charset="-122"/>
              <a:cs typeface="+mn-cs"/>
            </a:endParaRPr>
          </a:p>
        </p:txBody>
      </p:sp>
      <p:pic>
        <p:nvPicPr>
          <p:cNvPr id="8" name="Picture 15" descr="https://ss3.bdstatic.com/70cFv8Sh_Q1YnxGkpoWK1HF6hhy/it/u=1076479150,3995174229&amp;fm=116&amp;gp=0.jpg"/>
          <p:cNvPicPr>
            <a:picLocks noChangeAspect="1"/>
          </p:cNvPicPr>
          <p:nvPr/>
        </p:nvPicPr>
        <p:blipFill>
          <a:blip r:embed="rId2"/>
          <a:stretch>
            <a:fillRect/>
          </a:stretch>
        </p:blipFill>
        <p:spPr>
          <a:xfrm>
            <a:off x="323850" y="363538"/>
            <a:ext cx="842963" cy="839787"/>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ox(in)">
                                      <p:cBhvr>
                                        <p:cTn id="14" dur="500"/>
                                        <p:tgtEl>
                                          <p:spTgt spid="16"/>
                                        </p:tgtEl>
                                      </p:cBhvr>
                                    </p:animEffect>
                                  </p:childTnLst>
                                </p:cTn>
                              </p:par>
                            </p:childTnLst>
                          </p:cTn>
                        </p:par>
                        <p:par>
                          <p:cTn id="15" fill="hold">
                            <p:stCondLst>
                              <p:cond delay="1000"/>
                            </p:stCondLst>
                            <p:childTnLst>
                              <p:par>
                                <p:cTn id="16" presetID="4" presetClass="entr" presetSubtype="16" fill="hold" grpId="0" nodeType="afterEffect">
                                  <p:stCondLst>
                                    <p:cond delay="0"/>
                                  </p:stCondLst>
                                  <p:childTnLst>
                                    <p:set>
                                      <p:cBhvr>
                                        <p:cTn id="17" dur="1" fill="hold">
                                          <p:stCondLst>
                                            <p:cond delay="0"/>
                                          </p:stCondLst>
                                        </p:cTn>
                                        <p:tgtEl>
                                          <p:spTgt spid="13319"/>
                                        </p:tgtEl>
                                        <p:attrNameLst>
                                          <p:attrName>style.visibility</p:attrName>
                                        </p:attrNameLst>
                                      </p:cBhvr>
                                      <p:to>
                                        <p:strVal val="visible"/>
                                      </p:to>
                                    </p:set>
                                    <p:animEffect transition="in" filter="box(in)">
                                      <p:cBhvr>
                                        <p:cTn id="18"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31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3" cy="1411288"/>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在前面的许多例子中，我们使用</a:t>
            </a:r>
            <a:r>
              <a:rPr kumimoji="0" lang="fi-FI"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System.out.println()</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方法输出数据，该方法按默认格式输出数据，例如要输出</a:t>
            </a:r>
            <a:r>
              <a:rPr kumimoji="0" lang="fi-FI"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Math.PI</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的值，结果如下：</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fi-FI"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3.141592653589793</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格式化数据</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395288" y="2211388"/>
            <a:ext cx="8426450" cy="1590675"/>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有时我们可能需要将数据按某种格式输出，比如保留</a:t>
            </a:r>
            <a:r>
              <a:rPr lang="fi-FI" altLang="zh-CN" dirty="0">
                <a:latin typeface="等线" panose="02010600030101010101" pitchFamily="2" charset="-122"/>
                <a:ea typeface="等线" panose="02010600030101010101" pitchFamily="2" charset="-122"/>
                <a:cs typeface="+mn-cs"/>
                <a:sym typeface="MS PGothic" panose="020B0600070205080204" pitchFamily="34" charset="-128"/>
              </a:rPr>
              <a:t>4</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位小数，并且总宽度占</a:t>
            </a:r>
            <a:r>
              <a:rPr lang="fi-FI" altLang="zh-CN" dirty="0">
                <a:latin typeface="等线" panose="02010600030101010101" pitchFamily="2" charset="-122"/>
                <a:ea typeface="等线" panose="02010600030101010101" pitchFamily="2" charset="-122"/>
                <a:cs typeface="+mn-cs"/>
                <a:sym typeface="MS PGothic" panose="020B0600070205080204" pitchFamily="34" charset="-128"/>
              </a:rPr>
              <a:t>10</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字符，这时就需要对数据进行格式化。</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75"/>
                                            </p:txEl>
                                          </p:spTgt>
                                        </p:tgtEl>
                                        <p:attrNameLst>
                                          <p:attrName>style.visibility</p:attrName>
                                        </p:attrNameLst>
                                      </p:cBhvr>
                                      <p:to>
                                        <p:strVal val="visible"/>
                                      </p:to>
                                    </p:set>
                                    <p:animEffect transition="in" filter="wipe(up)">
                                      <p:cBhvr>
                                        <p:cTn id="12" dur="500"/>
                                        <p:tgtEl>
                                          <p:spTgt spid="2">
                                            <p:txEl>
                                              <p:charRg st="0" end="7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75" end="100"/>
                                            </p:txEl>
                                          </p:spTgt>
                                        </p:tgtEl>
                                        <p:attrNameLst>
                                          <p:attrName>style.visibility</p:attrName>
                                        </p:attrNameLst>
                                      </p:cBhvr>
                                      <p:to>
                                        <p:strVal val="visible"/>
                                      </p:to>
                                    </p:set>
                                    <p:animEffect transition="in" filter="wipe(up)">
                                      <p:cBhvr>
                                        <p:cTn id="17" dur="500"/>
                                        <p:tgtEl>
                                          <p:spTgt spid="2">
                                            <p:txEl>
                                              <p:charRg st="75" end="10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charRg st="0" end="54"/>
                                            </p:txEl>
                                          </p:spTgt>
                                        </p:tgtEl>
                                        <p:attrNameLst>
                                          <p:attrName>style.visibility</p:attrName>
                                        </p:attrNameLst>
                                      </p:cBhvr>
                                      <p:to>
                                        <p:strVal val="visible"/>
                                      </p:to>
                                    </p:set>
                                    <p:animEffect transition="in" filter="wipe(up)">
                                      <p:cBhvr>
                                        <p:cTn id="22" dur="500"/>
                                        <p:tgtEl>
                                          <p:spTgt spid="4">
                                            <p:txEl>
                                              <p:charRg st="0" end="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3" cy="1411288"/>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我们可以使用</a:t>
            </a:r>
            <a:r>
              <a:rPr kumimoji="0" lang="fi-FI"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String</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类的</a:t>
            </a:r>
            <a:r>
              <a:rPr kumimoji="0" lang="fi-FI"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format()</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静态方法将数据格式化，然后输出。也可以使用</a:t>
            </a:r>
            <a:r>
              <a:rPr kumimoji="0" lang="fi-FI"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System.out.printf()</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方法将数据格式化后直接在控制台上输出，该方法格式如下：</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fi-FI"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public PrintStream printf(</a:t>
            </a:r>
            <a:r>
              <a:rPr kumimoji="0" lang="fi-FI"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hlinkClick r:id="rId1" tooltip="class in java.lang" action="ppaction://hlinkfile"/>
              </a:rPr>
              <a:t>String</a:t>
            </a:r>
            <a:r>
              <a:rPr kumimoji="0" lang="fi-FI"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format, </a:t>
            </a:r>
            <a:r>
              <a:rPr kumimoji="0" lang="fi-FI"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hlinkClick r:id="rId2" tooltip="class in java.lang" action="ppaction://hlinkfile"/>
              </a:rPr>
              <a:t>Object</a:t>
            </a:r>
            <a:r>
              <a:rPr kumimoji="0" lang="fi-FI"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args)</a:t>
            </a: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格式化数据</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393700" y="2636838"/>
            <a:ext cx="8426450" cy="1590675"/>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参数</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format</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是格式控制字符串，其中可以嵌入格式符（</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specifier</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）指定参数如何输出。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args</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为输出参数列表，参数可以是基本数据类型，也可以是引用数据类型。</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90"/>
                                            </p:txEl>
                                          </p:spTgt>
                                        </p:tgtEl>
                                        <p:attrNameLst>
                                          <p:attrName>style.visibility</p:attrName>
                                        </p:attrNameLst>
                                      </p:cBhvr>
                                      <p:to>
                                        <p:strVal val="visible"/>
                                      </p:to>
                                    </p:set>
                                    <p:animEffect transition="in" filter="wipe(up)">
                                      <p:cBhvr>
                                        <p:cTn id="12" dur="500"/>
                                        <p:tgtEl>
                                          <p:spTgt spid="2">
                                            <p:txEl>
                                              <p:charRg st="0" end="9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90" end="152"/>
                                            </p:txEl>
                                          </p:spTgt>
                                        </p:tgtEl>
                                        <p:attrNameLst>
                                          <p:attrName>style.visibility</p:attrName>
                                        </p:attrNameLst>
                                      </p:cBhvr>
                                      <p:to>
                                        <p:strVal val="visible"/>
                                      </p:to>
                                    </p:set>
                                    <p:animEffect transition="in" filter="wipe(up)">
                                      <p:cBhvr>
                                        <p:cTn id="17" dur="500"/>
                                        <p:tgtEl>
                                          <p:spTgt spid="2">
                                            <p:txEl>
                                              <p:charRg st="90" end="15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charRg st="0" end="82"/>
                                            </p:txEl>
                                          </p:spTgt>
                                        </p:tgtEl>
                                        <p:attrNameLst>
                                          <p:attrName>style.visibility</p:attrName>
                                        </p:attrNameLst>
                                      </p:cBhvr>
                                      <p:to>
                                        <p:strVal val="visible"/>
                                      </p:to>
                                    </p:set>
                                    <p:animEffect transition="in" filter="wipe(up)">
                                      <p:cBhvr>
                                        <p:cTn id="22" dur="500"/>
                                        <p:tgtEl>
                                          <p:spTgt spid="4">
                                            <p:txEl>
                                              <p:charRg st="0" end="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503238" y="700088"/>
            <a:ext cx="8424862" cy="977900"/>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格式符以百分号（</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）开头，至少包含一个转义字符，其他为可选内容。表</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6-1</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列出了常用的格式符。</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格式化数据</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graphicFrame>
        <p:nvGraphicFramePr>
          <p:cNvPr id="4" name="表格 3"/>
          <p:cNvGraphicFramePr>
            <a:graphicFrameLocks noGrp="1"/>
          </p:cNvGraphicFramePr>
          <p:nvPr/>
        </p:nvGraphicFramePr>
        <p:xfrm>
          <a:off x="503238" y="1563688"/>
          <a:ext cx="8281988" cy="3060704"/>
        </p:xfrm>
        <a:graphic>
          <a:graphicData uri="http://schemas.openxmlformats.org/drawingml/2006/table">
            <a:tbl>
              <a:tblPr>
                <a:tableStyleId>{5C22544A-7EE6-4342-B048-85BDC9FD1C3A}</a:tableStyleId>
              </a:tblPr>
              <a:tblGrid>
                <a:gridCol w="1736496"/>
                <a:gridCol w="6545491"/>
              </a:tblGrid>
              <a:tr h="382588">
                <a:tc>
                  <a:txBody>
                    <a:bodyPr/>
                    <a:lstStyle/>
                    <a:p>
                      <a:pPr algn="just">
                        <a:lnSpc>
                          <a:spcPts val="1560"/>
                        </a:lnSpc>
                        <a:spcAft>
                          <a:spcPts val="0"/>
                        </a:spcAft>
                      </a:pPr>
                      <a:r>
                        <a:rPr lang="zh-CN" sz="1800" kern="100" dirty="0">
                          <a:effectLst/>
                          <a:latin typeface="等线 Light" panose="02010600030101010101" pitchFamily="2" charset="-122"/>
                          <a:ea typeface="等线 Light" panose="02010600030101010101" pitchFamily="2" charset="-122"/>
                        </a:rPr>
                        <a:t>格式符</a:t>
                      </a:r>
                      <a:endParaRPr lang="zh-CN" sz="1800" kern="100" dirty="0">
                        <a:effectLst/>
                        <a:latin typeface="等线 Light" panose="02010600030101010101" pitchFamily="2" charset="-122"/>
                        <a:ea typeface="等线 Light" panose="02010600030101010101" pitchFamily="2" charset="-122"/>
                      </a:endParaRPr>
                    </a:p>
                  </a:txBody>
                  <a:tcPr marL="68589" marR="68589" marT="0" marB="0" anchor="ctr"/>
                </a:tc>
                <a:tc>
                  <a:txBody>
                    <a:bodyPr/>
                    <a:lstStyle/>
                    <a:p>
                      <a:pPr algn="just">
                        <a:lnSpc>
                          <a:spcPts val="1560"/>
                        </a:lnSpc>
                        <a:spcAft>
                          <a:spcPts val="0"/>
                        </a:spcAft>
                      </a:pPr>
                      <a:r>
                        <a:rPr lang="zh-CN" sz="1800" kern="100" dirty="0">
                          <a:effectLst/>
                          <a:latin typeface="等线 Light" panose="02010600030101010101" pitchFamily="2" charset="-122"/>
                          <a:ea typeface="等线 Light" panose="02010600030101010101" pitchFamily="2" charset="-122"/>
                        </a:rPr>
                        <a:t>含</a:t>
                      </a:r>
                      <a:r>
                        <a:rPr lang="en-US" sz="1800" kern="100" dirty="0">
                          <a:effectLst/>
                          <a:latin typeface="等线 Light" panose="02010600030101010101" pitchFamily="2" charset="-122"/>
                          <a:ea typeface="等线 Light" panose="02010600030101010101" pitchFamily="2" charset="-122"/>
                        </a:rPr>
                        <a:t>  </a:t>
                      </a:r>
                      <a:r>
                        <a:rPr lang="zh-CN" sz="1800" kern="100" dirty="0">
                          <a:effectLst/>
                          <a:latin typeface="等线 Light" panose="02010600030101010101" pitchFamily="2" charset="-122"/>
                          <a:ea typeface="等线 Light" panose="02010600030101010101" pitchFamily="2" charset="-122"/>
                        </a:rPr>
                        <a:t>义</a:t>
                      </a:r>
                      <a:endParaRPr lang="zh-CN" sz="1800" kern="100" dirty="0">
                        <a:effectLst/>
                        <a:latin typeface="等线 Light" panose="02010600030101010101" pitchFamily="2" charset="-122"/>
                        <a:ea typeface="等线 Light" panose="02010600030101010101" pitchFamily="2" charset="-122"/>
                      </a:endParaRPr>
                    </a:p>
                  </a:txBody>
                  <a:tcPr marL="68589" marR="68589" marT="0" marB="0" anchor="ctr"/>
                </a:tc>
              </a:tr>
              <a:tr h="382588">
                <a:tc>
                  <a:txBody>
                    <a:bodyPr/>
                    <a:lstStyle/>
                    <a:p>
                      <a:pPr algn="just">
                        <a:lnSpc>
                          <a:spcPts val="1560"/>
                        </a:lnSpc>
                        <a:spcAft>
                          <a:spcPts val="0"/>
                        </a:spcAft>
                      </a:pPr>
                      <a:r>
                        <a:rPr lang="en-US" sz="1800" b="1" kern="100" dirty="0">
                          <a:solidFill>
                            <a:srgbClr val="0000FF"/>
                          </a:solidFill>
                          <a:effectLst/>
                          <a:latin typeface="等线 Light" panose="02010600030101010101" pitchFamily="2" charset="-122"/>
                          <a:ea typeface="等线 Light" panose="02010600030101010101" pitchFamily="2" charset="-122"/>
                        </a:rPr>
                        <a:t>%d</a:t>
                      </a:r>
                      <a:endParaRPr lang="zh-CN" sz="1800" b="1" kern="100" dirty="0">
                        <a:solidFill>
                          <a:srgbClr val="0000FF"/>
                        </a:solidFill>
                        <a:effectLst/>
                        <a:latin typeface="等线 Light" panose="02010600030101010101" pitchFamily="2" charset="-122"/>
                        <a:ea typeface="等线 Light" panose="02010600030101010101" pitchFamily="2" charset="-122"/>
                      </a:endParaRPr>
                    </a:p>
                  </a:txBody>
                  <a:tcPr marL="68589" marR="68589" marT="0" marB="0" anchor="ctr"/>
                </a:tc>
                <a:tc>
                  <a:txBody>
                    <a:bodyPr/>
                    <a:lstStyle/>
                    <a:p>
                      <a:pPr algn="just">
                        <a:lnSpc>
                          <a:spcPts val="1560"/>
                        </a:lnSpc>
                        <a:spcAft>
                          <a:spcPts val="0"/>
                        </a:spcAft>
                      </a:pPr>
                      <a:r>
                        <a:rPr lang="zh-CN" sz="1800" kern="100" dirty="0">
                          <a:effectLst/>
                          <a:latin typeface="等线 Light" panose="02010600030101010101" pitchFamily="2" charset="-122"/>
                          <a:ea typeface="等线 Light" panose="02010600030101010101" pitchFamily="2" charset="-122"/>
                        </a:rPr>
                        <a:t>结果被格式化成十进制整数</a:t>
                      </a:r>
                      <a:endParaRPr lang="zh-CN" sz="1800" kern="100" dirty="0">
                        <a:effectLst/>
                        <a:latin typeface="等线 Light" panose="02010600030101010101" pitchFamily="2" charset="-122"/>
                        <a:ea typeface="等线 Light" panose="02010600030101010101" pitchFamily="2" charset="-122"/>
                      </a:endParaRPr>
                    </a:p>
                  </a:txBody>
                  <a:tcPr marL="68589" marR="68589" marT="0" marB="0" anchor="ctr"/>
                </a:tc>
              </a:tr>
              <a:tr h="382588">
                <a:tc>
                  <a:txBody>
                    <a:bodyPr/>
                    <a:lstStyle/>
                    <a:p>
                      <a:pPr algn="just">
                        <a:lnSpc>
                          <a:spcPts val="1560"/>
                        </a:lnSpc>
                        <a:spcAft>
                          <a:spcPts val="0"/>
                        </a:spcAft>
                      </a:pPr>
                      <a:r>
                        <a:rPr lang="en-US" sz="1800" b="1" kern="100" dirty="0">
                          <a:solidFill>
                            <a:srgbClr val="0000FF"/>
                          </a:solidFill>
                          <a:effectLst/>
                          <a:latin typeface="等线 Light" panose="02010600030101010101" pitchFamily="2" charset="-122"/>
                          <a:ea typeface="等线 Light" panose="02010600030101010101" pitchFamily="2" charset="-122"/>
                        </a:rPr>
                        <a:t>%f</a:t>
                      </a:r>
                      <a:endParaRPr lang="zh-CN" sz="1800" b="1" kern="100" dirty="0">
                        <a:solidFill>
                          <a:srgbClr val="0000FF"/>
                        </a:solidFill>
                        <a:effectLst/>
                        <a:latin typeface="等线 Light" panose="02010600030101010101" pitchFamily="2" charset="-122"/>
                        <a:ea typeface="等线 Light" panose="02010600030101010101" pitchFamily="2" charset="-122"/>
                      </a:endParaRPr>
                    </a:p>
                  </a:txBody>
                  <a:tcPr marL="68589" marR="68589" marT="0" marB="0" anchor="ctr"/>
                </a:tc>
                <a:tc>
                  <a:txBody>
                    <a:bodyPr/>
                    <a:lstStyle/>
                    <a:p>
                      <a:pPr algn="just">
                        <a:lnSpc>
                          <a:spcPts val="1560"/>
                        </a:lnSpc>
                        <a:spcAft>
                          <a:spcPts val="0"/>
                        </a:spcAft>
                      </a:pPr>
                      <a:r>
                        <a:rPr lang="zh-CN" sz="1800" kern="100" dirty="0">
                          <a:effectLst/>
                          <a:latin typeface="等线 Light" panose="02010600030101010101" pitchFamily="2" charset="-122"/>
                          <a:ea typeface="等线 Light" panose="02010600030101010101" pitchFamily="2" charset="-122"/>
                        </a:rPr>
                        <a:t>结果被格式化成十进制浮点数</a:t>
                      </a:r>
                      <a:endParaRPr lang="zh-CN" sz="1800" kern="100" dirty="0">
                        <a:effectLst/>
                        <a:latin typeface="等线 Light" panose="02010600030101010101" pitchFamily="2" charset="-122"/>
                        <a:ea typeface="等线 Light" panose="02010600030101010101" pitchFamily="2" charset="-122"/>
                      </a:endParaRPr>
                    </a:p>
                  </a:txBody>
                  <a:tcPr marL="68589" marR="68589" marT="0" marB="0" anchor="ctr"/>
                </a:tc>
              </a:tr>
              <a:tr h="382588">
                <a:tc>
                  <a:txBody>
                    <a:bodyPr/>
                    <a:lstStyle/>
                    <a:p>
                      <a:pPr algn="just">
                        <a:lnSpc>
                          <a:spcPts val="1560"/>
                        </a:lnSpc>
                        <a:spcAft>
                          <a:spcPts val="0"/>
                        </a:spcAft>
                      </a:pPr>
                      <a:r>
                        <a:rPr lang="en-US" sz="1800" b="1" kern="100" dirty="0">
                          <a:solidFill>
                            <a:srgbClr val="0000FF"/>
                          </a:solidFill>
                          <a:effectLst/>
                          <a:latin typeface="等线 Light" panose="02010600030101010101" pitchFamily="2" charset="-122"/>
                          <a:ea typeface="等线 Light" panose="02010600030101010101" pitchFamily="2" charset="-122"/>
                        </a:rPr>
                        <a:t>%e</a:t>
                      </a:r>
                      <a:endParaRPr lang="zh-CN" sz="1800" b="1" kern="100" dirty="0">
                        <a:solidFill>
                          <a:srgbClr val="0000FF"/>
                        </a:solidFill>
                        <a:effectLst/>
                        <a:latin typeface="等线 Light" panose="02010600030101010101" pitchFamily="2" charset="-122"/>
                        <a:ea typeface="等线 Light" panose="02010600030101010101" pitchFamily="2" charset="-122"/>
                      </a:endParaRPr>
                    </a:p>
                  </a:txBody>
                  <a:tcPr marL="68589" marR="68589" marT="0" marB="0" anchor="ctr"/>
                </a:tc>
                <a:tc>
                  <a:txBody>
                    <a:bodyPr/>
                    <a:lstStyle/>
                    <a:p>
                      <a:pPr algn="just">
                        <a:lnSpc>
                          <a:spcPts val="1560"/>
                        </a:lnSpc>
                        <a:spcAft>
                          <a:spcPts val="0"/>
                        </a:spcAft>
                      </a:pPr>
                      <a:r>
                        <a:rPr lang="zh-CN" sz="1800" kern="100" dirty="0">
                          <a:effectLst/>
                          <a:latin typeface="等线 Light" panose="02010600030101010101" pitchFamily="2" charset="-122"/>
                          <a:ea typeface="等线 Light" panose="02010600030101010101" pitchFamily="2" charset="-122"/>
                        </a:rPr>
                        <a:t>结果以科学计数法格式输出</a:t>
                      </a:r>
                      <a:endParaRPr lang="zh-CN" sz="1800" kern="100" dirty="0">
                        <a:effectLst/>
                        <a:latin typeface="等线 Light" panose="02010600030101010101" pitchFamily="2" charset="-122"/>
                        <a:ea typeface="等线 Light" panose="02010600030101010101" pitchFamily="2" charset="-122"/>
                      </a:endParaRPr>
                    </a:p>
                  </a:txBody>
                  <a:tcPr marL="68589" marR="68589" marT="0" marB="0" anchor="ctr"/>
                </a:tc>
              </a:tr>
              <a:tr h="382588">
                <a:tc>
                  <a:txBody>
                    <a:bodyPr/>
                    <a:lstStyle/>
                    <a:p>
                      <a:pPr algn="just">
                        <a:lnSpc>
                          <a:spcPts val="1560"/>
                        </a:lnSpc>
                        <a:spcAft>
                          <a:spcPts val="0"/>
                        </a:spcAft>
                      </a:pPr>
                      <a:r>
                        <a:rPr lang="en-US" sz="1800" b="1" kern="100" dirty="0">
                          <a:solidFill>
                            <a:srgbClr val="0000FF"/>
                          </a:solidFill>
                          <a:effectLst/>
                          <a:latin typeface="等线 Light" panose="02010600030101010101" pitchFamily="2" charset="-122"/>
                          <a:ea typeface="等线 Light" panose="02010600030101010101" pitchFamily="2" charset="-122"/>
                        </a:rPr>
                        <a:t>%s</a:t>
                      </a:r>
                      <a:endParaRPr lang="zh-CN" sz="1800" b="1" kern="100" dirty="0">
                        <a:solidFill>
                          <a:srgbClr val="0000FF"/>
                        </a:solidFill>
                        <a:effectLst/>
                        <a:latin typeface="等线 Light" panose="02010600030101010101" pitchFamily="2" charset="-122"/>
                        <a:ea typeface="等线 Light" panose="02010600030101010101" pitchFamily="2" charset="-122"/>
                      </a:endParaRPr>
                    </a:p>
                  </a:txBody>
                  <a:tcPr marL="68589" marR="68589" marT="0" marB="0" anchor="ctr"/>
                </a:tc>
                <a:tc>
                  <a:txBody>
                    <a:bodyPr/>
                    <a:lstStyle/>
                    <a:p>
                      <a:pPr algn="just">
                        <a:lnSpc>
                          <a:spcPts val="1560"/>
                        </a:lnSpc>
                        <a:spcAft>
                          <a:spcPts val="0"/>
                        </a:spcAft>
                      </a:pPr>
                      <a:r>
                        <a:rPr lang="zh-CN" sz="1800" kern="100" dirty="0">
                          <a:effectLst/>
                          <a:latin typeface="等线 Light" panose="02010600030101010101" pitchFamily="2" charset="-122"/>
                          <a:ea typeface="等线 Light" panose="02010600030101010101" pitchFamily="2" charset="-122"/>
                        </a:rPr>
                        <a:t>结果以字符串输出</a:t>
                      </a:r>
                      <a:endParaRPr lang="zh-CN" sz="1800" kern="100" dirty="0">
                        <a:effectLst/>
                        <a:latin typeface="等线 Light" panose="02010600030101010101" pitchFamily="2" charset="-122"/>
                        <a:ea typeface="等线 Light" panose="02010600030101010101" pitchFamily="2" charset="-122"/>
                      </a:endParaRPr>
                    </a:p>
                  </a:txBody>
                  <a:tcPr marL="68589" marR="68589" marT="0" marB="0" anchor="ctr"/>
                </a:tc>
              </a:tr>
              <a:tr h="382588">
                <a:tc>
                  <a:txBody>
                    <a:bodyPr/>
                    <a:lstStyle/>
                    <a:p>
                      <a:pPr algn="just">
                        <a:lnSpc>
                          <a:spcPts val="1560"/>
                        </a:lnSpc>
                        <a:spcAft>
                          <a:spcPts val="0"/>
                        </a:spcAft>
                      </a:pPr>
                      <a:r>
                        <a:rPr lang="en-US" sz="1800" b="1" kern="100" dirty="0">
                          <a:solidFill>
                            <a:srgbClr val="0000FF"/>
                          </a:solidFill>
                          <a:effectLst/>
                          <a:latin typeface="等线 Light" panose="02010600030101010101" pitchFamily="2" charset="-122"/>
                          <a:ea typeface="等线 Light" panose="02010600030101010101" pitchFamily="2" charset="-122"/>
                        </a:rPr>
                        <a:t>%b</a:t>
                      </a:r>
                      <a:endParaRPr lang="zh-CN" sz="1800" b="1" kern="100" dirty="0">
                        <a:solidFill>
                          <a:srgbClr val="0000FF"/>
                        </a:solidFill>
                        <a:effectLst/>
                        <a:latin typeface="等线 Light" panose="02010600030101010101" pitchFamily="2" charset="-122"/>
                        <a:ea typeface="等线 Light" panose="02010600030101010101" pitchFamily="2" charset="-122"/>
                      </a:endParaRPr>
                    </a:p>
                  </a:txBody>
                  <a:tcPr marL="68589" marR="68589" marT="0" marB="0" anchor="ctr"/>
                </a:tc>
                <a:tc>
                  <a:txBody>
                    <a:bodyPr/>
                    <a:lstStyle/>
                    <a:p>
                      <a:pPr algn="just">
                        <a:lnSpc>
                          <a:spcPts val="1560"/>
                        </a:lnSpc>
                        <a:spcAft>
                          <a:spcPts val="0"/>
                        </a:spcAft>
                      </a:pPr>
                      <a:r>
                        <a:rPr lang="zh-CN" sz="1800" kern="100" dirty="0">
                          <a:effectLst/>
                          <a:latin typeface="等线 Light" panose="02010600030101010101" pitchFamily="2" charset="-122"/>
                          <a:ea typeface="等线 Light" panose="02010600030101010101" pitchFamily="2" charset="-122"/>
                        </a:rPr>
                        <a:t>结果以布尔值（</a:t>
                      </a:r>
                      <a:r>
                        <a:rPr lang="en-US" sz="1800" kern="100" dirty="0">
                          <a:effectLst/>
                          <a:latin typeface="等线 Light" panose="02010600030101010101" pitchFamily="2" charset="-122"/>
                          <a:ea typeface="等线 Light" panose="02010600030101010101" pitchFamily="2" charset="-122"/>
                        </a:rPr>
                        <a:t>true</a:t>
                      </a:r>
                      <a:r>
                        <a:rPr lang="zh-CN" sz="1800" kern="100" dirty="0">
                          <a:effectLst/>
                          <a:latin typeface="等线 Light" panose="02010600030101010101" pitchFamily="2" charset="-122"/>
                          <a:ea typeface="等线 Light" panose="02010600030101010101" pitchFamily="2" charset="-122"/>
                        </a:rPr>
                        <a:t>或</a:t>
                      </a:r>
                      <a:r>
                        <a:rPr lang="en-US" sz="1800" kern="100" dirty="0">
                          <a:effectLst/>
                          <a:latin typeface="等线 Light" panose="02010600030101010101" pitchFamily="2" charset="-122"/>
                          <a:ea typeface="等线 Light" panose="02010600030101010101" pitchFamily="2" charset="-122"/>
                        </a:rPr>
                        <a:t>false</a:t>
                      </a:r>
                      <a:r>
                        <a:rPr lang="zh-CN" sz="1800" kern="100" dirty="0">
                          <a:effectLst/>
                          <a:latin typeface="等线 Light" panose="02010600030101010101" pitchFamily="2" charset="-122"/>
                          <a:ea typeface="等线 Light" panose="02010600030101010101" pitchFamily="2" charset="-122"/>
                        </a:rPr>
                        <a:t>）形式输出</a:t>
                      </a:r>
                      <a:endParaRPr lang="zh-CN" sz="1800" kern="100" dirty="0">
                        <a:effectLst/>
                        <a:latin typeface="等线 Light" panose="02010600030101010101" pitchFamily="2" charset="-122"/>
                        <a:ea typeface="等线 Light" panose="02010600030101010101" pitchFamily="2" charset="-122"/>
                      </a:endParaRPr>
                    </a:p>
                  </a:txBody>
                  <a:tcPr marL="68589" marR="68589" marT="0" marB="0" anchor="ctr"/>
                </a:tc>
              </a:tr>
              <a:tr h="382588">
                <a:tc>
                  <a:txBody>
                    <a:bodyPr/>
                    <a:lstStyle/>
                    <a:p>
                      <a:pPr algn="just">
                        <a:lnSpc>
                          <a:spcPts val="1560"/>
                        </a:lnSpc>
                        <a:spcAft>
                          <a:spcPts val="0"/>
                        </a:spcAft>
                      </a:pPr>
                      <a:r>
                        <a:rPr lang="en-US" sz="1800" b="1" kern="100" dirty="0">
                          <a:solidFill>
                            <a:srgbClr val="0000FF"/>
                          </a:solidFill>
                          <a:effectLst/>
                          <a:latin typeface="等线 Light" panose="02010600030101010101" pitchFamily="2" charset="-122"/>
                          <a:ea typeface="等线 Light" panose="02010600030101010101" pitchFamily="2" charset="-122"/>
                        </a:rPr>
                        <a:t>%c</a:t>
                      </a:r>
                      <a:endParaRPr lang="zh-CN" sz="1800" b="1" kern="100" dirty="0">
                        <a:solidFill>
                          <a:srgbClr val="0000FF"/>
                        </a:solidFill>
                        <a:effectLst/>
                        <a:latin typeface="等线 Light" panose="02010600030101010101" pitchFamily="2" charset="-122"/>
                        <a:ea typeface="等线 Light" panose="02010600030101010101" pitchFamily="2" charset="-122"/>
                      </a:endParaRPr>
                    </a:p>
                  </a:txBody>
                  <a:tcPr marL="68589" marR="68589" marT="0" marB="0" anchor="ctr"/>
                </a:tc>
                <a:tc>
                  <a:txBody>
                    <a:bodyPr/>
                    <a:lstStyle/>
                    <a:p>
                      <a:pPr algn="just">
                        <a:lnSpc>
                          <a:spcPts val="1560"/>
                        </a:lnSpc>
                        <a:spcAft>
                          <a:spcPts val="0"/>
                        </a:spcAft>
                      </a:pPr>
                      <a:r>
                        <a:rPr lang="zh-CN" sz="1800" kern="100" dirty="0">
                          <a:effectLst/>
                          <a:latin typeface="等线 Light" panose="02010600030101010101" pitchFamily="2" charset="-122"/>
                          <a:ea typeface="等线 Light" panose="02010600030101010101" pitchFamily="2" charset="-122"/>
                        </a:rPr>
                        <a:t>结果以</a:t>
                      </a:r>
                      <a:r>
                        <a:rPr lang="en-US" sz="1800" kern="100" dirty="0">
                          <a:effectLst/>
                          <a:latin typeface="等线 Light" panose="02010600030101010101" pitchFamily="2" charset="-122"/>
                          <a:ea typeface="等线 Light" panose="02010600030101010101" pitchFamily="2" charset="-122"/>
                        </a:rPr>
                        <a:t>Unicode</a:t>
                      </a:r>
                      <a:r>
                        <a:rPr lang="zh-CN" sz="1800" kern="100" dirty="0">
                          <a:effectLst/>
                          <a:latin typeface="等线 Light" panose="02010600030101010101" pitchFamily="2" charset="-122"/>
                          <a:ea typeface="等线 Light" panose="02010600030101010101" pitchFamily="2" charset="-122"/>
                        </a:rPr>
                        <a:t>字符输出</a:t>
                      </a:r>
                      <a:endParaRPr lang="zh-CN" sz="1800" kern="100" dirty="0">
                        <a:effectLst/>
                        <a:latin typeface="等线 Light" panose="02010600030101010101" pitchFamily="2" charset="-122"/>
                        <a:ea typeface="等线 Light" panose="02010600030101010101" pitchFamily="2" charset="-122"/>
                      </a:endParaRPr>
                    </a:p>
                  </a:txBody>
                  <a:tcPr marL="68589" marR="68589" marT="0" marB="0" anchor="ctr"/>
                </a:tc>
              </a:tr>
              <a:tr h="382588">
                <a:tc>
                  <a:txBody>
                    <a:bodyPr/>
                    <a:lstStyle/>
                    <a:p>
                      <a:pPr algn="just">
                        <a:lnSpc>
                          <a:spcPts val="1560"/>
                        </a:lnSpc>
                        <a:spcAft>
                          <a:spcPts val="0"/>
                        </a:spcAft>
                      </a:pPr>
                      <a:r>
                        <a:rPr lang="en-US" sz="1800" b="1" kern="100" dirty="0">
                          <a:solidFill>
                            <a:srgbClr val="0000FF"/>
                          </a:solidFill>
                          <a:effectLst/>
                          <a:highlight>
                            <a:srgbClr val="FFFF00"/>
                          </a:highlight>
                          <a:latin typeface="等线 Light" panose="02010600030101010101" pitchFamily="2" charset="-122"/>
                          <a:ea typeface="等线 Light" panose="02010600030101010101" pitchFamily="2" charset="-122"/>
                        </a:rPr>
                        <a:t>%n</a:t>
                      </a:r>
                      <a:endParaRPr lang="en-US" sz="1800" b="1" kern="100" dirty="0">
                        <a:solidFill>
                          <a:srgbClr val="0000FF"/>
                        </a:solidFill>
                        <a:effectLst/>
                        <a:highlight>
                          <a:srgbClr val="FFFF00"/>
                        </a:highlight>
                        <a:latin typeface="等线 Light" panose="02010600030101010101" pitchFamily="2" charset="-122"/>
                        <a:ea typeface="等线 Light" panose="02010600030101010101" pitchFamily="2" charset="-122"/>
                      </a:endParaRPr>
                    </a:p>
                  </a:txBody>
                  <a:tcPr marL="68589" marR="68589" marT="0" marB="0" anchor="ctr"/>
                </a:tc>
                <a:tc>
                  <a:txBody>
                    <a:bodyPr/>
                    <a:lstStyle/>
                    <a:p>
                      <a:pPr algn="just">
                        <a:lnSpc>
                          <a:spcPts val="1560"/>
                        </a:lnSpc>
                        <a:spcAft>
                          <a:spcPts val="0"/>
                        </a:spcAft>
                      </a:pPr>
                      <a:r>
                        <a:rPr lang="zh-CN" sz="1800" b="1" kern="100" dirty="0">
                          <a:effectLst/>
                          <a:highlight>
                            <a:srgbClr val="FFFF00"/>
                          </a:highlight>
                          <a:latin typeface="等线 Light" panose="02010600030101010101" pitchFamily="2" charset="-122"/>
                          <a:ea typeface="等线 Light" panose="02010600030101010101" pitchFamily="2" charset="-122"/>
                        </a:rPr>
                        <a:t>换行格式符</a:t>
                      </a:r>
                      <a:r>
                        <a:rPr lang="zh-CN" sz="1800" kern="100" dirty="0">
                          <a:effectLst/>
                          <a:highlight>
                            <a:srgbClr val="FFFF00"/>
                          </a:highlight>
                          <a:latin typeface="等线 Light" panose="02010600030101010101" pitchFamily="2" charset="-122"/>
                          <a:ea typeface="等线 Light" panose="02010600030101010101" pitchFamily="2" charset="-122"/>
                        </a:rPr>
                        <a:t>，它不与参数对应。与</a:t>
                      </a:r>
                      <a:r>
                        <a:rPr lang="en-US" sz="1800" kern="100" dirty="0">
                          <a:effectLst/>
                          <a:highlight>
                            <a:srgbClr val="FFFF00"/>
                          </a:highlight>
                          <a:latin typeface="等线 Light" panose="02010600030101010101" pitchFamily="2" charset="-122"/>
                          <a:ea typeface="等线 Light" panose="02010600030101010101" pitchFamily="2" charset="-122"/>
                        </a:rPr>
                        <a:t>\n</a:t>
                      </a:r>
                      <a:r>
                        <a:rPr lang="zh-CN" sz="1800" kern="100" dirty="0">
                          <a:effectLst/>
                          <a:highlight>
                            <a:srgbClr val="FFFF00"/>
                          </a:highlight>
                          <a:latin typeface="等线 Light" panose="02010600030101010101" pitchFamily="2" charset="-122"/>
                          <a:ea typeface="等线 Light" panose="02010600030101010101" pitchFamily="2" charset="-122"/>
                        </a:rPr>
                        <a:t>含义相同，但</a:t>
                      </a:r>
                      <a:r>
                        <a:rPr lang="en-US" sz="1800" kern="100" dirty="0">
                          <a:effectLst/>
                          <a:highlight>
                            <a:srgbClr val="FFFF00"/>
                          </a:highlight>
                          <a:latin typeface="等线 Light" panose="02010600030101010101" pitchFamily="2" charset="-122"/>
                          <a:ea typeface="等线 Light" panose="02010600030101010101" pitchFamily="2" charset="-122"/>
                        </a:rPr>
                        <a:t>%n</a:t>
                      </a:r>
                      <a:r>
                        <a:rPr lang="zh-CN" sz="1800" kern="100" dirty="0">
                          <a:effectLst/>
                          <a:highlight>
                            <a:srgbClr val="FFFF00"/>
                          </a:highlight>
                          <a:latin typeface="等线 Light" panose="02010600030101010101" pitchFamily="2" charset="-122"/>
                          <a:ea typeface="等线 Light" panose="02010600030101010101" pitchFamily="2" charset="-122"/>
                        </a:rPr>
                        <a:t>是跨平台的</a:t>
                      </a:r>
                      <a:endParaRPr lang="zh-CN" sz="1800" kern="100" dirty="0">
                        <a:effectLst/>
                        <a:highlight>
                          <a:srgbClr val="FFFF00"/>
                        </a:highlight>
                        <a:latin typeface="等线 Light" panose="02010600030101010101" pitchFamily="2" charset="-122"/>
                        <a:ea typeface="等线 Light" panose="02010600030101010101" pitchFamily="2" charset="-122"/>
                      </a:endParaRPr>
                    </a:p>
                  </a:txBody>
                  <a:tcPr marL="68589" marR="68589" marT="0" marB="0" anchor="ctr"/>
                </a:tc>
              </a:tr>
            </a:tbl>
          </a:graphicData>
        </a:graphic>
      </p:graphicFrame>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47"/>
                                            </p:txEl>
                                          </p:spTgt>
                                        </p:tgtEl>
                                        <p:attrNameLst>
                                          <p:attrName>style.visibility</p:attrName>
                                        </p:attrNameLst>
                                      </p:cBhvr>
                                      <p:to>
                                        <p:strVal val="visible"/>
                                      </p:to>
                                    </p:set>
                                    <p:animEffect transition="in" filter="wipe(up)">
                                      <p:cBhvr>
                                        <p:cTn id="12" dur="500"/>
                                        <p:tgtEl>
                                          <p:spTgt spid="2">
                                            <p:txEl>
                                              <p:charRg st="0"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3" cy="1411288"/>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%d</a:t>
            </a:r>
            <a:r>
              <a:rPr kumimoji="0" lang="zh-CN"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”用来输出十进制整数，可以有长度修饰。如果指定的长度大于实际的长度，则前面补以空格；如果指定的长度小于实际的长度，则以实际长度输出。</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System.out.printf</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("year = |%6d|%n", 2017);    // </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输出：</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year = |  2017|</a:t>
            </a: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a:t>
            </a:r>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%d</a:t>
            </a:r>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”格式符</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393700" y="2349500"/>
            <a:ext cx="8426450" cy="1590675"/>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%d</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”可以应用的数据类型有</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byte</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Byte</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short</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Short</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int</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Integer</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long</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Long</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BigInteger</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。下面的语句是错误的，将产生运行时异常。</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System.out.printf</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("%8d",23.45);</a:t>
            </a:r>
            <a:endPar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%d </a:t>
            </a:r>
            <a:r>
              <a:rPr kumimoji="0" lang="zh-CN" altLang="en-US"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不可以应用到浮点数上，否则会报错</a:t>
            </a:r>
            <a:r>
              <a:rPr kumimoji="0" lang="en-US"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a:t>
            </a:r>
            <a:endParaRPr kumimoji="0" lang="en-US"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70"/>
                                            </p:txEl>
                                          </p:spTgt>
                                        </p:tgtEl>
                                        <p:attrNameLst>
                                          <p:attrName>style.visibility</p:attrName>
                                        </p:attrNameLst>
                                      </p:cBhvr>
                                      <p:to>
                                        <p:strVal val="visible"/>
                                      </p:to>
                                    </p:set>
                                    <p:animEffect transition="in" filter="wipe(up)">
                                      <p:cBhvr>
                                        <p:cTn id="12" dur="500"/>
                                        <p:tgtEl>
                                          <p:spTgt spid="2">
                                            <p:txEl>
                                              <p:charRg st="0" end="7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70" end="145"/>
                                            </p:txEl>
                                          </p:spTgt>
                                        </p:tgtEl>
                                        <p:attrNameLst>
                                          <p:attrName>style.visibility</p:attrName>
                                        </p:attrNameLst>
                                      </p:cBhvr>
                                      <p:to>
                                        <p:strVal val="visible"/>
                                      </p:to>
                                    </p:set>
                                    <p:animEffect transition="in" filter="wipe(up)">
                                      <p:cBhvr>
                                        <p:cTn id="17" dur="500"/>
                                        <p:tgtEl>
                                          <p:spTgt spid="2">
                                            <p:txEl>
                                              <p:charRg st="70" end="1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charRg st="0" end="89"/>
                                            </p:txEl>
                                          </p:spTgt>
                                        </p:tgtEl>
                                        <p:attrNameLst>
                                          <p:attrName>style.visibility</p:attrName>
                                        </p:attrNameLst>
                                      </p:cBhvr>
                                      <p:to>
                                        <p:strVal val="visible"/>
                                      </p:to>
                                    </p:set>
                                    <p:animEffect transition="in" filter="wipe(up)">
                                      <p:cBhvr>
                                        <p:cTn id="22" dur="500"/>
                                        <p:tgtEl>
                                          <p:spTgt spid="4">
                                            <p:txEl>
                                              <p:charRg st="0" end="8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charRg st="89" end="127"/>
                                            </p:txEl>
                                          </p:spTgt>
                                        </p:tgtEl>
                                        <p:attrNameLst>
                                          <p:attrName>style.visibility</p:attrName>
                                        </p:attrNameLst>
                                      </p:cBhvr>
                                      <p:to>
                                        <p:strVal val="visible"/>
                                      </p:to>
                                    </p:set>
                                    <p:animEffect transition="in" filter="wipe(up)">
                                      <p:cBhvr>
                                        <p:cTn id="27" dur="500"/>
                                        <p:tgtEl>
                                          <p:spTgt spid="4">
                                            <p:txEl>
                                              <p:charRg st="89" end="12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xEl>
                                              <p:charRg st="2" end="2"/>
                                            </p:txEl>
                                          </p:spTgt>
                                        </p:tgtEl>
                                        <p:attrNameLst>
                                          <p:attrName>style.visibility</p:attrName>
                                        </p:attrNameLst>
                                      </p:cBhvr>
                                      <p:to>
                                        <p:strVal val="visible"/>
                                      </p:to>
                                    </p:set>
                                    <p:animEffect transition="in" filter="wipe(up)">
                                      <p:cBhvr>
                                        <p:cTn id="32" dur="500"/>
                                        <p:tgtEl>
                                          <p:spTgt spid="4">
                                            <p:txEl>
                                              <p:char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内容占位符 1"/>
          <p:cNvSpPr>
            <a:spLocks noGrp="1"/>
          </p:cNvSpPr>
          <p:nvPr>
            <p:ph idx="1" hasCustomPrompt="1"/>
          </p:nvPr>
        </p:nvSpPr>
        <p:spPr>
          <a:xfrm>
            <a:off x="395288" y="663575"/>
            <a:ext cx="8424862" cy="2994025"/>
          </a:xfrm>
        </p:spPr>
        <p:txBody>
          <a:bodyPr vert="horz" wrap="square" lIns="91440" tIns="45720" rIns="91440" bIns="45720" anchor="t" anchorCtr="0"/>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Java</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提供了三个字符串类：</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lvl="1"/>
            <a:r>
              <a:rPr lang="en-US" altLang="zh-CN" dirty="0">
                <a:latin typeface="等线" panose="02010600030101010101" pitchFamily="2" charset="-122"/>
                <a:ea typeface="等线" panose="02010600030101010101" pitchFamily="2" charset="-122"/>
                <a:sym typeface="MS PGothic" panose="020B0600070205080204" pitchFamily="34" charset="-128"/>
              </a:rPr>
              <a:t>String</a:t>
            </a:r>
            <a:r>
              <a:rPr lang="zh-CN" altLang="zh-CN" dirty="0">
                <a:latin typeface="等线" panose="02010600030101010101" pitchFamily="2" charset="-122"/>
                <a:ea typeface="等线" panose="02010600030101010101" pitchFamily="2" charset="-122"/>
                <a:sym typeface="MS PGothic" panose="020B0600070205080204" pitchFamily="34" charset="-128"/>
              </a:rPr>
              <a:t>类</a:t>
            </a:r>
            <a:endParaRPr lang="en-US" altLang="zh-CN" dirty="0">
              <a:latin typeface="等线" panose="02010600030101010101" pitchFamily="2" charset="-122"/>
              <a:ea typeface="等线" panose="02010600030101010101" pitchFamily="2" charset="-122"/>
              <a:sym typeface="MS PGothic" panose="020B0600070205080204" pitchFamily="34" charset="-128"/>
            </a:endParaRPr>
          </a:p>
          <a:p>
            <a:pPr lvl="1"/>
            <a:r>
              <a:rPr lang="en-US" altLang="zh-CN" dirty="0">
                <a:latin typeface="等线" panose="02010600030101010101" pitchFamily="2" charset="-122"/>
                <a:ea typeface="等线" panose="02010600030101010101" pitchFamily="2" charset="-122"/>
                <a:sym typeface="MS PGothic" panose="020B0600070205080204" pitchFamily="34" charset="-128"/>
              </a:rPr>
              <a:t>StringBuilder</a:t>
            </a:r>
            <a:r>
              <a:rPr lang="zh-CN" altLang="zh-CN" dirty="0">
                <a:latin typeface="等线" panose="02010600030101010101" pitchFamily="2" charset="-122"/>
                <a:ea typeface="等线" panose="02010600030101010101" pitchFamily="2" charset="-122"/>
                <a:sym typeface="MS PGothic" panose="020B0600070205080204" pitchFamily="34" charset="-128"/>
              </a:rPr>
              <a:t>类</a:t>
            </a:r>
            <a:endParaRPr lang="en-US" altLang="zh-CN" dirty="0">
              <a:latin typeface="等线" panose="02010600030101010101" pitchFamily="2" charset="-122"/>
              <a:ea typeface="等线" panose="02010600030101010101" pitchFamily="2" charset="-122"/>
              <a:sym typeface="MS PGothic" panose="020B0600070205080204" pitchFamily="34" charset="-128"/>
            </a:endParaRPr>
          </a:p>
          <a:p>
            <a:pPr lvl="1"/>
            <a:r>
              <a:rPr lang="en-US" altLang="zh-CN" dirty="0">
                <a:latin typeface="等线" panose="02010600030101010101" pitchFamily="2" charset="-122"/>
                <a:ea typeface="等线" panose="02010600030101010101" pitchFamily="2" charset="-122"/>
                <a:sym typeface="MS PGothic" panose="020B0600070205080204" pitchFamily="34" charset="-128"/>
              </a:rPr>
              <a:t>StringBuffer</a:t>
            </a:r>
            <a:r>
              <a:rPr lang="zh-CN" altLang="zh-CN" dirty="0">
                <a:latin typeface="等线" panose="02010600030101010101" pitchFamily="2" charset="-122"/>
                <a:ea typeface="等线" panose="02010600030101010101" pitchFamily="2" charset="-122"/>
                <a:sym typeface="MS PGothic" panose="020B0600070205080204" pitchFamily="34" charset="-128"/>
              </a:rPr>
              <a:t>类</a:t>
            </a:r>
            <a:endParaRPr lang="en-US" altLang="zh-CN" dirty="0">
              <a:latin typeface="等线" panose="02010600030101010101" pitchFamily="2" charset="-122"/>
              <a:ea typeface="等线" panose="02010600030101010101" pitchFamily="2" charset="-122"/>
              <a:sym typeface="MS PGothic" panose="020B0600070205080204" pitchFamily="34" charset="-128"/>
            </a:endParaRPr>
          </a:p>
          <a:p>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String</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类是不变字符串，</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StringBuilder</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和</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StringBuffer</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是可变字符串</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，这三种字符串都是</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16</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位的</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Unicode</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字符序列</a:t>
            </a:r>
            <a:r>
              <a:rPr lang="zh-CN" altLang="en-US" dirty="0">
                <a:latin typeface="等线" panose="02010600030101010101" pitchFamily="2" charset="-122"/>
                <a:ea typeface="等线" panose="02010600030101010101" pitchFamily="2" charset="-122"/>
                <a:cs typeface="+mn-cs"/>
                <a:sym typeface="MS PGothic" panose="020B0600070205080204" pitchFamily="34" charset="-128"/>
              </a:rPr>
              <a:t>。</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22531" name="标题 2"/>
          <p:cNvSpPr>
            <a:spLocks noGrp="1"/>
          </p:cNvSpPr>
          <p:nvPr>
            <p:ph type="title"/>
          </p:nvPr>
        </p:nvSpPr>
        <p:spPr>
          <a:xfrm>
            <a:off x="1258888" y="123825"/>
            <a:ext cx="4392612" cy="465138"/>
          </a:xfrm>
        </p:spPr>
        <p:txBody>
          <a:bodyPr vert="horz" wrap="square" lIns="91440" tIns="45720" rIns="91440" bIns="45720" anchor="ctr" anchorCtr="0"/>
          <a:p>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概述</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wipe(left)">
                                      <p:cBhvr>
                                        <p:cTn id="7" dur="500"/>
                                        <p:tgtEl>
                                          <p:spTgt spid="225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530">
                                            <p:txEl>
                                              <p:charRg st="0" end="15"/>
                                            </p:txEl>
                                          </p:spTgt>
                                        </p:tgtEl>
                                        <p:attrNameLst>
                                          <p:attrName>style.visibility</p:attrName>
                                        </p:attrNameLst>
                                      </p:cBhvr>
                                      <p:to>
                                        <p:strVal val="visible"/>
                                      </p:to>
                                    </p:set>
                                    <p:animEffect transition="in" filter="wipe(up)">
                                      <p:cBhvr>
                                        <p:cTn id="12" dur="500"/>
                                        <p:tgtEl>
                                          <p:spTgt spid="22530">
                                            <p:txEl>
                                              <p:charRg st="0" end="15"/>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2530">
                                            <p:txEl>
                                              <p:charRg st="15" end="23"/>
                                            </p:txEl>
                                          </p:spTgt>
                                        </p:tgtEl>
                                        <p:attrNameLst>
                                          <p:attrName>style.visibility</p:attrName>
                                        </p:attrNameLst>
                                      </p:cBhvr>
                                      <p:to>
                                        <p:strVal val="visible"/>
                                      </p:to>
                                    </p:set>
                                    <p:animEffect transition="in" filter="wipe(up)">
                                      <p:cBhvr>
                                        <p:cTn id="15" dur="500"/>
                                        <p:tgtEl>
                                          <p:spTgt spid="22530">
                                            <p:txEl>
                                              <p:charRg st="15" end="23"/>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2530">
                                            <p:txEl>
                                              <p:charRg st="23" end="38"/>
                                            </p:txEl>
                                          </p:spTgt>
                                        </p:tgtEl>
                                        <p:attrNameLst>
                                          <p:attrName>style.visibility</p:attrName>
                                        </p:attrNameLst>
                                      </p:cBhvr>
                                      <p:to>
                                        <p:strVal val="visible"/>
                                      </p:to>
                                    </p:set>
                                    <p:animEffect transition="in" filter="wipe(up)">
                                      <p:cBhvr>
                                        <p:cTn id="18" dur="500"/>
                                        <p:tgtEl>
                                          <p:spTgt spid="22530">
                                            <p:txEl>
                                              <p:charRg st="23" end="38"/>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2530">
                                            <p:txEl>
                                              <p:charRg st="38" end="52"/>
                                            </p:txEl>
                                          </p:spTgt>
                                        </p:tgtEl>
                                        <p:attrNameLst>
                                          <p:attrName>style.visibility</p:attrName>
                                        </p:attrNameLst>
                                      </p:cBhvr>
                                      <p:to>
                                        <p:strVal val="visible"/>
                                      </p:to>
                                    </p:set>
                                    <p:animEffect transition="in" filter="wipe(up)">
                                      <p:cBhvr>
                                        <p:cTn id="21" dur="500"/>
                                        <p:tgtEl>
                                          <p:spTgt spid="22530">
                                            <p:txEl>
                                              <p:charRg st="38" end="5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2530">
                                            <p:txEl>
                                              <p:charRg st="52" end="124"/>
                                            </p:txEl>
                                          </p:spTgt>
                                        </p:tgtEl>
                                        <p:attrNameLst>
                                          <p:attrName>style.visibility</p:attrName>
                                        </p:attrNameLst>
                                      </p:cBhvr>
                                      <p:to>
                                        <p:strVal val="visible"/>
                                      </p:to>
                                    </p:set>
                                    <p:animEffect transition="in" filter="wipe(up)">
                                      <p:cBhvr>
                                        <p:cTn id="26" dur="500"/>
                                        <p:tgtEl>
                                          <p:spTgt spid="22530">
                                            <p:txEl>
                                              <p:charRg st="52" end="1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build="p"/>
      <p:bldP spid="2253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3" cy="1411288"/>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%f</a:t>
            </a:r>
            <a:r>
              <a:rPr kumimoji="0" lang="zh-CN"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”用来以小数方式输出</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。可以应用下列浮点型数据：</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float</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Float</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double</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Double</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BigDecimal</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zh-CN"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可以指定格式宽度和小数位，也可以仅指定小数位</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endPar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System.out.printf</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("|%8.3f|",2017.1234);    // </a:t>
            </a:r>
            <a:r>
              <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输出：</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|2017.123|</a:t>
            </a: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a:t>
            </a:r>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%f</a:t>
            </a:r>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”格式符</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393700" y="2349500"/>
            <a:ext cx="8426450" cy="1590675"/>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注意，如果使用格式符“</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%f”</a:t>
            </a:r>
            <a:r>
              <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，而参数为整型数，也会产生运行时异常，如下面语句是错误的，因为</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1234</a:t>
            </a:r>
            <a:r>
              <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是整数。</a:t>
            </a: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System.out.printf</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("|%8.3f|",1234);</a:t>
            </a:r>
            <a:endPar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%f</a:t>
            </a:r>
            <a:r>
              <a:rPr kumimoji="0" lang="zh-CN" altLang="en-US"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不可以用到整数上，否则会报错</a:t>
            </a:r>
            <a:endParaRPr kumimoji="0" lang="zh-CN" altLang="en-US"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87"/>
                                            </p:txEl>
                                          </p:spTgt>
                                        </p:tgtEl>
                                        <p:attrNameLst>
                                          <p:attrName>style.visibility</p:attrName>
                                        </p:attrNameLst>
                                      </p:cBhvr>
                                      <p:to>
                                        <p:strVal val="visible"/>
                                      </p:to>
                                    </p:set>
                                    <p:animEffect transition="in" filter="wipe(up)">
                                      <p:cBhvr>
                                        <p:cTn id="12" dur="500"/>
                                        <p:tgtEl>
                                          <p:spTgt spid="2">
                                            <p:txEl>
                                              <p:charRg st="0" end="8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87" end="152"/>
                                            </p:txEl>
                                          </p:spTgt>
                                        </p:tgtEl>
                                        <p:attrNameLst>
                                          <p:attrName>style.visibility</p:attrName>
                                        </p:attrNameLst>
                                      </p:cBhvr>
                                      <p:to>
                                        <p:strVal val="visible"/>
                                      </p:to>
                                    </p:set>
                                    <p:animEffect transition="in" filter="wipe(up)">
                                      <p:cBhvr>
                                        <p:cTn id="17" dur="500"/>
                                        <p:tgtEl>
                                          <p:spTgt spid="2">
                                            <p:txEl>
                                              <p:charRg st="87" end="15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charRg st="0" end="54"/>
                                            </p:txEl>
                                          </p:spTgt>
                                        </p:tgtEl>
                                        <p:attrNameLst>
                                          <p:attrName>style.visibility</p:attrName>
                                        </p:attrNameLst>
                                      </p:cBhvr>
                                      <p:to>
                                        <p:strVal val="visible"/>
                                      </p:to>
                                    </p:set>
                                    <p:animEffect transition="in" filter="wipe(up)">
                                      <p:cBhvr>
                                        <p:cTn id="22" dur="500"/>
                                        <p:tgtEl>
                                          <p:spTgt spid="4">
                                            <p:txEl>
                                              <p:charRg st="0" end="5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charRg st="54" end="94"/>
                                            </p:txEl>
                                          </p:spTgt>
                                        </p:tgtEl>
                                        <p:attrNameLst>
                                          <p:attrName>style.visibility</p:attrName>
                                        </p:attrNameLst>
                                      </p:cBhvr>
                                      <p:to>
                                        <p:strVal val="visible"/>
                                      </p:to>
                                    </p:set>
                                    <p:animEffect transition="in" filter="wipe(up)">
                                      <p:cBhvr>
                                        <p:cTn id="27" dur="500"/>
                                        <p:tgtEl>
                                          <p:spTgt spid="4">
                                            <p:txEl>
                                              <p:charRg st="54" end="9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xEl>
                                              <p:charRg st="2" end="2"/>
                                            </p:txEl>
                                          </p:spTgt>
                                        </p:tgtEl>
                                        <p:attrNameLst>
                                          <p:attrName>style.visibility</p:attrName>
                                        </p:attrNameLst>
                                      </p:cBhvr>
                                      <p:to>
                                        <p:strVal val="visible"/>
                                      </p:to>
                                    </p:set>
                                    <p:animEffect transition="in" filter="wipe(up)">
                                      <p:cBhvr>
                                        <p:cTn id="32" dur="500"/>
                                        <p:tgtEl>
                                          <p:spTgt spid="4">
                                            <p:txEl>
                                              <p:char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3" cy="1871663"/>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“%e”</a:t>
            </a:r>
            <a:r>
              <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用来以科学计数法的格式输出浮点数。可以应用下列浮点型数据：</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float</a:t>
            </a:r>
            <a:r>
              <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Float</a:t>
            </a:r>
            <a:r>
              <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double</a:t>
            </a:r>
            <a:r>
              <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Double</a:t>
            </a:r>
            <a:r>
              <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BigDecimal</a:t>
            </a:r>
            <a:r>
              <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。可以指定格式宽度和小数位，也可以仅指定小数位。</a:t>
            </a: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System.out.printf</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("|%10.2e|%n",123.567);   // </a:t>
            </a:r>
            <a:r>
              <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输出：</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1.24e+02|</a:t>
            </a: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a:t>
            </a:r>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%e</a:t>
            </a:r>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”格式符</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393700" y="2636838"/>
            <a:ext cx="8426450" cy="1590675"/>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【注意】</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格式符与输出数据必须在类型上严格匹配。对于</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%f</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和</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%e</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，指定的数据必须是浮点型值。</a:t>
            </a:r>
            <a:r>
              <a:rPr lang="en-US"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int</a:t>
            </a:r>
            <a:r>
              <a:rPr lang="zh-CN"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型值不能匹配</a:t>
            </a:r>
            <a:r>
              <a:rPr lang="en-US"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%f</a:t>
            </a:r>
            <a:r>
              <a:rPr lang="zh-CN"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和</a:t>
            </a:r>
            <a:r>
              <a:rPr lang="en-US"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%e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94"/>
                                            </p:txEl>
                                          </p:spTgt>
                                        </p:tgtEl>
                                        <p:attrNameLst>
                                          <p:attrName>style.visibility</p:attrName>
                                        </p:attrNameLst>
                                      </p:cBhvr>
                                      <p:to>
                                        <p:strVal val="visible"/>
                                      </p:to>
                                    </p:set>
                                    <p:animEffect transition="in" filter="wipe(up)">
                                      <p:cBhvr>
                                        <p:cTn id="12" dur="500"/>
                                        <p:tgtEl>
                                          <p:spTgt spid="2">
                                            <p:txEl>
                                              <p:charRg st="0" end="9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94" end="161"/>
                                            </p:txEl>
                                          </p:spTgt>
                                        </p:tgtEl>
                                        <p:attrNameLst>
                                          <p:attrName>style.visibility</p:attrName>
                                        </p:attrNameLst>
                                      </p:cBhvr>
                                      <p:to>
                                        <p:strVal val="visible"/>
                                      </p:to>
                                    </p:set>
                                    <p:animEffect transition="in" filter="wipe(up)">
                                      <p:cBhvr>
                                        <p:cTn id="17" dur="500"/>
                                        <p:tgtEl>
                                          <p:spTgt spid="2">
                                            <p:txEl>
                                              <p:charRg st="94" end="16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charRg st="0" end="63"/>
                                            </p:txEl>
                                          </p:spTgt>
                                        </p:tgtEl>
                                        <p:attrNameLst>
                                          <p:attrName>style.visibility</p:attrName>
                                        </p:attrNameLst>
                                      </p:cBhvr>
                                      <p:to>
                                        <p:strVal val="visible"/>
                                      </p:to>
                                    </p:set>
                                    <p:animEffect transition="in" filter="wipe(up)">
                                      <p:cBhvr>
                                        <p:cTn id="22" dur="500"/>
                                        <p:tgtEl>
                                          <p:spTgt spid="4">
                                            <p:txEl>
                                              <p:charRg st="0" end="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3" cy="2130425"/>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%c</a:t>
            </a:r>
            <a:r>
              <a:rPr kumimoji="0" lang="zh-CN"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”用来以字符方式输出。它可以应用的数据类型有：</a:t>
            </a:r>
            <a:r>
              <a:rPr kumimoji="0" lang="en-US"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char</a:t>
            </a:r>
            <a:r>
              <a:rPr kumimoji="0" lang="zh-CN"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Character</a:t>
            </a:r>
            <a:r>
              <a:rPr kumimoji="0" lang="zh-CN"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byte</a:t>
            </a:r>
            <a:r>
              <a:rPr kumimoji="0" lang="zh-CN"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Byte</a:t>
            </a:r>
            <a:r>
              <a:rPr kumimoji="0" lang="zh-CN"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short</a:t>
            </a:r>
            <a:r>
              <a:rPr kumimoji="0" lang="zh-CN"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Short</a:t>
            </a:r>
            <a:r>
              <a:rPr kumimoji="0" lang="zh-CN"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，这些数据类型都能够转换成</a:t>
            </a:r>
            <a:r>
              <a:rPr kumimoji="0" lang="en-US"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Unicode</a:t>
            </a:r>
            <a:r>
              <a:rPr kumimoji="0" lang="zh-CN"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字符。</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byte b = 65;</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System.out.printf</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("b =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c%n</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b);     // </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输出：</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b = A</a:t>
            </a: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a:t>
            </a:r>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%c</a:t>
            </a:r>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”格式符</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86"/>
                                            </p:txEl>
                                          </p:spTgt>
                                        </p:tgtEl>
                                        <p:attrNameLst>
                                          <p:attrName>style.visibility</p:attrName>
                                        </p:attrNameLst>
                                      </p:cBhvr>
                                      <p:to>
                                        <p:strVal val="visible"/>
                                      </p:to>
                                    </p:set>
                                    <p:animEffect transition="in" filter="wipe(up)">
                                      <p:cBhvr>
                                        <p:cTn id="12" dur="500"/>
                                        <p:tgtEl>
                                          <p:spTgt spid="2">
                                            <p:txEl>
                                              <p:charRg st="0" end="8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86" end="104"/>
                                            </p:txEl>
                                          </p:spTgt>
                                        </p:tgtEl>
                                        <p:attrNameLst>
                                          <p:attrName>style.visibility</p:attrName>
                                        </p:attrNameLst>
                                      </p:cBhvr>
                                      <p:to>
                                        <p:strVal val="visible"/>
                                      </p:to>
                                    </p:set>
                                    <p:animEffect transition="in" filter="wipe(up)">
                                      <p:cBhvr>
                                        <p:cTn id="17" dur="500"/>
                                        <p:tgtEl>
                                          <p:spTgt spid="2">
                                            <p:txEl>
                                              <p:charRg st="86"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charRg st="104" end="161"/>
                                            </p:txEl>
                                          </p:spTgt>
                                        </p:tgtEl>
                                        <p:attrNameLst>
                                          <p:attrName>style.visibility</p:attrName>
                                        </p:attrNameLst>
                                      </p:cBhvr>
                                      <p:to>
                                        <p:strVal val="visible"/>
                                      </p:to>
                                    </p:set>
                                    <p:animEffect transition="in" filter="wipe(up)">
                                      <p:cBhvr>
                                        <p:cTn id="22" dur="500"/>
                                        <p:tgtEl>
                                          <p:spTgt spid="2">
                                            <p:txEl>
                                              <p:charRg st="104" end="1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2" cy="1411288"/>
          </a:xfrm>
        </p:spPr>
        <p:txBody>
          <a:bodyPr vert="horz" wrap="square" lIns="91440" tIns="45720" rIns="91440" bIns="45720" anchor="t" anchorCtr="0"/>
          <a:p>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%b</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”格式符可以用在</a:t>
            </a:r>
            <a:r>
              <a:rPr lang="zh-CN"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任何类型的数据</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上。对于“</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%b</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”格式符号，如果</a:t>
            </a:r>
            <a:r>
              <a:rPr lang="zh-CN"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参数值为</a:t>
            </a:r>
            <a:r>
              <a:rPr lang="en-US"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null</a:t>
            </a:r>
            <a:r>
              <a:rPr lang="zh-CN"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，结果输出</a:t>
            </a:r>
            <a:r>
              <a:rPr lang="en-US"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false</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；如果参数是</a:t>
            </a:r>
            <a:r>
              <a:rPr lang="en-US"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boolean</a:t>
            </a:r>
            <a:r>
              <a:rPr lang="zh-CN"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或</a:t>
            </a:r>
            <a:r>
              <a:rPr lang="en-US"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Boolean</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类型的数据，结果是</a:t>
            </a:r>
            <a:r>
              <a:rPr lang="zh-CN"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调用</a:t>
            </a:r>
            <a:r>
              <a:rPr lang="en-US"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String.valueOf()</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方法的结果，否则结果是</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true</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a:t>
            </a:r>
            <a:endPar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a:t>
            </a:r>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%b</a:t>
            </a:r>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”格式符</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393700" y="2211388"/>
            <a:ext cx="8426450" cy="1951037"/>
          </a:xfrm>
        </p:spPr>
        <p:txBody>
          <a:bodyPr vert="horz" wrap="square" lIns="91440" tIns="45720" rIns="91440" bIns="45720" anchor="t" anchorCtr="0"/>
          <a:p>
            <a:pPr marL="0" indent="0">
              <a:lnSpc>
                <a:spcPct val="100000"/>
              </a:lnSpc>
              <a:buFont typeface="Wingdings" panose="05000000000000000000" pitchFamily="2" charset="2"/>
              <a:buNone/>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byte b = 0;</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marL="0" indent="0">
              <a:lnSpc>
                <a:spcPct val="100000"/>
              </a:lnSpc>
              <a:buFont typeface="Wingdings" panose="05000000000000000000" pitchFamily="2" charset="2"/>
              <a:buNone/>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String s = null;</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marL="0" indent="0">
              <a:lnSpc>
                <a:spcPct val="100000"/>
              </a:lnSpc>
              <a:buFont typeface="Wingdings" panose="05000000000000000000" pitchFamily="2" charset="2"/>
              <a:buNone/>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System.out.printf ("b1 = %b%n", b);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b1 = true</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marL="0" indent="0">
              <a:lnSpc>
                <a:spcPct val="100000"/>
              </a:lnSpc>
              <a:buFont typeface="Wingdings" panose="05000000000000000000" pitchFamily="2" charset="2"/>
              <a:buNone/>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System.out.printf ("b2 = %b%n", true);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b2 = true</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marL="0" indent="0">
              <a:lnSpc>
                <a:spcPct val="100000"/>
              </a:lnSpc>
              <a:buFont typeface="Wingdings" panose="05000000000000000000" pitchFamily="2" charset="2"/>
              <a:buNone/>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System.out.printf ("b3 = %b%n", s);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b3 = false</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116"/>
                                            </p:txEl>
                                          </p:spTgt>
                                        </p:tgtEl>
                                        <p:attrNameLst>
                                          <p:attrName>style.visibility</p:attrName>
                                        </p:attrNameLst>
                                      </p:cBhvr>
                                      <p:to>
                                        <p:strVal val="visible"/>
                                      </p:to>
                                    </p:set>
                                    <p:animEffect transition="in" filter="wipe(up)">
                                      <p:cBhvr>
                                        <p:cTn id="12" dur="500"/>
                                        <p:tgtEl>
                                          <p:spTgt spid="2">
                                            <p:txEl>
                                              <p:charRg st="0" end="11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charRg st="0" end="18"/>
                                            </p:txEl>
                                          </p:spTgt>
                                        </p:tgtEl>
                                        <p:attrNameLst>
                                          <p:attrName>style.visibility</p:attrName>
                                        </p:attrNameLst>
                                      </p:cBhvr>
                                      <p:to>
                                        <p:strVal val="visible"/>
                                      </p:to>
                                    </p:set>
                                    <p:animEffect transition="in" filter="wipe(up)">
                                      <p:cBhvr>
                                        <p:cTn id="17" dur="500"/>
                                        <p:tgtEl>
                                          <p:spTgt spid="4">
                                            <p:txEl>
                                              <p:charRg st="0" end="1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charRg st="18" end="41"/>
                                            </p:txEl>
                                          </p:spTgt>
                                        </p:tgtEl>
                                        <p:attrNameLst>
                                          <p:attrName>style.visibility</p:attrName>
                                        </p:attrNameLst>
                                      </p:cBhvr>
                                      <p:to>
                                        <p:strVal val="visible"/>
                                      </p:to>
                                    </p:set>
                                    <p:animEffect transition="in" filter="wipe(up)">
                                      <p:cBhvr>
                                        <p:cTn id="22" dur="500"/>
                                        <p:tgtEl>
                                          <p:spTgt spid="4">
                                            <p:txEl>
                                              <p:charRg st="18" end="4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charRg st="41" end="106"/>
                                            </p:txEl>
                                          </p:spTgt>
                                        </p:tgtEl>
                                        <p:attrNameLst>
                                          <p:attrName>style.visibility</p:attrName>
                                        </p:attrNameLst>
                                      </p:cBhvr>
                                      <p:to>
                                        <p:strVal val="visible"/>
                                      </p:to>
                                    </p:set>
                                    <p:animEffect transition="in" filter="wipe(up)">
                                      <p:cBhvr>
                                        <p:cTn id="27" dur="500"/>
                                        <p:tgtEl>
                                          <p:spTgt spid="4">
                                            <p:txEl>
                                              <p:charRg st="41" end="10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xEl>
                                              <p:charRg st="106" end="171"/>
                                            </p:txEl>
                                          </p:spTgt>
                                        </p:tgtEl>
                                        <p:attrNameLst>
                                          <p:attrName>style.visibility</p:attrName>
                                        </p:attrNameLst>
                                      </p:cBhvr>
                                      <p:to>
                                        <p:strVal val="visible"/>
                                      </p:to>
                                    </p:set>
                                    <p:animEffect transition="in" filter="wipe(up)">
                                      <p:cBhvr>
                                        <p:cTn id="32" dur="500"/>
                                        <p:tgtEl>
                                          <p:spTgt spid="4">
                                            <p:txEl>
                                              <p:charRg st="106" end="17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
                                            <p:txEl>
                                              <p:charRg st="171" end="238"/>
                                            </p:txEl>
                                          </p:spTgt>
                                        </p:tgtEl>
                                        <p:attrNameLst>
                                          <p:attrName>style.visibility</p:attrName>
                                        </p:attrNameLst>
                                      </p:cBhvr>
                                      <p:to>
                                        <p:strVal val="visible"/>
                                      </p:to>
                                    </p:set>
                                    <p:animEffect transition="in" filter="wipe(up)">
                                      <p:cBhvr>
                                        <p:cTn id="37" dur="500"/>
                                        <p:tgtEl>
                                          <p:spTgt spid="4">
                                            <p:txEl>
                                              <p:charRg st="171" end="2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2" cy="1411288"/>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”格式符也可以用在</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任何类型</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的数据上。对于“</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”格式符号，</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如果参数值为</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null</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，结果输出</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null</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a:t>
            </a:r>
            <a:r>
              <a:rPr lang="zh-CN"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如果参数实现了</a:t>
            </a:r>
            <a:r>
              <a:rPr lang="en-US"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Formatter</a:t>
            </a:r>
            <a:r>
              <a:rPr lang="zh-CN"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接口，结果是调用</a:t>
            </a:r>
            <a:r>
              <a:rPr lang="en-US"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args.formatTo()</a:t>
            </a:r>
            <a:r>
              <a:rPr lang="zh-CN"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的结果，否则，结果是调用</a:t>
            </a:r>
            <a:r>
              <a:rPr lang="en-US"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args.toString()</a:t>
            </a:r>
            <a:r>
              <a:rPr lang="zh-CN"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的结果。</a:t>
            </a:r>
            <a:endParaRPr lang="zh-CN"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a:t>
            </a:r>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%s</a:t>
            </a:r>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”格式符</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393700" y="2349500"/>
            <a:ext cx="8426450" cy="2130425"/>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如果将上面代码中“</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%b</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”改为“</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”，输出结果如下所示。</a:t>
            </a:r>
            <a:endPar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b1 = 0</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b2 = true</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b3 = null</a:t>
            </a: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123"/>
                                            </p:txEl>
                                          </p:spTgt>
                                        </p:tgtEl>
                                        <p:attrNameLst>
                                          <p:attrName>style.visibility</p:attrName>
                                        </p:attrNameLst>
                                      </p:cBhvr>
                                      <p:to>
                                        <p:strVal val="visible"/>
                                      </p:to>
                                    </p:set>
                                    <p:animEffect transition="in" filter="wipe(up)">
                                      <p:cBhvr>
                                        <p:cTn id="12" dur="500"/>
                                        <p:tgtEl>
                                          <p:spTgt spid="2">
                                            <p:txEl>
                                              <p:charRg st="0" end="12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charRg st="0" end="29"/>
                                            </p:txEl>
                                          </p:spTgt>
                                        </p:tgtEl>
                                        <p:attrNameLst>
                                          <p:attrName>style.visibility</p:attrName>
                                        </p:attrNameLst>
                                      </p:cBhvr>
                                      <p:to>
                                        <p:strVal val="visible"/>
                                      </p:to>
                                    </p:set>
                                    <p:animEffect transition="in" filter="wipe(up)">
                                      <p:cBhvr>
                                        <p:cTn id="17" dur="500"/>
                                        <p:tgtEl>
                                          <p:spTgt spid="4">
                                            <p:txEl>
                                              <p:charRg st="0" end="2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charRg st="29" end="39"/>
                                            </p:txEl>
                                          </p:spTgt>
                                        </p:tgtEl>
                                        <p:attrNameLst>
                                          <p:attrName>style.visibility</p:attrName>
                                        </p:attrNameLst>
                                      </p:cBhvr>
                                      <p:to>
                                        <p:strVal val="visible"/>
                                      </p:to>
                                    </p:set>
                                    <p:animEffect transition="in" filter="wipe(up)">
                                      <p:cBhvr>
                                        <p:cTn id="22" dur="500"/>
                                        <p:tgtEl>
                                          <p:spTgt spid="4">
                                            <p:txEl>
                                              <p:charRg st="29" end="3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charRg st="39" end="52"/>
                                            </p:txEl>
                                          </p:spTgt>
                                        </p:tgtEl>
                                        <p:attrNameLst>
                                          <p:attrName>style.visibility</p:attrName>
                                        </p:attrNameLst>
                                      </p:cBhvr>
                                      <p:to>
                                        <p:strVal val="visible"/>
                                      </p:to>
                                    </p:set>
                                    <p:animEffect transition="in" filter="wipe(up)">
                                      <p:cBhvr>
                                        <p:cTn id="27" dur="500"/>
                                        <p:tgtEl>
                                          <p:spTgt spid="4">
                                            <p:txEl>
                                              <p:charRg st="39" end="5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xEl>
                                              <p:charRg st="52" end="65"/>
                                            </p:txEl>
                                          </p:spTgt>
                                        </p:tgtEl>
                                        <p:attrNameLst>
                                          <p:attrName>style.visibility</p:attrName>
                                        </p:attrNameLst>
                                      </p:cBhvr>
                                      <p:to>
                                        <p:strVal val="visible"/>
                                      </p:to>
                                    </p:set>
                                    <p:animEffect transition="in" filter="wipe(up)">
                                      <p:cBhvr>
                                        <p:cTn id="32" dur="500"/>
                                        <p:tgtEl>
                                          <p:spTgt spid="4">
                                            <p:txEl>
                                              <p:charRg st="52" end="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4514" name="图片 7"/>
          <p:cNvPicPr>
            <a:picLocks noChangeAspect="1"/>
          </p:cNvPicPr>
          <p:nvPr/>
        </p:nvPicPr>
        <p:blipFill>
          <a:blip r:embed="rId1"/>
          <a:srcRect t="25702"/>
          <a:stretch>
            <a:fillRect/>
          </a:stretch>
        </p:blipFill>
        <p:spPr>
          <a:xfrm>
            <a:off x="0" y="1322388"/>
            <a:ext cx="9144000" cy="3821112"/>
          </a:xfrm>
          <a:prstGeom prst="rect">
            <a:avLst/>
          </a:prstGeom>
          <a:noFill/>
          <a:ln w="9525">
            <a:noFill/>
          </a:ln>
        </p:spPr>
      </p:pic>
      <p:sp>
        <p:nvSpPr>
          <p:cNvPr id="64515" name="矩形 8"/>
          <p:cNvSpPr/>
          <p:nvPr/>
        </p:nvSpPr>
        <p:spPr>
          <a:xfrm>
            <a:off x="0" y="7938"/>
            <a:ext cx="9144000" cy="1322387"/>
          </a:xfrm>
          <a:prstGeom prst="rect">
            <a:avLst/>
          </a:prstGeom>
          <a:solidFill>
            <a:srgbClr val="295AA6"/>
          </a:solid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eaLnBrk="1" hangingPunct="1">
              <a:spcBef>
                <a:spcPct val="0"/>
              </a:spcBef>
              <a:buFontTx/>
              <a:buNone/>
            </a:pPr>
            <a:endParaRPr lang="zh-CN" altLang="zh-CN" sz="1800" dirty="0">
              <a:solidFill>
                <a:srgbClr val="FFFFFF"/>
              </a:solidFill>
              <a:latin typeface="Arial" panose="020B0604020202020204" pitchFamily="34" charset="0"/>
            </a:endParaRPr>
          </a:p>
        </p:txBody>
      </p:sp>
      <p:sp>
        <p:nvSpPr>
          <p:cNvPr id="64516" name="直接连接符 10"/>
          <p:cNvSpPr/>
          <p:nvPr/>
        </p:nvSpPr>
        <p:spPr>
          <a:xfrm>
            <a:off x="7938" y="1328738"/>
            <a:ext cx="9150350" cy="1587"/>
          </a:xfrm>
          <a:prstGeom prst="line">
            <a:avLst/>
          </a:prstGeom>
          <a:ln w="9525" cap="flat" cmpd="sng">
            <a:solidFill>
              <a:schemeClr val="accent1"/>
            </a:solidFill>
            <a:prstDash val="solid"/>
            <a:headEnd type="none" w="med" len="med"/>
            <a:tailEnd type="none" w="med" len="med"/>
          </a:ln>
        </p:spPr>
      </p:sp>
      <p:sp>
        <p:nvSpPr>
          <p:cNvPr id="9" name="标题 1"/>
          <p:cNvSpPr>
            <a:spLocks noGrp="1"/>
          </p:cNvSpPr>
          <p:nvPr>
            <p:ph type="ctrTitle"/>
          </p:nvPr>
        </p:nvSpPr>
        <p:spPr>
          <a:xfrm>
            <a:off x="1116013" y="355600"/>
            <a:ext cx="7380287" cy="703263"/>
          </a:xfrm>
        </p:spPr>
        <p:txBody>
          <a:bodyPr vert="horz" wrap="square" lIns="91440" tIns="45720" rIns="91440" bIns="45720" anchor="ctr" anchorCtr="0"/>
          <a:p>
            <a:pPr marL="0" indent="0" eaLnBrk="1" hangingPunct="1">
              <a:buClrTx/>
              <a:buSzTx/>
              <a:buFontTx/>
            </a:pPr>
            <a:r>
              <a:rPr lang="en-US" altLang="zh-CN" sz="4800" dirty="0">
                <a:solidFill>
                  <a:schemeClr val="bg1"/>
                </a:solidFill>
                <a:latin typeface="Britannic Bold" panose="020B0903060703020204" pitchFamily="34" charset="0"/>
                <a:ea typeface="隶书" panose="02010509060101010101" pitchFamily="49" charset="-122"/>
              </a:rPr>
              <a:t>Java</a:t>
            </a:r>
            <a:r>
              <a:rPr lang="zh-CN" altLang="en-US" sz="5400" dirty="0">
                <a:solidFill>
                  <a:schemeClr val="bg1"/>
                </a:solidFill>
                <a:latin typeface="Impact" panose="020B0806030902050204" pitchFamily="34" charset="0"/>
                <a:ea typeface="隶书" panose="02010509060101010101" pitchFamily="49" charset="-122"/>
              </a:rPr>
              <a:t>语言程序设计</a:t>
            </a:r>
            <a:endParaRPr lang="zh-CN" altLang="zh-CN" sz="5400" dirty="0">
              <a:solidFill>
                <a:schemeClr val="bg1"/>
              </a:solidFill>
              <a:latin typeface="Britannic Bold" panose="020B0903060703020204" pitchFamily="34" charset="0"/>
              <a:ea typeface="隶书" panose="02010509060101010101" pitchFamily="49" charset="-122"/>
            </a:endParaRPr>
          </a:p>
        </p:txBody>
      </p:sp>
      <p:sp>
        <p:nvSpPr>
          <p:cNvPr id="13319" name="AutoShape 9"/>
          <p:cNvSpPr/>
          <p:nvPr/>
        </p:nvSpPr>
        <p:spPr>
          <a:xfrm>
            <a:off x="1908175" y="2571750"/>
            <a:ext cx="5367338" cy="657225"/>
          </a:xfrm>
          <a:prstGeom prst="roundRect">
            <a:avLst>
              <a:gd name="adj" fmla="val 50000"/>
            </a:avLst>
          </a:prstGeom>
          <a:gradFill rotWithShape="1">
            <a:gsLst>
              <a:gs pos="0">
                <a:srgbClr val="0C2D70"/>
              </a:gs>
              <a:gs pos="100000">
                <a:srgbClr val="0A255C"/>
              </a:gs>
            </a:gsLst>
            <a:lin ang="5400000" scaled="1"/>
            <a:tileRect/>
          </a:gradFill>
          <a:ln w="1905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algn="ctr" eaLnBrk="1" hangingPunct="1">
              <a:spcBef>
                <a:spcPct val="0"/>
              </a:spcBef>
              <a:buFontTx/>
              <a:buNone/>
            </a:pPr>
            <a:endParaRPr lang="ko-KR" altLang="en-US" sz="1800" i="1" dirty="0">
              <a:solidFill>
                <a:schemeClr val="bg1"/>
              </a:solidFill>
              <a:latin typeface="Arial Black" panose="020B0A04020102020204" pitchFamily="34" charset="0"/>
              <a:ea typeface="Gulim" pitchFamily="34" charset="-127"/>
            </a:endParaRPr>
          </a:p>
        </p:txBody>
      </p:sp>
      <p:sp>
        <p:nvSpPr>
          <p:cNvPr id="16" name="WordArt 24"/>
          <p:cNvSpPr>
            <a:spLocks noChangeArrowheads="1" noChangeShapeType="1" noTextEdit="1"/>
          </p:cNvSpPr>
          <p:nvPr/>
        </p:nvSpPr>
        <p:spPr bwMode="auto">
          <a:xfrm>
            <a:off x="3383868" y="2709863"/>
            <a:ext cx="1764196" cy="438150"/>
          </a:xfrm>
          <a:prstGeom prst="rect">
            <a:avLst/>
          </a:prstGeom>
        </p:spPr>
        <p:txBody>
          <a:bodyPr wrap="none" numCol="1" fromWordArt="1">
            <a:prstTxWarp prst="textPlain">
              <a:avLst>
                <a:gd name="adj" fmla="val 49384"/>
              </a:avLst>
            </a:prstTxWarp>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0" cap="none" spc="-80" normalizeH="0" baseline="0" noProof="0" dirty="0">
                <a:ln>
                  <a:noFill/>
                </a:ln>
                <a:solidFill>
                  <a:schemeClr val="bg1"/>
                </a:solidFill>
                <a:effectLst/>
                <a:uLnTx/>
                <a:uFillTx/>
                <a:latin typeface="等线 Light" panose="02010600030101010101" pitchFamily="2" charset="-122"/>
                <a:ea typeface="等线 Light" panose="02010600030101010101" pitchFamily="2" charset="-122"/>
                <a:cs typeface="+mn-cs"/>
              </a:rPr>
              <a:t>6.5  </a:t>
            </a:r>
            <a:r>
              <a:rPr kumimoji="0" lang="en-US" altLang="zh-CN" sz="1600" b="0" i="0" u="none" strike="noStrike" kern="10" cap="none" spc="-80" normalizeH="0" baseline="0" noProof="0" dirty="0" err="1">
                <a:ln>
                  <a:noFill/>
                </a:ln>
                <a:solidFill>
                  <a:schemeClr val="bg1"/>
                </a:solidFill>
                <a:effectLst/>
                <a:uLnTx/>
                <a:uFillTx/>
                <a:latin typeface="等线 Light" panose="02010600030101010101" pitchFamily="2" charset="-122"/>
                <a:ea typeface="等线 Light" panose="02010600030101010101" pitchFamily="2" charset="-122"/>
                <a:cs typeface="+mn-cs"/>
              </a:rPr>
              <a:t>StringBuilder</a:t>
            </a:r>
            <a:r>
              <a:rPr kumimoji="0" lang="zh-CN" altLang="en-US" sz="1600" b="0" i="0" u="none" strike="noStrike" kern="10" cap="none" spc="-80" normalizeH="0" baseline="0" noProof="0" dirty="0">
                <a:ln>
                  <a:noFill/>
                </a:ln>
                <a:solidFill>
                  <a:schemeClr val="bg1"/>
                </a:solidFill>
                <a:effectLst/>
                <a:uLnTx/>
                <a:uFillTx/>
                <a:latin typeface="等线 Light" panose="02010600030101010101" pitchFamily="2" charset="-122"/>
                <a:ea typeface="等线 Light" panose="02010600030101010101" pitchFamily="2" charset="-122"/>
                <a:cs typeface="+mn-cs"/>
              </a:rPr>
              <a:t>类</a:t>
            </a:r>
            <a:endParaRPr kumimoji="0" lang="zh-CN" altLang="en-US" sz="1600" b="0" i="0" u="none" strike="noStrike" kern="10" cap="none" spc="-80" normalizeH="0" baseline="0" noProof="0" dirty="0">
              <a:ln>
                <a:noFill/>
              </a:ln>
              <a:solidFill>
                <a:schemeClr val="bg1"/>
              </a:solidFill>
              <a:effectLst/>
              <a:uLnTx/>
              <a:uFillTx/>
              <a:latin typeface="等线 Light" panose="02010600030101010101" pitchFamily="2" charset="-122"/>
              <a:ea typeface="等线 Light" panose="02010600030101010101" pitchFamily="2" charset="-122"/>
              <a:cs typeface="+mn-cs"/>
            </a:endParaRPr>
          </a:p>
        </p:txBody>
      </p:sp>
      <p:pic>
        <p:nvPicPr>
          <p:cNvPr id="8" name="Picture 15" descr="https://ss3.bdstatic.com/70cFv8Sh_Q1YnxGkpoWK1HF6hhy/it/u=1076479150,3995174229&amp;fm=116&amp;gp=0.jpg"/>
          <p:cNvPicPr>
            <a:picLocks noChangeAspect="1"/>
          </p:cNvPicPr>
          <p:nvPr/>
        </p:nvPicPr>
        <p:blipFill>
          <a:blip r:embed="rId2"/>
          <a:stretch>
            <a:fillRect/>
          </a:stretch>
        </p:blipFill>
        <p:spPr>
          <a:xfrm>
            <a:off x="323850" y="363538"/>
            <a:ext cx="842963" cy="839787"/>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ox(in)">
                                      <p:cBhvr>
                                        <p:cTn id="14" dur="500"/>
                                        <p:tgtEl>
                                          <p:spTgt spid="16"/>
                                        </p:tgtEl>
                                      </p:cBhvr>
                                    </p:animEffect>
                                  </p:childTnLst>
                                </p:cTn>
                              </p:par>
                            </p:childTnLst>
                          </p:cTn>
                        </p:par>
                        <p:par>
                          <p:cTn id="15" fill="hold">
                            <p:stCondLst>
                              <p:cond delay="1000"/>
                            </p:stCondLst>
                            <p:childTnLst>
                              <p:par>
                                <p:cTn id="16" presetID="4" presetClass="entr" presetSubtype="16" fill="hold" grpId="0" nodeType="afterEffect">
                                  <p:stCondLst>
                                    <p:cond delay="0"/>
                                  </p:stCondLst>
                                  <p:childTnLst>
                                    <p:set>
                                      <p:cBhvr>
                                        <p:cTn id="17" dur="1" fill="hold">
                                          <p:stCondLst>
                                            <p:cond delay="0"/>
                                          </p:stCondLst>
                                        </p:cTn>
                                        <p:tgtEl>
                                          <p:spTgt spid="13319"/>
                                        </p:tgtEl>
                                        <p:attrNameLst>
                                          <p:attrName>style.visibility</p:attrName>
                                        </p:attrNameLst>
                                      </p:cBhvr>
                                      <p:to>
                                        <p:strVal val="visible"/>
                                      </p:to>
                                    </p:set>
                                    <p:animEffect transition="in" filter="box(in)">
                                      <p:cBhvr>
                                        <p:cTn id="18"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31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2" cy="1050925"/>
          </a:xfrm>
        </p:spPr>
        <p:txBody>
          <a:bodyPr vert="horz" wrap="square" lIns="91440" tIns="45720" rIns="91440" bIns="45720" anchor="t" anchorCtr="0"/>
          <a:p>
            <a:r>
              <a:rPr lang="fi-FI" altLang="zh-CN" dirty="0">
                <a:latin typeface="等线" panose="02010600030101010101" pitchFamily="2" charset="-122"/>
                <a:ea typeface="等线" panose="02010600030101010101" pitchFamily="2" charset="-122"/>
                <a:cs typeface="+mn-cs"/>
                <a:sym typeface="MS PGothic" panose="020B0600070205080204" pitchFamily="34" charset="-128"/>
              </a:rPr>
              <a:t>StringBuilder</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类表示可变字符串，即这个类的对象内容是可以修改的。一般来说，只要使用字符串的地方，都可使用</a:t>
            </a:r>
            <a:r>
              <a:rPr lang="fi-FI" altLang="zh-CN" dirty="0">
                <a:latin typeface="等线" panose="02010600030101010101" pitchFamily="2" charset="-122"/>
                <a:ea typeface="等线" panose="02010600030101010101" pitchFamily="2" charset="-122"/>
                <a:cs typeface="+mn-cs"/>
                <a:sym typeface="MS PGothic" panose="020B0600070205080204" pitchFamily="34" charset="-128"/>
              </a:rPr>
              <a:t>StringBuilder</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类，它们比</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String</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类更灵活。</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fi-FI" altLang="zh-CN" dirty="0">
                <a:latin typeface="等线" panose="02010600030101010101" pitchFamily="2" charset="-122"/>
                <a:ea typeface="等线" panose="02010600030101010101" pitchFamily="2" charset="-122"/>
                <a:cs typeface="+mj-cs"/>
                <a:sym typeface="MS PGothic" panose="020B0600070205080204" pitchFamily="34" charset="-128"/>
              </a:rPr>
              <a:t>6.5.1  </a:t>
            </a:r>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创建</a:t>
            </a:r>
            <a:r>
              <a:rPr lang="fi-FI" altLang="zh-CN" dirty="0">
                <a:latin typeface="等线" panose="02010600030101010101" pitchFamily="2" charset="-122"/>
                <a:ea typeface="等线" panose="02010600030101010101" pitchFamily="2" charset="-122"/>
                <a:cs typeface="+mj-cs"/>
                <a:sym typeface="MS PGothic" panose="020B0600070205080204" pitchFamily="34" charset="-128"/>
              </a:rPr>
              <a:t>StringBuilder</a:t>
            </a:r>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对象</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398463" y="1779588"/>
            <a:ext cx="8426450" cy="2447925"/>
          </a:xfrm>
        </p:spPr>
        <p:txBody>
          <a:bodyPr vert="horz" wrap="square" lIns="91440" tIns="45720" rIns="91440" bIns="45720" anchor="t" anchorCtr="0"/>
          <a:p>
            <a:pPr>
              <a:lnSpc>
                <a:spcPct val="130000"/>
              </a:lnSpc>
              <a:buFont typeface="Arial" panose="020B0604020202020204" pitchFamily="34" charset="0"/>
              <a:buChar char="•"/>
            </a:pPr>
            <a:r>
              <a:rPr lang="fi-FI" altLang="zh-CN" dirty="0">
                <a:latin typeface="等线" panose="02010600030101010101" pitchFamily="2" charset="-122"/>
                <a:ea typeface="等线" panose="02010600030101010101" pitchFamily="2" charset="-122"/>
                <a:cs typeface="+mn-cs"/>
                <a:sym typeface="MS PGothic" panose="020B0600070205080204" pitchFamily="34" charset="-128"/>
              </a:rPr>
              <a:t>public StringBuilder()</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：创建一个没有字符的字符串缓冲区，</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初始容量为</a:t>
            </a:r>
            <a:r>
              <a:rPr lang="fi-FI"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16</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个字符。此时</a:t>
            </a:r>
            <a:r>
              <a:rPr lang="fi-FI"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length()</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方法的值为</a:t>
            </a:r>
            <a:r>
              <a:rPr lang="fi-FI"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0</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，而</a:t>
            </a:r>
            <a:r>
              <a:rPr lang="fi-FI"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capacity()</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方法的值为</a:t>
            </a:r>
            <a:r>
              <a:rPr lang="fi-FI"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16</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30000"/>
              </a:lnSpc>
              <a:buFont typeface="Arial" panose="020B0604020202020204" pitchFamily="34" charset="0"/>
              <a:buChar char="•"/>
            </a:pPr>
            <a:r>
              <a:rPr lang="fi-FI" altLang="zh-CN" dirty="0">
                <a:latin typeface="等线" panose="02010600030101010101" pitchFamily="2" charset="-122"/>
                <a:ea typeface="等线" panose="02010600030101010101" pitchFamily="2" charset="-122"/>
                <a:cs typeface="+mn-cs"/>
                <a:sym typeface="MS PGothic" panose="020B0600070205080204" pitchFamily="34" charset="-128"/>
              </a:rPr>
              <a:t>public StringBuilder(int capacity)</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：创建一个没有字符的字符串缓冲区，</a:t>
            </a:r>
            <a:r>
              <a:rPr lang="fi-FI"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capacity</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为指定的初始容量。</a:t>
            </a:r>
            <a:endPar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endParaRPr>
          </a:p>
          <a:p>
            <a:pPr>
              <a:lnSpc>
                <a:spcPct val="130000"/>
              </a:lnSpc>
              <a:buFont typeface="Arial" panose="020B0604020202020204" pitchFamily="34" charset="0"/>
              <a:buChar char="•"/>
            </a:pPr>
            <a:r>
              <a:rPr lang="fi-FI" altLang="zh-CN" dirty="0">
                <a:latin typeface="等线" panose="02010600030101010101" pitchFamily="2" charset="-122"/>
                <a:ea typeface="等线" panose="02010600030101010101" pitchFamily="2" charset="-122"/>
                <a:cs typeface="+mn-cs"/>
                <a:sym typeface="MS PGothic" panose="020B0600070205080204" pitchFamily="34" charset="-128"/>
              </a:rPr>
              <a:t>public StringBuilder(String str)</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：利用一个已存在的字符串对象</a:t>
            </a:r>
            <a:r>
              <a:rPr lang="fi-FI" altLang="zh-CN" dirty="0">
                <a:latin typeface="等线" panose="02010600030101010101" pitchFamily="2" charset="-122"/>
                <a:ea typeface="等线" panose="02010600030101010101" pitchFamily="2" charset="-122"/>
                <a:cs typeface="+mn-cs"/>
                <a:sym typeface="MS PGothic" panose="020B0600070205080204" pitchFamily="34" charset="-128"/>
              </a:rPr>
              <a:t>str</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创建一个字符串缓冲区对象，</a:t>
            </a:r>
            <a:r>
              <a:rPr lang="zh-CN"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另外</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再分配</a:t>
            </a:r>
            <a:r>
              <a:rPr lang="fi-FI"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16</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个字符的缓冲区</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88"/>
                                            </p:txEl>
                                          </p:spTgt>
                                        </p:tgtEl>
                                        <p:attrNameLst>
                                          <p:attrName>style.visibility</p:attrName>
                                        </p:attrNameLst>
                                      </p:cBhvr>
                                      <p:to>
                                        <p:strVal val="visible"/>
                                      </p:to>
                                    </p:set>
                                    <p:animEffect transition="in" filter="wipe(up)">
                                      <p:cBhvr>
                                        <p:cTn id="12" dur="500"/>
                                        <p:tgtEl>
                                          <p:spTgt spid="2">
                                            <p:txEl>
                                              <p:charRg st="0" end="8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charRg st="0" end="87"/>
                                            </p:txEl>
                                          </p:spTgt>
                                        </p:tgtEl>
                                        <p:attrNameLst>
                                          <p:attrName>style.visibility</p:attrName>
                                        </p:attrNameLst>
                                      </p:cBhvr>
                                      <p:to>
                                        <p:strVal val="visible"/>
                                      </p:to>
                                    </p:set>
                                    <p:animEffect transition="in" filter="wipe(up)">
                                      <p:cBhvr>
                                        <p:cTn id="17" dur="500"/>
                                        <p:tgtEl>
                                          <p:spTgt spid="4">
                                            <p:txEl>
                                              <p:charRg st="0" end="8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charRg st="87" end="156"/>
                                            </p:txEl>
                                          </p:spTgt>
                                        </p:tgtEl>
                                        <p:attrNameLst>
                                          <p:attrName>style.visibility</p:attrName>
                                        </p:attrNameLst>
                                      </p:cBhvr>
                                      <p:to>
                                        <p:strVal val="visible"/>
                                      </p:to>
                                    </p:set>
                                    <p:animEffect transition="in" filter="wipe(up)">
                                      <p:cBhvr>
                                        <p:cTn id="22" dur="500"/>
                                        <p:tgtEl>
                                          <p:spTgt spid="4">
                                            <p:txEl>
                                              <p:charRg st="87" end="15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charRg st="156" end="234"/>
                                            </p:txEl>
                                          </p:spTgt>
                                        </p:tgtEl>
                                        <p:attrNameLst>
                                          <p:attrName>style.visibility</p:attrName>
                                        </p:attrNameLst>
                                      </p:cBhvr>
                                      <p:to>
                                        <p:strVal val="visible"/>
                                      </p:to>
                                    </p:set>
                                    <p:animEffect transition="in" filter="wipe(up)">
                                      <p:cBhvr>
                                        <p:cTn id="27" dur="500"/>
                                        <p:tgtEl>
                                          <p:spTgt spid="4">
                                            <p:txEl>
                                              <p:charRg st="156" end="2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3" cy="1411288"/>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设有下列代码：</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fi-FI"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var str = new StringBuilder("Hello");</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fi-FI"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str</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对象在内存中的状态如图</a:t>
            </a:r>
            <a:r>
              <a:rPr kumimoji="0" lang="fi-FI"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6-3</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所示。</a:t>
            </a: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fi-FI" altLang="zh-CN" dirty="0">
                <a:latin typeface="等线" panose="02010600030101010101" pitchFamily="2" charset="-122"/>
                <a:ea typeface="等线" panose="02010600030101010101" pitchFamily="2" charset="-122"/>
                <a:cs typeface="+mj-cs"/>
                <a:sym typeface="MS PGothic" panose="020B0600070205080204" pitchFamily="34" charset="-128"/>
              </a:rPr>
              <a:t>6.5.1  </a:t>
            </a:r>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创建</a:t>
            </a:r>
            <a:r>
              <a:rPr lang="fi-FI" altLang="zh-CN" dirty="0">
                <a:latin typeface="等线" panose="02010600030101010101" pitchFamily="2" charset="-122"/>
                <a:ea typeface="等线" panose="02010600030101010101" pitchFamily="2" charset="-122"/>
                <a:cs typeface="+mj-cs"/>
                <a:sym typeface="MS PGothic" panose="020B0600070205080204" pitchFamily="34" charset="-128"/>
              </a:rPr>
              <a:t>StringBuilder</a:t>
            </a:r>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对象</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pic>
        <p:nvPicPr>
          <p:cNvPr id="5" name="图片 4"/>
          <p:cNvPicPr>
            <a:picLocks noChangeAspect="1"/>
          </p:cNvPicPr>
          <p:nvPr/>
        </p:nvPicPr>
        <p:blipFill>
          <a:blip r:embed="rId1"/>
          <a:stretch>
            <a:fillRect/>
          </a:stretch>
        </p:blipFill>
        <p:spPr>
          <a:xfrm>
            <a:off x="404813" y="2176463"/>
            <a:ext cx="7337425" cy="1511300"/>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8"/>
                                            </p:txEl>
                                          </p:spTgt>
                                        </p:tgtEl>
                                        <p:attrNameLst>
                                          <p:attrName>style.visibility</p:attrName>
                                        </p:attrNameLst>
                                      </p:cBhvr>
                                      <p:to>
                                        <p:strVal val="visible"/>
                                      </p:to>
                                    </p:set>
                                    <p:animEffect transition="in" filter="wipe(up)">
                                      <p:cBhvr>
                                        <p:cTn id="12" dur="500"/>
                                        <p:tgtEl>
                                          <p:spTgt spid="2">
                                            <p:txEl>
                                              <p:charRg st="0"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8" end="52"/>
                                            </p:txEl>
                                          </p:spTgt>
                                        </p:tgtEl>
                                        <p:attrNameLst>
                                          <p:attrName>style.visibility</p:attrName>
                                        </p:attrNameLst>
                                      </p:cBhvr>
                                      <p:to>
                                        <p:strVal val="visible"/>
                                      </p:to>
                                    </p:set>
                                    <p:animEffect transition="in" filter="wipe(up)">
                                      <p:cBhvr>
                                        <p:cTn id="17" dur="500"/>
                                        <p:tgtEl>
                                          <p:spTgt spid="2">
                                            <p:txEl>
                                              <p:charRg st="8" end="5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charRg st="52" end="73"/>
                                            </p:txEl>
                                          </p:spTgt>
                                        </p:tgtEl>
                                        <p:attrNameLst>
                                          <p:attrName>style.visibility</p:attrName>
                                        </p:attrNameLst>
                                      </p:cBhvr>
                                      <p:to>
                                        <p:strVal val="visible"/>
                                      </p:to>
                                    </p:set>
                                    <p:animEffect transition="in" filter="wipe(up)">
                                      <p:cBhvr>
                                        <p:cTn id="22" dur="500"/>
                                        <p:tgtEl>
                                          <p:spTgt spid="2">
                                            <p:txEl>
                                              <p:charRg st="52" end="7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2" cy="1411288"/>
          </a:xfrm>
        </p:spPr>
        <p:txBody>
          <a:bodyPr vert="horz" wrap="square" lIns="91440" tIns="45720" rIns="91440" bIns="45720" anchor="t" anchorCtr="0"/>
          <a:p>
            <a:r>
              <a:rPr lang="fi-FI" altLang="zh-CN" dirty="0">
                <a:latin typeface="等线" panose="02010600030101010101" pitchFamily="2" charset="-122"/>
                <a:ea typeface="等线" panose="02010600030101010101" pitchFamily="2" charset="-122"/>
                <a:cs typeface="+mn-cs"/>
                <a:sym typeface="MS PGothic" panose="020B0600070205080204" pitchFamily="34" charset="-128"/>
              </a:rPr>
              <a:t>StringBuilder</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类除定义了</a:t>
            </a:r>
            <a:r>
              <a:rPr lang="fi-FI" altLang="zh-CN" dirty="0">
                <a:latin typeface="等线" panose="02010600030101010101" pitchFamily="2" charset="-122"/>
                <a:ea typeface="等线" panose="02010600030101010101" pitchFamily="2" charset="-122"/>
                <a:cs typeface="+mn-cs"/>
                <a:sym typeface="MS PGothic" panose="020B0600070205080204" pitchFamily="34" charset="-128"/>
              </a:rPr>
              <a:t>length()</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a:t>
            </a:r>
            <a:r>
              <a:rPr lang="fi-FI" altLang="zh-CN" dirty="0">
                <a:latin typeface="等线" panose="02010600030101010101" pitchFamily="2" charset="-122"/>
                <a:ea typeface="等线" panose="02010600030101010101" pitchFamily="2" charset="-122"/>
                <a:cs typeface="+mn-cs"/>
                <a:sym typeface="MS PGothic" panose="020B0600070205080204" pitchFamily="34" charset="-128"/>
              </a:rPr>
              <a:t>charAt()</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a:t>
            </a:r>
            <a:r>
              <a:rPr lang="fi-FI" altLang="zh-CN" dirty="0">
                <a:latin typeface="等线" panose="02010600030101010101" pitchFamily="2" charset="-122"/>
                <a:ea typeface="等线" panose="02010600030101010101" pitchFamily="2" charset="-122"/>
                <a:cs typeface="+mn-cs"/>
                <a:sym typeface="MS PGothic" panose="020B0600070205080204" pitchFamily="34" charset="-128"/>
              </a:rPr>
              <a:t>indexOf()</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a:t>
            </a:r>
            <a:r>
              <a:rPr lang="fi-FI" altLang="zh-CN" dirty="0">
                <a:latin typeface="等线" panose="02010600030101010101" pitchFamily="2" charset="-122"/>
                <a:ea typeface="等线" panose="02010600030101010101" pitchFamily="2" charset="-122"/>
                <a:cs typeface="+mn-cs"/>
                <a:sym typeface="MS PGothic" panose="020B0600070205080204" pitchFamily="34" charset="-128"/>
              </a:rPr>
              <a:t>getChars()</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等方法外，还提供了下列常用方法：</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int capacity()</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：返回当前的字符串缓冲区的总容量。</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void setCharAt(int index, char ch)</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：用</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ch</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修改指定位置的字符。</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6.5.2  StringBuilder</a:t>
            </a:r>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类常用操作</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393700" y="2636838"/>
            <a:ext cx="8426450" cy="2058987"/>
          </a:xfrm>
        </p:spPr>
        <p:txBody>
          <a:bodyPr vert="horz" wrap="square" lIns="91440" tIns="45720" rIns="91440" bIns="45720" anchor="t" anchorCtr="0"/>
          <a:p>
            <a:pPr>
              <a:lnSpc>
                <a:spcPct val="100000"/>
              </a:lnSpc>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StringBuilder append(String str)</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00000"/>
              </a:lnSpc>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StringBuilder insert(int offset, String str)</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00000"/>
              </a:lnSpc>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StringBuilder deleteCharAt(int index)</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00000"/>
              </a:lnSpc>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StringBuilder delete(int start, int end)</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00000"/>
              </a:lnSpc>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StringBuilder replace(int start, int end, String str)</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73"/>
                                            </p:txEl>
                                          </p:spTgt>
                                        </p:tgtEl>
                                        <p:attrNameLst>
                                          <p:attrName>style.visibility</p:attrName>
                                        </p:attrNameLst>
                                      </p:cBhvr>
                                      <p:to>
                                        <p:strVal val="visible"/>
                                      </p:to>
                                    </p:set>
                                    <p:animEffect transition="in" filter="wipe(up)">
                                      <p:cBhvr>
                                        <p:cTn id="12" dur="500"/>
                                        <p:tgtEl>
                                          <p:spTgt spid="2">
                                            <p:txEl>
                                              <p:charRg st="0" end="7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73" end="112"/>
                                            </p:txEl>
                                          </p:spTgt>
                                        </p:tgtEl>
                                        <p:attrNameLst>
                                          <p:attrName>style.visibility</p:attrName>
                                        </p:attrNameLst>
                                      </p:cBhvr>
                                      <p:to>
                                        <p:strVal val="visible"/>
                                      </p:to>
                                    </p:set>
                                    <p:animEffect transition="in" filter="wipe(up)">
                                      <p:cBhvr>
                                        <p:cTn id="17" dur="500"/>
                                        <p:tgtEl>
                                          <p:spTgt spid="2">
                                            <p:txEl>
                                              <p:charRg st="73" end="11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charRg st="112" end="168"/>
                                            </p:txEl>
                                          </p:spTgt>
                                        </p:tgtEl>
                                        <p:attrNameLst>
                                          <p:attrName>style.visibility</p:attrName>
                                        </p:attrNameLst>
                                      </p:cBhvr>
                                      <p:to>
                                        <p:strVal val="visible"/>
                                      </p:to>
                                    </p:set>
                                    <p:animEffect transition="in" filter="wipe(up)">
                                      <p:cBhvr>
                                        <p:cTn id="22" dur="500"/>
                                        <p:tgtEl>
                                          <p:spTgt spid="2">
                                            <p:txEl>
                                              <p:charRg st="112" end="16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charRg st="0" end="40"/>
                                            </p:txEl>
                                          </p:spTgt>
                                        </p:tgtEl>
                                        <p:attrNameLst>
                                          <p:attrName>style.visibility</p:attrName>
                                        </p:attrNameLst>
                                      </p:cBhvr>
                                      <p:to>
                                        <p:strVal val="visible"/>
                                      </p:to>
                                    </p:set>
                                    <p:animEffect transition="in" filter="wipe(up)">
                                      <p:cBhvr>
                                        <p:cTn id="27" dur="500"/>
                                        <p:tgtEl>
                                          <p:spTgt spid="4">
                                            <p:txEl>
                                              <p:charRg st="0" end="4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xEl>
                                              <p:charRg st="40" end="92"/>
                                            </p:txEl>
                                          </p:spTgt>
                                        </p:tgtEl>
                                        <p:attrNameLst>
                                          <p:attrName>style.visibility</p:attrName>
                                        </p:attrNameLst>
                                      </p:cBhvr>
                                      <p:to>
                                        <p:strVal val="visible"/>
                                      </p:to>
                                    </p:set>
                                    <p:animEffect transition="in" filter="wipe(up)">
                                      <p:cBhvr>
                                        <p:cTn id="32" dur="500"/>
                                        <p:tgtEl>
                                          <p:spTgt spid="4">
                                            <p:txEl>
                                              <p:charRg st="40" end="9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
                                            <p:txEl>
                                              <p:charRg st="92" end="137"/>
                                            </p:txEl>
                                          </p:spTgt>
                                        </p:tgtEl>
                                        <p:attrNameLst>
                                          <p:attrName>style.visibility</p:attrName>
                                        </p:attrNameLst>
                                      </p:cBhvr>
                                      <p:to>
                                        <p:strVal val="visible"/>
                                      </p:to>
                                    </p:set>
                                    <p:animEffect transition="in" filter="wipe(up)">
                                      <p:cBhvr>
                                        <p:cTn id="37" dur="500"/>
                                        <p:tgtEl>
                                          <p:spTgt spid="4">
                                            <p:txEl>
                                              <p:charRg st="92" end="13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
                                            <p:txEl>
                                              <p:charRg st="137" end="185"/>
                                            </p:txEl>
                                          </p:spTgt>
                                        </p:tgtEl>
                                        <p:attrNameLst>
                                          <p:attrName>style.visibility</p:attrName>
                                        </p:attrNameLst>
                                      </p:cBhvr>
                                      <p:to>
                                        <p:strVal val="visible"/>
                                      </p:to>
                                    </p:set>
                                    <p:animEffect transition="in" filter="wipe(up)">
                                      <p:cBhvr>
                                        <p:cTn id="42" dur="500"/>
                                        <p:tgtEl>
                                          <p:spTgt spid="4">
                                            <p:txEl>
                                              <p:charRg st="137" end="18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
                                            <p:txEl>
                                              <p:charRg st="185" end="246"/>
                                            </p:txEl>
                                          </p:spTgt>
                                        </p:tgtEl>
                                        <p:attrNameLst>
                                          <p:attrName>style.visibility</p:attrName>
                                        </p:attrNameLst>
                                      </p:cBhvr>
                                      <p:to>
                                        <p:strVal val="visible"/>
                                      </p:to>
                                    </p:set>
                                    <p:animEffect transition="in" filter="wipe(up)">
                                      <p:cBhvr>
                                        <p:cTn id="47" dur="500"/>
                                        <p:tgtEl>
                                          <p:spTgt spid="4">
                                            <p:txEl>
                                              <p:charRg st="185" end="2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2" cy="3319463"/>
          </a:xfrm>
        </p:spPr>
        <p:txBody>
          <a:bodyPr vert="horz" wrap="square" lIns="91440" tIns="45720" rIns="91440" bIns="45720" anchor="t" anchorCtr="0"/>
          <a:p>
            <a:pPr>
              <a:lnSpc>
                <a:spcPct val="130000"/>
              </a:lnSpc>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StringBuilder reverse()</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：将字符串的所有字符反转。</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30000"/>
              </a:lnSpc>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String substring(int start)</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：返回从</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start</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开始到字符串末尾的子字符串。</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30000"/>
              </a:lnSpc>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String substring(int start, int end)</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：返回从</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start</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开始到</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end</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（不包括</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end</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）之间的子字符串。</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30000"/>
              </a:lnSpc>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void setLength(int newLength)</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：设置字符序列的长度。</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void setCharAt(int index, char ch)</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：用</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ch</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修改指定位置的字符。</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6.5.2  StringBuilder</a:t>
            </a:r>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类常用操作</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44"/>
                                            </p:txEl>
                                          </p:spTgt>
                                        </p:tgtEl>
                                        <p:attrNameLst>
                                          <p:attrName>style.visibility</p:attrName>
                                        </p:attrNameLst>
                                      </p:cBhvr>
                                      <p:to>
                                        <p:strVal val="visible"/>
                                      </p:to>
                                    </p:set>
                                    <p:animEffect transition="in" filter="wipe(up)">
                                      <p:cBhvr>
                                        <p:cTn id="12" dur="500"/>
                                        <p:tgtEl>
                                          <p:spTgt spid="2">
                                            <p:txEl>
                                              <p:charRg st="0" end="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44" end="102"/>
                                            </p:txEl>
                                          </p:spTgt>
                                        </p:tgtEl>
                                        <p:attrNameLst>
                                          <p:attrName>style.visibility</p:attrName>
                                        </p:attrNameLst>
                                      </p:cBhvr>
                                      <p:to>
                                        <p:strVal val="visible"/>
                                      </p:to>
                                    </p:set>
                                    <p:animEffect transition="in" filter="wipe(up)">
                                      <p:cBhvr>
                                        <p:cTn id="17" dur="500"/>
                                        <p:tgtEl>
                                          <p:spTgt spid="2">
                                            <p:txEl>
                                              <p:charRg st="44" end="10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charRg st="102" end="177"/>
                                            </p:txEl>
                                          </p:spTgt>
                                        </p:tgtEl>
                                        <p:attrNameLst>
                                          <p:attrName>style.visibility</p:attrName>
                                        </p:attrNameLst>
                                      </p:cBhvr>
                                      <p:to>
                                        <p:strVal val="visible"/>
                                      </p:to>
                                    </p:set>
                                    <p:animEffect transition="in" filter="wipe(up)">
                                      <p:cBhvr>
                                        <p:cTn id="22" dur="500"/>
                                        <p:tgtEl>
                                          <p:spTgt spid="2">
                                            <p:txEl>
                                              <p:charRg st="102" end="17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xEl>
                                              <p:charRg st="177" end="280"/>
                                            </p:txEl>
                                          </p:spTgt>
                                        </p:tgtEl>
                                        <p:attrNameLst>
                                          <p:attrName>style.visibility</p:attrName>
                                        </p:attrNameLst>
                                      </p:cBhvr>
                                      <p:to>
                                        <p:strVal val="visible"/>
                                      </p:to>
                                    </p:set>
                                    <p:animEffect transition="in" filter="wipe(up)">
                                      <p:cBhvr>
                                        <p:cTn id="27" dur="500"/>
                                        <p:tgtEl>
                                          <p:spTgt spid="2">
                                            <p:txEl>
                                              <p:charRg st="177" end="2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77825" y="695325"/>
            <a:ext cx="8424863" cy="1411288"/>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有一种特殊的创建</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String</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对象的方法，这是直接利用字符串字面值创建字符串对象，例如：</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lang="en-US" altLang="zh-CN" noProof="0" dirty="0">
                <a:ln>
                  <a:noFill/>
                </a:ln>
                <a:solidFill>
                  <a:srgbClr val="FF0000"/>
                </a:solidFill>
                <a:effectLst/>
                <a:uLnTx/>
                <a:uFillTx/>
                <a:sym typeface="MS PGothic" panose="020B0600070205080204" pitchFamily="34" charset="-128"/>
              </a:rPr>
              <a:t>String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str</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 "Java is cool";</a:t>
            </a: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23555" name="标题 2"/>
          <p:cNvSpPr>
            <a:spLocks noGrp="1"/>
          </p:cNvSpPr>
          <p:nvPr>
            <p:ph type="title"/>
          </p:nvPr>
        </p:nvSpPr>
        <p:spPr>
          <a:xfrm>
            <a:off x="1258888" y="123825"/>
            <a:ext cx="4392612" cy="465138"/>
          </a:xfrm>
        </p:spPr>
        <p:txBody>
          <a:bodyPr vert="horz" wrap="square" lIns="91440" tIns="45720" rIns="91440" bIns="45720" anchor="ctr" anchorCtr="0"/>
          <a:p>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创建</a:t>
            </a:r>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String</a:t>
            </a:r>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类对象</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377825" y="2117725"/>
            <a:ext cx="8426450" cy="1590675"/>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一般使用</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String</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类的构造方法创建一个字符串对象。</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String</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类有十多个重载的构造方法，可以生成一个空字符串，</a:t>
            </a:r>
            <a:r>
              <a:rPr kumimoji="0" lang="zh-CN" altLang="zh-CN" sz="1800" b="0" i="0" u="none" strike="noStrike" kern="0" cap="none" spc="0" normalizeH="0" baseline="0" noProof="0" dirty="0">
                <a:ln>
                  <a:noFill/>
                </a:ln>
                <a:solidFill>
                  <a:schemeClr val="tx1"/>
                </a:solidFill>
                <a:effectLst/>
                <a:highlight>
                  <a:srgbClr val="FFFF00"/>
                </a:highlight>
                <a:uLnTx/>
                <a:uFillTx/>
                <a:latin typeface="等线" panose="02010600030101010101" pitchFamily="2" charset="-122"/>
                <a:ea typeface="等线" panose="02010600030101010101" pitchFamily="2" charset="-122"/>
                <a:cs typeface="+mn-cs"/>
                <a:sym typeface="MS PGothic" panose="020B0600070205080204" pitchFamily="34" charset="-128"/>
              </a:rPr>
              <a:t>也可以由字符或字节数组生成字符串</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endPar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var</a:t>
            </a:r>
            <a:r>
              <a:rPr kumimoji="0" lang="en-US" altLang="zh-CN" sz="1800" b="0" i="0" u="none" strike="noStrike" kern="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str</a:t>
            </a:r>
            <a:r>
              <a:rPr kumimoji="0" lang="en-US" altLang="zh-CN" sz="1800" b="0" i="0" u="none" strike="noStrike" kern="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 new String(“Java is cool”);</a:t>
            </a:r>
            <a:endParaRPr kumimoji="0" lang="en-US" altLang="zh-CN" sz="1800" b="0" i="0" u="none" strike="noStrike" kern="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wipe(left)">
                                      <p:cBhvr>
                                        <p:cTn id="7" dur="500"/>
                                        <p:tgtEl>
                                          <p:spTgt spid="235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44"/>
                                            </p:txEl>
                                          </p:spTgt>
                                        </p:tgtEl>
                                        <p:attrNameLst>
                                          <p:attrName>style.visibility</p:attrName>
                                        </p:attrNameLst>
                                      </p:cBhvr>
                                      <p:to>
                                        <p:strVal val="visible"/>
                                      </p:to>
                                    </p:set>
                                    <p:animEffect transition="in" filter="wipe(up)">
                                      <p:cBhvr>
                                        <p:cTn id="12" dur="500"/>
                                        <p:tgtEl>
                                          <p:spTgt spid="2">
                                            <p:txEl>
                                              <p:charRg st="0" end="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44" end="76"/>
                                            </p:txEl>
                                          </p:spTgt>
                                        </p:tgtEl>
                                        <p:attrNameLst>
                                          <p:attrName>style.visibility</p:attrName>
                                        </p:attrNameLst>
                                      </p:cBhvr>
                                      <p:to>
                                        <p:strVal val="visible"/>
                                      </p:to>
                                    </p:set>
                                    <p:animEffect transition="in" filter="wipe(up)">
                                      <p:cBhvr>
                                        <p:cTn id="17" dur="500"/>
                                        <p:tgtEl>
                                          <p:spTgt spid="2">
                                            <p:txEl>
                                              <p:charRg st="44" end="7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charRg st="0" end="74"/>
                                            </p:txEl>
                                          </p:spTgt>
                                        </p:tgtEl>
                                        <p:attrNameLst>
                                          <p:attrName>style.visibility</p:attrName>
                                        </p:attrNameLst>
                                      </p:cBhvr>
                                      <p:to>
                                        <p:strVal val="visible"/>
                                      </p:to>
                                    </p:set>
                                    <p:animEffect transition="in" filter="wipe(up)">
                                      <p:cBhvr>
                                        <p:cTn id="22" dur="500"/>
                                        <p:tgtEl>
                                          <p:spTgt spid="4">
                                            <p:txEl>
                                              <p:charRg st="0" end="7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charRg st="74" end="118"/>
                                            </p:txEl>
                                          </p:spTgt>
                                        </p:tgtEl>
                                        <p:attrNameLst>
                                          <p:attrName>style.visibility</p:attrName>
                                        </p:attrNameLst>
                                      </p:cBhvr>
                                      <p:to>
                                        <p:strVal val="visible"/>
                                      </p:to>
                                    </p:set>
                                    <p:animEffect transition="in" filter="wipe(up)">
                                      <p:cBhvr>
                                        <p:cTn id="27" dur="500"/>
                                        <p:tgtEl>
                                          <p:spTgt spid="4">
                                            <p:txEl>
                                              <p:charRg st="74" end="1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3555" grpId="0"/>
      <p:bldP spid="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611188" y="765175"/>
            <a:ext cx="8208962" cy="4254500"/>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var ss = new StringBuilder("Hello");</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System.out.println(ss.length());</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System.out.println(ss.capacity());</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ss.append("Java");</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System.out.println(ss);</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de-DE" altLang="zh-CN" dirty="0">
                <a:latin typeface="等线" panose="02010600030101010101" pitchFamily="2" charset="-122"/>
                <a:ea typeface="等线" panose="02010600030101010101" pitchFamily="2" charset="-122"/>
                <a:cs typeface="+mn-cs"/>
                <a:sym typeface="MS PGothic" panose="020B0600070205080204" pitchFamily="34" charset="-128"/>
              </a:rPr>
              <a:t>System.out.println(ss.insert(5,","));</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de-DE"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System.out.println(ss.replace(6,10,"World!"));</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System.out.println(ss.reverse());</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程序</a:t>
            </a:r>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6.4  StringBuilderDemo.java</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pic>
        <p:nvPicPr>
          <p:cNvPr id="4" name="图片 3"/>
          <p:cNvPicPr>
            <a:picLocks noChangeAspect="1"/>
          </p:cNvPicPr>
          <p:nvPr/>
        </p:nvPicPr>
        <p:blipFill>
          <a:blip r:embed="rId1"/>
          <a:stretch>
            <a:fillRect/>
          </a:stretch>
        </p:blipFill>
        <p:spPr>
          <a:xfrm>
            <a:off x="5026025" y="2355850"/>
            <a:ext cx="4116388" cy="2232025"/>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44"/>
                                            </p:txEl>
                                          </p:spTgt>
                                        </p:tgtEl>
                                        <p:attrNameLst>
                                          <p:attrName>style.visibility</p:attrName>
                                        </p:attrNameLst>
                                      </p:cBhvr>
                                      <p:to>
                                        <p:strVal val="visible"/>
                                      </p:to>
                                    </p:set>
                                    <p:animEffect transition="in" filter="wipe(up)">
                                      <p:cBhvr>
                                        <p:cTn id="12" dur="500"/>
                                        <p:tgtEl>
                                          <p:spTgt spid="2">
                                            <p:txEl>
                                              <p:charRg st="0" end="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44" end="84"/>
                                            </p:txEl>
                                          </p:spTgt>
                                        </p:tgtEl>
                                        <p:attrNameLst>
                                          <p:attrName>style.visibility</p:attrName>
                                        </p:attrNameLst>
                                      </p:cBhvr>
                                      <p:to>
                                        <p:strVal val="visible"/>
                                      </p:to>
                                    </p:set>
                                    <p:animEffect transition="in" filter="wipe(up)">
                                      <p:cBhvr>
                                        <p:cTn id="17" dur="500"/>
                                        <p:tgtEl>
                                          <p:spTgt spid="2">
                                            <p:txEl>
                                              <p:charRg st="44" end="8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charRg st="84" end="126"/>
                                            </p:txEl>
                                          </p:spTgt>
                                        </p:tgtEl>
                                        <p:attrNameLst>
                                          <p:attrName>style.visibility</p:attrName>
                                        </p:attrNameLst>
                                      </p:cBhvr>
                                      <p:to>
                                        <p:strVal val="visible"/>
                                      </p:to>
                                    </p:set>
                                    <p:animEffect transition="in" filter="wipe(up)">
                                      <p:cBhvr>
                                        <p:cTn id="22" dur="500"/>
                                        <p:tgtEl>
                                          <p:spTgt spid="2">
                                            <p:txEl>
                                              <p:charRg st="84" end="12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xEl>
                                              <p:charRg st="126" end="152"/>
                                            </p:txEl>
                                          </p:spTgt>
                                        </p:tgtEl>
                                        <p:attrNameLst>
                                          <p:attrName>style.visibility</p:attrName>
                                        </p:attrNameLst>
                                      </p:cBhvr>
                                      <p:to>
                                        <p:strVal val="visible"/>
                                      </p:to>
                                    </p:set>
                                    <p:animEffect transition="in" filter="wipe(up)">
                                      <p:cBhvr>
                                        <p:cTn id="27" dur="500"/>
                                        <p:tgtEl>
                                          <p:spTgt spid="2">
                                            <p:txEl>
                                              <p:charRg st="126" end="15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
                                            <p:txEl>
                                              <p:charRg st="152" end="183"/>
                                            </p:txEl>
                                          </p:spTgt>
                                        </p:tgtEl>
                                        <p:attrNameLst>
                                          <p:attrName>style.visibility</p:attrName>
                                        </p:attrNameLst>
                                      </p:cBhvr>
                                      <p:to>
                                        <p:strVal val="visible"/>
                                      </p:to>
                                    </p:set>
                                    <p:animEffect transition="in" filter="wipe(up)">
                                      <p:cBhvr>
                                        <p:cTn id="32" dur="500"/>
                                        <p:tgtEl>
                                          <p:spTgt spid="2">
                                            <p:txEl>
                                              <p:charRg st="152" end="18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
                                            <p:txEl>
                                              <p:charRg st="183" end="228"/>
                                            </p:txEl>
                                          </p:spTgt>
                                        </p:tgtEl>
                                        <p:attrNameLst>
                                          <p:attrName>style.visibility</p:attrName>
                                        </p:attrNameLst>
                                      </p:cBhvr>
                                      <p:to>
                                        <p:strVal val="visible"/>
                                      </p:to>
                                    </p:set>
                                    <p:animEffect transition="in" filter="wipe(up)">
                                      <p:cBhvr>
                                        <p:cTn id="37" dur="500"/>
                                        <p:tgtEl>
                                          <p:spTgt spid="2">
                                            <p:txEl>
                                              <p:charRg st="183" end="22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
                                            <p:txEl>
                                              <p:charRg st="228" end="282"/>
                                            </p:txEl>
                                          </p:spTgt>
                                        </p:tgtEl>
                                        <p:attrNameLst>
                                          <p:attrName>style.visibility</p:attrName>
                                        </p:attrNameLst>
                                      </p:cBhvr>
                                      <p:to>
                                        <p:strVal val="visible"/>
                                      </p:to>
                                    </p:set>
                                    <p:animEffect transition="in" filter="wipe(up)">
                                      <p:cBhvr>
                                        <p:cTn id="42" dur="500"/>
                                        <p:tgtEl>
                                          <p:spTgt spid="2">
                                            <p:txEl>
                                              <p:charRg st="228" end="28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
                                            <p:txEl>
                                              <p:charRg st="282" end="323"/>
                                            </p:txEl>
                                          </p:spTgt>
                                        </p:tgtEl>
                                        <p:attrNameLst>
                                          <p:attrName>style.visibility</p:attrName>
                                        </p:attrNameLst>
                                      </p:cBhvr>
                                      <p:to>
                                        <p:strVal val="visible"/>
                                      </p:to>
                                    </p:set>
                                    <p:animEffect transition="in" filter="wipe(up)">
                                      <p:cBhvr>
                                        <p:cTn id="47" dur="500"/>
                                        <p:tgtEl>
                                          <p:spTgt spid="2">
                                            <p:txEl>
                                              <p:charRg st="282" end="32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2" cy="1411288"/>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在</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Java</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语言中</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不支持运算符重载</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但有一个特例，即“</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”运算符（包括“</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，它是唯一重载的运算符。</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该运算符除用于计算两个数之和外还用于连接两个字符串</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。当用“</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”运算符连接的两个操作数其中有一个是</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String</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类型时，该运算即为字符串连接运算，如：</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6.5.3  </a:t>
            </a:r>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a:t>
            </a:r>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a:t>
            </a:r>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”运算符的重载</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393700" y="2493963"/>
            <a:ext cx="8426450" cy="220186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int</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age = 18;</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var</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s = "He is "+age+" years old.";</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上述连接运算过程实际上是按如下方式进行的：</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var</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s = new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StringBuilder</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("He is ").append(age)</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.append(" years old.").</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toString</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125"/>
                                            </p:txEl>
                                          </p:spTgt>
                                        </p:tgtEl>
                                        <p:attrNameLst>
                                          <p:attrName>style.visibility</p:attrName>
                                        </p:attrNameLst>
                                      </p:cBhvr>
                                      <p:to>
                                        <p:strVal val="visible"/>
                                      </p:to>
                                    </p:set>
                                    <p:animEffect transition="in" filter="wipe(up)">
                                      <p:cBhvr>
                                        <p:cTn id="12" dur="500"/>
                                        <p:tgtEl>
                                          <p:spTgt spid="2">
                                            <p:txEl>
                                              <p:charRg st="0" end="1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charRg st="0" end="20"/>
                                            </p:txEl>
                                          </p:spTgt>
                                        </p:tgtEl>
                                        <p:attrNameLst>
                                          <p:attrName>style.visibility</p:attrName>
                                        </p:attrNameLst>
                                      </p:cBhvr>
                                      <p:to>
                                        <p:strVal val="visible"/>
                                      </p:to>
                                    </p:set>
                                    <p:animEffect transition="in" filter="wipe(up)">
                                      <p:cBhvr>
                                        <p:cTn id="17" dur="500"/>
                                        <p:tgtEl>
                                          <p:spTgt spid="4">
                                            <p:txEl>
                                              <p:charRg st="0" end="2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charRg st="20" end="64"/>
                                            </p:txEl>
                                          </p:spTgt>
                                        </p:tgtEl>
                                        <p:attrNameLst>
                                          <p:attrName>style.visibility</p:attrName>
                                        </p:attrNameLst>
                                      </p:cBhvr>
                                      <p:to>
                                        <p:strVal val="visible"/>
                                      </p:to>
                                    </p:set>
                                    <p:animEffect transition="in" filter="wipe(up)">
                                      <p:cBhvr>
                                        <p:cTn id="22" dur="500"/>
                                        <p:tgtEl>
                                          <p:spTgt spid="4">
                                            <p:txEl>
                                              <p:charRg st="20" end="6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charRg st="64" end="86"/>
                                            </p:txEl>
                                          </p:spTgt>
                                        </p:tgtEl>
                                        <p:attrNameLst>
                                          <p:attrName>style.visibility</p:attrName>
                                        </p:attrNameLst>
                                      </p:cBhvr>
                                      <p:to>
                                        <p:strVal val="visible"/>
                                      </p:to>
                                    </p:set>
                                    <p:animEffect transition="in" filter="wipe(up)">
                                      <p:cBhvr>
                                        <p:cTn id="27" dur="500"/>
                                        <p:tgtEl>
                                          <p:spTgt spid="4">
                                            <p:txEl>
                                              <p:charRg st="64" end="8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xEl>
                                              <p:charRg st="86" end="140"/>
                                            </p:txEl>
                                          </p:spTgt>
                                        </p:tgtEl>
                                        <p:attrNameLst>
                                          <p:attrName>style.visibility</p:attrName>
                                        </p:attrNameLst>
                                      </p:cBhvr>
                                      <p:to>
                                        <p:strVal val="visible"/>
                                      </p:to>
                                    </p:set>
                                    <p:animEffect transition="in" filter="wipe(up)">
                                      <p:cBhvr>
                                        <p:cTn id="32" dur="500"/>
                                        <p:tgtEl>
                                          <p:spTgt spid="4">
                                            <p:txEl>
                                              <p:charRg st="86" end="14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
                                            <p:txEl>
                                              <p:charRg st="140" end="209"/>
                                            </p:txEl>
                                          </p:spTgt>
                                        </p:tgtEl>
                                        <p:attrNameLst>
                                          <p:attrName>style.visibility</p:attrName>
                                        </p:attrNameLst>
                                      </p:cBhvr>
                                      <p:to>
                                        <p:strVal val="visible"/>
                                      </p:to>
                                    </p:set>
                                    <p:animEffect transition="in" filter="wipe(up)">
                                      <p:cBhvr>
                                        <p:cTn id="37" dur="500"/>
                                        <p:tgtEl>
                                          <p:spTgt spid="4">
                                            <p:txEl>
                                              <p:charRg st="140" end="2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2" cy="1411288"/>
          </a:xfrm>
        </p:spPr>
        <p:txBody>
          <a:bodyPr vert="horz" wrap="square" lIns="91440" tIns="45720" rIns="91440" bIns="45720" anchor="t" anchorCtr="0"/>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Java</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还定义了</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StringBuffer</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类，它与</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StringBuilder</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类的区别是</a:t>
            </a:r>
            <a:r>
              <a:rPr lang="zh-CN" altLang="en-US" dirty="0">
                <a:latin typeface="等线" panose="02010600030101010101" pitchFamily="2" charset="-122"/>
                <a:ea typeface="等线" panose="02010600030101010101" pitchFamily="2" charset="-122"/>
                <a:cs typeface="+mn-cs"/>
                <a:sym typeface="MS PGothic" panose="020B0600070205080204" pitchFamily="34" charset="-128"/>
              </a:rPr>
              <a:t>：</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StringBuffer</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类的实例是</a:t>
            </a:r>
            <a:r>
              <a:rPr lang="zh-CN" altLang="zh-CN" dirty="0">
                <a:solidFill>
                  <a:srgbClr val="0000FF"/>
                </a:solidFill>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线程安全的</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，而</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StringBuilder</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类的实例</a:t>
            </a:r>
            <a:r>
              <a:rPr lang="zh-CN" altLang="zh-CN" dirty="0">
                <a:solidFill>
                  <a:srgbClr val="0000FF"/>
                </a:solidFill>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不是线程安全的</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。如果不需要线程同步，建议使用</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StringBuilder</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类</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StringBuffer</a:t>
            </a:r>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类</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44"/>
                                            </p:txEl>
                                          </p:spTgt>
                                        </p:tgtEl>
                                        <p:attrNameLst>
                                          <p:attrName>style.visibility</p:attrName>
                                        </p:attrNameLst>
                                      </p:cBhvr>
                                      <p:to>
                                        <p:strVal val="visible"/>
                                      </p:to>
                                    </p:set>
                                    <p:animEffect transition="in" filter="wipe(up)">
                                      <p:cBhvr>
                                        <p:cTn id="12" dur="500"/>
                                        <p:tgtEl>
                                          <p:spTgt spid="2">
                                            <p:txEl>
                                              <p:charRg st="0" end="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44" end="123"/>
                                            </p:txEl>
                                          </p:spTgt>
                                        </p:tgtEl>
                                        <p:attrNameLst>
                                          <p:attrName>style.visibility</p:attrName>
                                        </p:attrNameLst>
                                      </p:cBhvr>
                                      <p:to>
                                        <p:strVal val="visible"/>
                                      </p:to>
                                    </p:set>
                                    <p:animEffect transition="in" filter="wipe(up)">
                                      <p:cBhvr>
                                        <p:cTn id="17" dur="500"/>
                                        <p:tgtEl>
                                          <p:spTgt spid="2">
                                            <p:txEl>
                                              <p:charRg st="44" end="1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2706" name="图片 7"/>
          <p:cNvPicPr>
            <a:picLocks noChangeAspect="1"/>
          </p:cNvPicPr>
          <p:nvPr/>
        </p:nvPicPr>
        <p:blipFill>
          <a:blip r:embed="rId1"/>
          <a:srcRect t="25702"/>
          <a:stretch>
            <a:fillRect/>
          </a:stretch>
        </p:blipFill>
        <p:spPr>
          <a:xfrm>
            <a:off x="0" y="1322388"/>
            <a:ext cx="9144000" cy="3821112"/>
          </a:xfrm>
          <a:prstGeom prst="rect">
            <a:avLst/>
          </a:prstGeom>
          <a:noFill/>
          <a:ln w="9525">
            <a:noFill/>
          </a:ln>
        </p:spPr>
      </p:pic>
      <p:sp>
        <p:nvSpPr>
          <p:cNvPr id="72707" name="矩形 8"/>
          <p:cNvSpPr/>
          <p:nvPr/>
        </p:nvSpPr>
        <p:spPr>
          <a:xfrm>
            <a:off x="0" y="7938"/>
            <a:ext cx="9144000" cy="1322387"/>
          </a:xfrm>
          <a:prstGeom prst="rect">
            <a:avLst/>
          </a:prstGeom>
          <a:solidFill>
            <a:srgbClr val="295AA6"/>
          </a:solid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eaLnBrk="1" hangingPunct="1">
              <a:spcBef>
                <a:spcPct val="0"/>
              </a:spcBef>
              <a:buFontTx/>
              <a:buNone/>
            </a:pPr>
            <a:endParaRPr lang="zh-CN" altLang="zh-CN" sz="1800" dirty="0">
              <a:solidFill>
                <a:srgbClr val="FFFFFF"/>
              </a:solidFill>
              <a:latin typeface="Arial" panose="020B0604020202020204" pitchFamily="34" charset="0"/>
            </a:endParaRPr>
          </a:p>
        </p:txBody>
      </p:sp>
      <p:sp>
        <p:nvSpPr>
          <p:cNvPr id="72708" name="直接连接符 10"/>
          <p:cNvSpPr/>
          <p:nvPr/>
        </p:nvSpPr>
        <p:spPr>
          <a:xfrm>
            <a:off x="7938" y="1328738"/>
            <a:ext cx="9150350" cy="1587"/>
          </a:xfrm>
          <a:prstGeom prst="line">
            <a:avLst/>
          </a:prstGeom>
          <a:ln w="9525" cap="flat" cmpd="sng">
            <a:solidFill>
              <a:schemeClr val="accent1"/>
            </a:solidFill>
            <a:prstDash val="solid"/>
            <a:headEnd type="none" w="med" len="med"/>
            <a:tailEnd type="none" w="med" len="med"/>
          </a:ln>
        </p:spPr>
      </p:sp>
      <p:sp>
        <p:nvSpPr>
          <p:cNvPr id="9" name="标题 1"/>
          <p:cNvSpPr>
            <a:spLocks noGrp="1"/>
          </p:cNvSpPr>
          <p:nvPr>
            <p:ph type="ctrTitle"/>
          </p:nvPr>
        </p:nvSpPr>
        <p:spPr>
          <a:xfrm>
            <a:off x="1116013" y="355600"/>
            <a:ext cx="7380287" cy="703263"/>
          </a:xfrm>
        </p:spPr>
        <p:txBody>
          <a:bodyPr vert="horz" wrap="square" lIns="91440" tIns="45720" rIns="91440" bIns="45720" anchor="ctr" anchorCtr="0"/>
          <a:p>
            <a:pPr marL="0" indent="0" eaLnBrk="1" hangingPunct="1">
              <a:buClrTx/>
              <a:buSzTx/>
              <a:buFontTx/>
            </a:pPr>
            <a:r>
              <a:rPr lang="en-US" altLang="zh-CN" sz="4800" dirty="0">
                <a:solidFill>
                  <a:schemeClr val="bg1"/>
                </a:solidFill>
                <a:latin typeface="Britannic Bold" panose="020B0903060703020204" pitchFamily="34" charset="0"/>
                <a:ea typeface="隶书" panose="02010509060101010101" pitchFamily="49" charset="-122"/>
              </a:rPr>
              <a:t>Java</a:t>
            </a:r>
            <a:r>
              <a:rPr lang="zh-CN" altLang="en-US" sz="5400" dirty="0">
                <a:solidFill>
                  <a:schemeClr val="bg1"/>
                </a:solidFill>
                <a:latin typeface="Impact" panose="020B0806030902050204" pitchFamily="34" charset="0"/>
                <a:ea typeface="隶书" panose="02010509060101010101" pitchFamily="49" charset="-122"/>
              </a:rPr>
              <a:t>语言程序设计</a:t>
            </a:r>
            <a:endParaRPr lang="zh-CN" altLang="zh-CN" sz="5400" dirty="0">
              <a:solidFill>
                <a:schemeClr val="bg1"/>
              </a:solidFill>
              <a:latin typeface="Britannic Bold" panose="020B0903060703020204" pitchFamily="34" charset="0"/>
              <a:ea typeface="隶书" panose="02010509060101010101" pitchFamily="49" charset="-122"/>
            </a:endParaRPr>
          </a:p>
        </p:txBody>
      </p:sp>
      <p:sp>
        <p:nvSpPr>
          <p:cNvPr id="13319" name="AutoShape 9"/>
          <p:cNvSpPr/>
          <p:nvPr/>
        </p:nvSpPr>
        <p:spPr>
          <a:xfrm>
            <a:off x="1908175" y="2571750"/>
            <a:ext cx="5367338" cy="657225"/>
          </a:xfrm>
          <a:prstGeom prst="roundRect">
            <a:avLst>
              <a:gd name="adj" fmla="val 50000"/>
            </a:avLst>
          </a:prstGeom>
          <a:gradFill rotWithShape="1">
            <a:gsLst>
              <a:gs pos="0">
                <a:srgbClr val="0C2D70"/>
              </a:gs>
              <a:gs pos="100000">
                <a:srgbClr val="0A255C"/>
              </a:gs>
            </a:gsLst>
            <a:lin ang="5400000" scaled="1"/>
            <a:tileRect/>
          </a:gradFill>
          <a:ln w="1905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algn="ctr" eaLnBrk="1" hangingPunct="1">
              <a:spcBef>
                <a:spcPct val="0"/>
              </a:spcBef>
              <a:buFontTx/>
              <a:buNone/>
            </a:pPr>
            <a:endParaRPr lang="ko-KR" altLang="en-US" sz="1800" i="1" dirty="0">
              <a:solidFill>
                <a:schemeClr val="bg1"/>
              </a:solidFill>
              <a:latin typeface="Arial Black" panose="020B0A04020102020204" pitchFamily="34" charset="0"/>
              <a:ea typeface="Gulim" pitchFamily="34" charset="-127"/>
            </a:endParaRPr>
          </a:p>
        </p:txBody>
      </p:sp>
      <p:sp>
        <p:nvSpPr>
          <p:cNvPr id="16" name="WordArt 24"/>
          <p:cNvSpPr>
            <a:spLocks noChangeArrowheads="1" noChangeShapeType="1" noTextEdit="1"/>
          </p:cNvSpPr>
          <p:nvPr/>
        </p:nvSpPr>
        <p:spPr bwMode="auto">
          <a:xfrm>
            <a:off x="3383868" y="2709863"/>
            <a:ext cx="2088232" cy="438150"/>
          </a:xfrm>
          <a:prstGeom prst="rect">
            <a:avLst/>
          </a:prstGeom>
        </p:spPr>
        <p:txBody>
          <a:bodyPr wrap="none" numCol="1" fromWordArt="1">
            <a:prstTxWarp prst="textPlain">
              <a:avLst>
                <a:gd name="adj" fmla="val 49384"/>
              </a:avLst>
            </a:prstTxWarp>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0" cap="none" spc="-80" normalizeH="0" baseline="0" noProof="0" dirty="0">
                <a:ln>
                  <a:noFill/>
                </a:ln>
                <a:solidFill>
                  <a:schemeClr val="bg1"/>
                </a:solidFill>
                <a:effectLst/>
                <a:uLnTx/>
                <a:uFillTx/>
                <a:latin typeface="等线 Light" panose="02010600030101010101" pitchFamily="2" charset="-122"/>
                <a:ea typeface="等线 Light" panose="02010600030101010101" pitchFamily="2" charset="-122"/>
                <a:cs typeface="+mn-cs"/>
              </a:rPr>
              <a:t>6.6  </a:t>
            </a:r>
            <a:r>
              <a:rPr kumimoji="0" lang="zh-CN" altLang="en-US" sz="1600" b="0" i="0" u="none" strike="noStrike" kern="10" cap="none" spc="-80" normalizeH="0" baseline="0" noProof="0" dirty="0">
                <a:ln>
                  <a:noFill/>
                </a:ln>
                <a:solidFill>
                  <a:schemeClr val="bg1"/>
                </a:solidFill>
                <a:effectLst/>
                <a:uLnTx/>
                <a:uFillTx/>
                <a:latin typeface="等线 Light" panose="02010600030101010101" pitchFamily="2" charset="-122"/>
                <a:ea typeface="等线 Light" panose="02010600030101010101" pitchFamily="2" charset="-122"/>
                <a:cs typeface="+mn-cs"/>
              </a:rPr>
              <a:t>案例：判定回文串</a:t>
            </a:r>
            <a:endParaRPr kumimoji="0" lang="zh-CN" altLang="en-US" sz="1600" b="0" i="0" u="none" strike="noStrike" kern="10" cap="none" spc="-80" normalizeH="0" baseline="0" noProof="0" dirty="0">
              <a:ln>
                <a:noFill/>
              </a:ln>
              <a:solidFill>
                <a:schemeClr val="bg1"/>
              </a:solidFill>
              <a:effectLst/>
              <a:uLnTx/>
              <a:uFillTx/>
              <a:latin typeface="等线 Light" panose="02010600030101010101" pitchFamily="2" charset="-122"/>
              <a:ea typeface="等线 Light" panose="02010600030101010101" pitchFamily="2" charset="-122"/>
              <a:cs typeface="+mn-cs"/>
            </a:endParaRPr>
          </a:p>
        </p:txBody>
      </p:sp>
      <p:pic>
        <p:nvPicPr>
          <p:cNvPr id="8" name="Picture 15" descr="https://ss3.bdstatic.com/70cFv8Sh_Q1YnxGkpoWK1HF6hhy/it/u=1076479150,3995174229&amp;fm=116&amp;gp=0.jpg"/>
          <p:cNvPicPr>
            <a:picLocks noChangeAspect="1"/>
          </p:cNvPicPr>
          <p:nvPr/>
        </p:nvPicPr>
        <p:blipFill>
          <a:blip r:embed="rId2"/>
          <a:stretch>
            <a:fillRect/>
          </a:stretch>
        </p:blipFill>
        <p:spPr>
          <a:xfrm>
            <a:off x="323850" y="363538"/>
            <a:ext cx="842963" cy="839787"/>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ox(in)">
                                      <p:cBhvr>
                                        <p:cTn id="14" dur="500"/>
                                        <p:tgtEl>
                                          <p:spTgt spid="16"/>
                                        </p:tgtEl>
                                      </p:cBhvr>
                                    </p:animEffect>
                                  </p:childTnLst>
                                </p:cTn>
                              </p:par>
                            </p:childTnLst>
                          </p:cTn>
                        </p:par>
                        <p:par>
                          <p:cTn id="15" fill="hold">
                            <p:stCondLst>
                              <p:cond delay="1000"/>
                            </p:stCondLst>
                            <p:childTnLst>
                              <p:par>
                                <p:cTn id="16" presetID="4" presetClass="entr" presetSubtype="16" fill="hold" grpId="0" nodeType="afterEffect">
                                  <p:stCondLst>
                                    <p:cond delay="0"/>
                                  </p:stCondLst>
                                  <p:childTnLst>
                                    <p:set>
                                      <p:cBhvr>
                                        <p:cTn id="17" dur="1" fill="hold">
                                          <p:stCondLst>
                                            <p:cond delay="0"/>
                                          </p:stCondLst>
                                        </p:cTn>
                                        <p:tgtEl>
                                          <p:spTgt spid="13319"/>
                                        </p:tgtEl>
                                        <p:attrNameLst>
                                          <p:attrName>style.visibility</p:attrName>
                                        </p:attrNameLst>
                                      </p:cBhvr>
                                      <p:to>
                                        <p:strVal val="visible"/>
                                      </p:to>
                                    </p:set>
                                    <p:animEffect transition="in" filter="box(in)">
                                      <p:cBhvr>
                                        <p:cTn id="18"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31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2" cy="1411288"/>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一个字符串，如果从前向后读和从后向前读都一样，则称为回文串。例如，“</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madam</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”和“上海海上”都是回文串。编写程序，要求从键盘输入一个字符串，判断该字符串是否是回文串。</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判定回文串</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395288" y="2176463"/>
            <a:ext cx="8426450" cy="1806575"/>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对于一个字符串，先判断该字符串的第一个字符和最后一个字符是否相等，如果相等，检查第二个字符和倒数第二个字符是否相等。这个过程一直进行，直到出现不相等的情况或者串中所有字符都检测完毕。当字符串有奇数个字符时，中间的字符不用检查。</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85"/>
                                            </p:txEl>
                                          </p:spTgt>
                                        </p:tgtEl>
                                        <p:attrNameLst>
                                          <p:attrName>style.visibility</p:attrName>
                                        </p:attrNameLst>
                                      </p:cBhvr>
                                      <p:to>
                                        <p:strVal val="visible"/>
                                      </p:to>
                                    </p:set>
                                    <p:animEffect transition="in" filter="wipe(up)">
                                      <p:cBhvr>
                                        <p:cTn id="12" dur="500"/>
                                        <p:tgtEl>
                                          <p:spTgt spid="2">
                                            <p:txEl>
                                              <p:charRg st="0" end="8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charRg st="0" end="114"/>
                                            </p:txEl>
                                          </p:spTgt>
                                        </p:tgtEl>
                                        <p:attrNameLst>
                                          <p:attrName>style.visibility</p:attrName>
                                        </p:attrNameLst>
                                      </p:cBhvr>
                                      <p:to>
                                        <p:strVal val="visible"/>
                                      </p:to>
                                    </p:set>
                                    <p:animEffect transition="in" filter="wipe(up)">
                                      <p:cBhvr>
                                        <p:cTn id="17" dur="500"/>
                                        <p:tgtEl>
                                          <p:spTgt spid="4">
                                            <p:txEl>
                                              <p:charRg st="0" end="1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611188" y="765175"/>
            <a:ext cx="8208962" cy="4254500"/>
          </a:xfrm>
        </p:spPr>
        <p:txBody>
          <a:bodyPr vert="horz" wrap="square" lIns="91440" tIns="45720" rIns="91440" bIns="45720" anchor="t" anchorCtr="0"/>
          <a:p>
            <a:pPr>
              <a:lnSpc>
                <a:spcPct val="120000"/>
              </a:lnSpc>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en-US" altLang="zh-CN" b="1" dirty="0">
                <a:latin typeface="等线" panose="02010600030101010101" pitchFamily="2" charset="-122"/>
                <a:ea typeface="等线" panose="02010600030101010101" pitchFamily="2" charset="-122"/>
                <a:cs typeface="+mn-cs"/>
                <a:sym typeface="MS PGothic" panose="020B0600070205080204" pitchFamily="34" charset="-128"/>
              </a:rPr>
              <a:t>public static boolean isPalindrome(String s){</a:t>
            </a:r>
            <a:endParaRPr lang="en-US" altLang="zh-CN" b="1"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20000"/>
              </a:lnSpc>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en-US" altLang="zh-CN" b="1" dirty="0">
                <a:latin typeface="等线" panose="02010600030101010101" pitchFamily="2" charset="-122"/>
                <a:ea typeface="等线" panose="02010600030101010101" pitchFamily="2" charset="-122"/>
                <a:cs typeface="+mn-cs"/>
                <a:sym typeface="MS PGothic" panose="020B0600070205080204" pitchFamily="34" charset="-128"/>
              </a:rPr>
              <a:t>int low = 0;</a:t>
            </a:r>
            <a:endParaRPr lang="en-US" altLang="zh-CN" b="1"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20000"/>
              </a:lnSpc>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en-US" altLang="zh-CN" b="1" dirty="0">
                <a:latin typeface="等线" panose="02010600030101010101" pitchFamily="2" charset="-122"/>
                <a:ea typeface="等线" panose="02010600030101010101" pitchFamily="2" charset="-122"/>
                <a:cs typeface="+mn-cs"/>
                <a:sym typeface="MS PGothic" panose="020B0600070205080204" pitchFamily="34" charset="-128"/>
              </a:rPr>
              <a:t>int high = s.length() -1;</a:t>
            </a:r>
            <a:endParaRPr lang="en-US" altLang="zh-CN" b="1"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20000"/>
              </a:lnSpc>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en-US" altLang="zh-CN" b="1" dirty="0">
                <a:latin typeface="等线" panose="02010600030101010101" pitchFamily="2" charset="-122"/>
                <a:ea typeface="等线" panose="02010600030101010101" pitchFamily="2" charset="-122"/>
                <a:cs typeface="+mn-cs"/>
                <a:sym typeface="MS PGothic" panose="020B0600070205080204" pitchFamily="34" charset="-128"/>
              </a:rPr>
              <a:t>while(low &lt; high){</a:t>
            </a:r>
            <a:endParaRPr lang="en-US" altLang="zh-CN" b="1"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20000"/>
              </a:lnSpc>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en-US" altLang="zh-CN" b="1" dirty="0">
                <a:latin typeface="等线" panose="02010600030101010101" pitchFamily="2" charset="-122"/>
                <a:ea typeface="等线" panose="02010600030101010101" pitchFamily="2" charset="-122"/>
                <a:cs typeface="+mn-cs"/>
                <a:sym typeface="MS PGothic" panose="020B0600070205080204" pitchFamily="34" charset="-128"/>
              </a:rPr>
              <a:t>if(s.charAt(low) != s.charAt(high))</a:t>
            </a:r>
            <a:endParaRPr lang="en-US" altLang="zh-CN" b="1"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20000"/>
              </a:lnSpc>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en-US" altLang="zh-CN" b="1" dirty="0">
                <a:latin typeface="等线" panose="02010600030101010101" pitchFamily="2" charset="-122"/>
                <a:ea typeface="等线" panose="02010600030101010101" pitchFamily="2" charset="-122"/>
                <a:cs typeface="+mn-cs"/>
                <a:sym typeface="MS PGothic" panose="020B0600070205080204" pitchFamily="34" charset="-128"/>
              </a:rPr>
              <a:t>return false;</a:t>
            </a:r>
            <a:endParaRPr lang="en-US" altLang="zh-CN" b="1"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20000"/>
              </a:lnSpc>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low ++;</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20000"/>
              </a:lnSpc>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high --;</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20000"/>
              </a:lnSpc>
            </a:pPr>
            <a:r>
              <a:rPr lang="zh-CN" altLang="en-US" dirty="0">
                <a:latin typeface="等线" panose="02010600030101010101" pitchFamily="2" charset="-122"/>
                <a:ea typeface="等线" panose="02010600030101010101" pitchFamily="2" charset="-122"/>
                <a:cs typeface="+mn-cs"/>
                <a:sym typeface="MS PGothic" panose="020B0600070205080204" pitchFamily="34" charset="-128"/>
              </a:rPr>
              <a:t>    </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20000"/>
              </a:lnSpc>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en-US" altLang="zh-CN" b="1" dirty="0">
                <a:latin typeface="等线" panose="02010600030101010101" pitchFamily="2" charset="-122"/>
                <a:ea typeface="等线" panose="02010600030101010101" pitchFamily="2" charset="-122"/>
                <a:cs typeface="+mn-cs"/>
                <a:sym typeface="MS PGothic" panose="020B0600070205080204" pitchFamily="34" charset="-128"/>
              </a:rPr>
              <a:t>return true;</a:t>
            </a:r>
            <a:endParaRPr lang="en-US" altLang="zh-CN" b="1" dirty="0">
              <a:latin typeface="等线" panose="02010600030101010101" pitchFamily="2" charset="-122"/>
              <a:ea typeface="等线" panose="02010600030101010101" pitchFamily="2" charset="-122"/>
              <a:cs typeface="+mn-cs"/>
              <a:sym typeface="MS PGothic" panose="020B0600070205080204" pitchFamily="34" charset="-128"/>
            </a:endParaRPr>
          </a:p>
          <a:p>
            <a:pPr>
              <a:lnSpc>
                <a:spcPct val="120000"/>
              </a:lnSpc>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程序</a:t>
            </a:r>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6.5  Palindrome.java</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47"/>
                                            </p:txEl>
                                          </p:spTgt>
                                        </p:tgtEl>
                                        <p:attrNameLst>
                                          <p:attrName>style.visibility</p:attrName>
                                        </p:attrNameLst>
                                      </p:cBhvr>
                                      <p:to>
                                        <p:strVal val="visible"/>
                                      </p:to>
                                    </p:set>
                                    <p:animEffect transition="in" filter="wipe(up)">
                                      <p:cBhvr>
                                        <p:cTn id="12" dur="500"/>
                                        <p:tgtEl>
                                          <p:spTgt spid="2">
                                            <p:txEl>
                                              <p:charRg st="0" end="4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47" end="65"/>
                                            </p:txEl>
                                          </p:spTgt>
                                        </p:tgtEl>
                                        <p:attrNameLst>
                                          <p:attrName>style.visibility</p:attrName>
                                        </p:attrNameLst>
                                      </p:cBhvr>
                                      <p:to>
                                        <p:strVal val="visible"/>
                                      </p:to>
                                    </p:set>
                                    <p:animEffect transition="in" filter="wipe(up)">
                                      <p:cBhvr>
                                        <p:cTn id="17" dur="500"/>
                                        <p:tgtEl>
                                          <p:spTgt spid="2">
                                            <p:txEl>
                                              <p:charRg st="47" end="6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charRg st="65" end="96"/>
                                            </p:txEl>
                                          </p:spTgt>
                                        </p:tgtEl>
                                        <p:attrNameLst>
                                          <p:attrName>style.visibility</p:attrName>
                                        </p:attrNameLst>
                                      </p:cBhvr>
                                      <p:to>
                                        <p:strVal val="visible"/>
                                      </p:to>
                                    </p:set>
                                    <p:animEffect transition="in" filter="wipe(up)">
                                      <p:cBhvr>
                                        <p:cTn id="22" dur="500"/>
                                        <p:tgtEl>
                                          <p:spTgt spid="2">
                                            <p:txEl>
                                              <p:charRg st="65" end="9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xEl>
                                              <p:charRg st="96" end="120"/>
                                            </p:txEl>
                                          </p:spTgt>
                                        </p:tgtEl>
                                        <p:attrNameLst>
                                          <p:attrName>style.visibility</p:attrName>
                                        </p:attrNameLst>
                                      </p:cBhvr>
                                      <p:to>
                                        <p:strVal val="visible"/>
                                      </p:to>
                                    </p:set>
                                    <p:animEffect transition="in" filter="wipe(up)">
                                      <p:cBhvr>
                                        <p:cTn id="27" dur="500"/>
                                        <p:tgtEl>
                                          <p:spTgt spid="2">
                                            <p:txEl>
                                              <p:charRg st="96" end="12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
                                            <p:txEl>
                                              <p:charRg st="120" end="163"/>
                                            </p:txEl>
                                          </p:spTgt>
                                        </p:tgtEl>
                                        <p:attrNameLst>
                                          <p:attrName>style.visibility</p:attrName>
                                        </p:attrNameLst>
                                      </p:cBhvr>
                                      <p:to>
                                        <p:strVal val="visible"/>
                                      </p:to>
                                    </p:set>
                                    <p:animEffect transition="in" filter="wipe(up)">
                                      <p:cBhvr>
                                        <p:cTn id="32" dur="500"/>
                                        <p:tgtEl>
                                          <p:spTgt spid="2">
                                            <p:txEl>
                                              <p:charRg st="120" end="16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
                                            <p:txEl>
                                              <p:charRg st="163" end="186"/>
                                            </p:txEl>
                                          </p:spTgt>
                                        </p:tgtEl>
                                        <p:attrNameLst>
                                          <p:attrName>style.visibility</p:attrName>
                                        </p:attrNameLst>
                                      </p:cBhvr>
                                      <p:to>
                                        <p:strVal val="visible"/>
                                      </p:to>
                                    </p:set>
                                    <p:animEffect transition="in" filter="wipe(up)">
                                      <p:cBhvr>
                                        <p:cTn id="37" dur="500"/>
                                        <p:tgtEl>
                                          <p:spTgt spid="2">
                                            <p:txEl>
                                              <p:charRg st="163" end="18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
                                            <p:txEl>
                                              <p:charRg st="186" end="200"/>
                                            </p:txEl>
                                          </p:spTgt>
                                        </p:tgtEl>
                                        <p:attrNameLst>
                                          <p:attrName>style.visibility</p:attrName>
                                        </p:attrNameLst>
                                      </p:cBhvr>
                                      <p:to>
                                        <p:strVal val="visible"/>
                                      </p:to>
                                    </p:set>
                                    <p:animEffect transition="in" filter="wipe(up)">
                                      <p:cBhvr>
                                        <p:cTn id="42" dur="500"/>
                                        <p:tgtEl>
                                          <p:spTgt spid="2">
                                            <p:txEl>
                                              <p:charRg st="186" end="20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
                                            <p:txEl>
                                              <p:charRg st="200" end="215"/>
                                            </p:txEl>
                                          </p:spTgt>
                                        </p:tgtEl>
                                        <p:attrNameLst>
                                          <p:attrName>style.visibility</p:attrName>
                                        </p:attrNameLst>
                                      </p:cBhvr>
                                      <p:to>
                                        <p:strVal val="visible"/>
                                      </p:to>
                                    </p:set>
                                    <p:animEffect transition="in" filter="wipe(up)">
                                      <p:cBhvr>
                                        <p:cTn id="47" dur="500"/>
                                        <p:tgtEl>
                                          <p:spTgt spid="2">
                                            <p:txEl>
                                              <p:charRg st="200" end="21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
                                            <p:txEl>
                                              <p:charRg st="215" end="221"/>
                                            </p:txEl>
                                          </p:spTgt>
                                        </p:tgtEl>
                                        <p:attrNameLst>
                                          <p:attrName>style.visibility</p:attrName>
                                        </p:attrNameLst>
                                      </p:cBhvr>
                                      <p:to>
                                        <p:strVal val="visible"/>
                                      </p:to>
                                    </p:set>
                                    <p:animEffect transition="in" filter="wipe(up)">
                                      <p:cBhvr>
                                        <p:cTn id="52" dur="500"/>
                                        <p:tgtEl>
                                          <p:spTgt spid="2">
                                            <p:txEl>
                                              <p:charRg st="215" end="22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2">
                                            <p:txEl>
                                              <p:charRg st="221" end="238"/>
                                            </p:txEl>
                                          </p:spTgt>
                                        </p:tgtEl>
                                        <p:attrNameLst>
                                          <p:attrName>style.visibility</p:attrName>
                                        </p:attrNameLst>
                                      </p:cBhvr>
                                      <p:to>
                                        <p:strVal val="visible"/>
                                      </p:to>
                                    </p:set>
                                    <p:animEffect transition="in" filter="wipe(up)">
                                      <p:cBhvr>
                                        <p:cTn id="57" dur="500"/>
                                        <p:tgtEl>
                                          <p:spTgt spid="2">
                                            <p:txEl>
                                              <p:charRg st="221" end="23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
                                            <p:txEl>
                                              <p:charRg st="238" end="240"/>
                                            </p:txEl>
                                          </p:spTgt>
                                        </p:tgtEl>
                                        <p:attrNameLst>
                                          <p:attrName>style.visibility</p:attrName>
                                        </p:attrNameLst>
                                      </p:cBhvr>
                                      <p:to>
                                        <p:strVal val="visible"/>
                                      </p:to>
                                    </p:set>
                                    <p:animEffect transition="in" filter="wipe(up)">
                                      <p:cBhvr>
                                        <p:cTn id="62" dur="500"/>
                                        <p:tgtEl>
                                          <p:spTgt spid="2">
                                            <p:txEl>
                                              <p:charRg st="238" end="2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647700" y="303213"/>
            <a:ext cx="8208963" cy="4464050"/>
          </a:xfrm>
        </p:spPr>
        <p:txBody>
          <a:bodyPr vert="horz" wrap="square" lIns="91440" tIns="45720" rIns="91440" bIns="45720" anchor="t" anchorCtr="0"/>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en-US" altLang="zh-CN" b="1" dirty="0">
                <a:latin typeface="等线" panose="02010600030101010101" pitchFamily="2" charset="-122"/>
                <a:ea typeface="等线" panose="02010600030101010101" pitchFamily="2" charset="-122"/>
                <a:cs typeface="+mn-cs"/>
                <a:sym typeface="MS PGothic" panose="020B0600070205080204" pitchFamily="34" charset="-128"/>
              </a:rPr>
              <a:t>public static void main(String[]args){</a:t>
            </a:r>
            <a:endParaRPr lang="en-US" altLang="zh-CN" b="1"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Scanner sc = </a:t>
            </a:r>
            <a:r>
              <a:rPr lang="en-US" altLang="zh-CN" b="1" dirty="0">
                <a:latin typeface="等线" panose="02010600030101010101" pitchFamily="2" charset="-122"/>
                <a:ea typeface="等线" panose="02010600030101010101" pitchFamily="2" charset="-122"/>
                <a:cs typeface="+mn-cs"/>
                <a:sym typeface="MS PGothic" panose="020B0600070205080204" pitchFamily="34" charset="-128"/>
              </a:rPr>
              <a:t>new Scanner(System.</a:t>
            </a:r>
            <a:r>
              <a:rPr lang="en-US" altLang="zh-CN" b="1" i="1" dirty="0">
                <a:latin typeface="等线" panose="02010600030101010101" pitchFamily="2" charset="-122"/>
                <a:ea typeface="等线" panose="02010600030101010101" pitchFamily="2" charset="-122"/>
                <a:cs typeface="+mn-cs"/>
                <a:sym typeface="MS PGothic" panose="020B0600070205080204" pitchFamily="34" charset="-128"/>
              </a:rPr>
              <a:t>in)</a:t>
            </a:r>
            <a:r>
              <a:rPr lang="en-US" altLang="zh-CN" b="1" i="1" u="sng" dirty="0">
                <a:latin typeface="等线" panose="02010600030101010101" pitchFamily="2" charset="-122"/>
                <a:ea typeface="等线" panose="02010600030101010101" pitchFamily="2" charset="-122"/>
                <a:cs typeface="+mn-cs"/>
                <a:sym typeface="MS PGothic" panose="020B0600070205080204" pitchFamily="34" charset="-128"/>
              </a:rPr>
              <a:t>;</a:t>
            </a:r>
            <a:endParaRPr lang="en-US" altLang="zh-CN" b="1" i="1" u="sng"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a:t>
            </a:r>
            <a:r>
              <a:rPr lang="en-US" altLang="zh-CN" b="1" i="1" dirty="0">
                <a:latin typeface="等线" panose="02010600030101010101" pitchFamily="2" charset="-122"/>
                <a:ea typeface="等线" panose="02010600030101010101" pitchFamily="2" charset="-122"/>
                <a:cs typeface="+mn-cs"/>
                <a:sym typeface="MS PGothic" panose="020B0600070205080204" pitchFamily="34" charset="-128"/>
              </a:rPr>
              <a:t>out.print("</a:t>
            </a:r>
            <a:r>
              <a:rPr lang="zh-CN" altLang="en-US" b="1" i="1" dirty="0">
                <a:latin typeface="等线" panose="02010600030101010101" pitchFamily="2" charset="-122"/>
                <a:ea typeface="等线" panose="02010600030101010101" pitchFamily="2" charset="-122"/>
                <a:cs typeface="+mn-cs"/>
                <a:sym typeface="MS PGothic" panose="020B0600070205080204" pitchFamily="34" charset="-128"/>
              </a:rPr>
              <a:t>请输入一个字符串：</a:t>
            </a:r>
            <a:r>
              <a:rPr lang="en-US" altLang="zh-CN" b="1" i="1" dirty="0">
                <a:latin typeface="等线" panose="02010600030101010101" pitchFamily="2" charset="-122"/>
                <a:ea typeface="等线" panose="02010600030101010101" pitchFamily="2" charset="-122"/>
                <a:cs typeface="+mn-cs"/>
                <a:sym typeface="MS PGothic" panose="020B0600070205080204" pitchFamily="34" charset="-128"/>
              </a:rPr>
              <a:t>");</a:t>
            </a:r>
            <a:endParaRPr lang="en-US" altLang="zh-CN" b="1" i="1"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String s = sc.nextLine();</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en-US" altLang="zh-CN" b="1" dirty="0">
                <a:latin typeface="等线" panose="02010600030101010101" pitchFamily="2" charset="-122"/>
                <a:ea typeface="等线" panose="02010600030101010101" pitchFamily="2" charset="-122"/>
                <a:cs typeface="+mn-cs"/>
                <a:sym typeface="MS PGothic" panose="020B0600070205080204" pitchFamily="34" charset="-128"/>
              </a:rPr>
              <a:t>if(</a:t>
            </a:r>
            <a:r>
              <a:rPr lang="en-US" altLang="zh-CN" b="1" i="1" dirty="0">
                <a:latin typeface="等线" panose="02010600030101010101" pitchFamily="2" charset="-122"/>
                <a:ea typeface="等线" panose="02010600030101010101" pitchFamily="2" charset="-122"/>
                <a:cs typeface="+mn-cs"/>
                <a:sym typeface="MS PGothic" panose="020B0600070205080204" pitchFamily="34" charset="-128"/>
              </a:rPr>
              <a:t>isPalindrome(s))</a:t>
            </a:r>
            <a:endParaRPr lang="en-US" altLang="zh-CN" b="1" i="1"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a:t>
            </a:r>
            <a:r>
              <a:rPr lang="en-US" altLang="zh-CN" b="1" i="1" dirty="0">
                <a:latin typeface="等线" panose="02010600030101010101" pitchFamily="2" charset="-122"/>
                <a:ea typeface="等线" panose="02010600030101010101" pitchFamily="2" charset="-122"/>
                <a:cs typeface="+mn-cs"/>
                <a:sym typeface="MS PGothic" panose="020B0600070205080204" pitchFamily="34" charset="-128"/>
              </a:rPr>
              <a:t>out.println(s+"</a:t>
            </a:r>
            <a:r>
              <a:rPr lang="zh-CN" altLang="en-US" b="1" i="1" dirty="0">
                <a:latin typeface="等线" panose="02010600030101010101" pitchFamily="2" charset="-122"/>
                <a:ea typeface="等线" panose="02010600030101010101" pitchFamily="2" charset="-122"/>
                <a:cs typeface="+mn-cs"/>
                <a:sym typeface="MS PGothic" panose="020B0600070205080204" pitchFamily="34" charset="-128"/>
              </a:rPr>
              <a:t>：是回文。</a:t>
            </a:r>
            <a:r>
              <a:rPr lang="en-US" altLang="zh-CN" b="1" i="1" dirty="0">
                <a:latin typeface="等线" panose="02010600030101010101" pitchFamily="2" charset="-122"/>
                <a:ea typeface="等线" panose="02010600030101010101" pitchFamily="2" charset="-122"/>
                <a:cs typeface="+mn-cs"/>
                <a:sym typeface="MS PGothic" panose="020B0600070205080204" pitchFamily="34" charset="-128"/>
              </a:rPr>
              <a:t>");</a:t>
            </a:r>
            <a:endParaRPr lang="en-US" altLang="zh-CN" b="1" i="1"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en-US" altLang="zh-CN" b="1" dirty="0">
                <a:latin typeface="等线" panose="02010600030101010101" pitchFamily="2" charset="-122"/>
                <a:ea typeface="等线" panose="02010600030101010101" pitchFamily="2" charset="-122"/>
                <a:cs typeface="+mn-cs"/>
                <a:sym typeface="MS PGothic" panose="020B0600070205080204" pitchFamily="34" charset="-128"/>
              </a:rPr>
              <a:t>else</a:t>
            </a:r>
            <a:endParaRPr lang="en-US" altLang="zh-CN" b="1"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a:t>
            </a:r>
            <a:r>
              <a:rPr lang="en-US" altLang="zh-CN" b="1" i="1" dirty="0">
                <a:latin typeface="等线" panose="02010600030101010101" pitchFamily="2" charset="-122"/>
                <a:ea typeface="等线" panose="02010600030101010101" pitchFamily="2" charset="-122"/>
                <a:cs typeface="+mn-cs"/>
                <a:sym typeface="MS PGothic" panose="020B0600070205080204" pitchFamily="34" charset="-128"/>
              </a:rPr>
              <a:t>out.println(s+"</a:t>
            </a:r>
            <a:r>
              <a:rPr lang="zh-CN" altLang="en-US" b="1" i="1" dirty="0">
                <a:latin typeface="等线" panose="02010600030101010101" pitchFamily="2" charset="-122"/>
                <a:ea typeface="等线" panose="02010600030101010101" pitchFamily="2" charset="-122"/>
                <a:cs typeface="+mn-cs"/>
                <a:sym typeface="MS PGothic" panose="020B0600070205080204" pitchFamily="34" charset="-128"/>
              </a:rPr>
              <a:t>：不是回文。</a:t>
            </a:r>
            <a:r>
              <a:rPr lang="en-US" altLang="zh-CN" b="1" i="1" dirty="0">
                <a:latin typeface="等线" panose="02010600030101010101" pitchFamily="2" charset="-122"/>
                <a:ea typeface="等线" panose="02010600030101010101" pitchFamily="2" charset="-122"/>
                <a:cs typeface="+mn-cs"/>
                <a:sym typeface="MS PGothic" panose="020B0600070205080204" pitchFamily="34" charset="-128"/>
              </a:rPr>
              <a:t>");</a:t>
            </a:r>
            <a:endParaRPr lang="en-US" altLang="zh-CN" b="1" i="1" dirty="0">
              <a:latin typeface="等线" panose="02010600030101010101" pitchFamily="2" charset="-122"/>
              <a:ea typeface="等线" panose="02010600030101010101" pitchFamily="2" charset="-122"/>
              <a:cs typeface="+mn-cs"/>
              <a:sym typeface="MS PGothic" panose="020B0600070205080204" pitchFamily="34" charset="-128"/>
            </a:endParaRPr>
          </a:p>
          <a:p>
            <a:r>
              <a:rPr lang="zh-CN" altLang="en-US" dirty="0">
                <a:latin typeface="等线" panose="02010600030101010101" pitchFamily="2" charset="-122"/>
                <a:ea typeface="等线" panose="02010600030101010101" pitchFamily="2" charset="-122"/>
                <a:cs typeface="+mn-cs"/>
                <a:sym typeface="MS PGothic" panose="020B0600070205080204" pitchFamily="34" charset="-128"/>
              </a:rPr>
              <a:t>   </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pic>
        <p:nvPicPr>
          <p:cNvPr id="109570" name="图片 1"/>
          <p:cNvPicPr>
            <a:picLocks noChangeAspect="1"/>
          </p:cNvPicPr>
          <p:nvPr/>
        </p:nvPicPr>
        <p:blipFill>
          <a:blip r:embed="rId1"/>
          <a:stretch>
            <a:fillRect/>
          </a:stretch>
        </p:blipFill>
        <p:spPr>
          <a:xfrm>
            <a:off x="2843213" y="2535238"/>
            <a:ext cx="6199187" cy="1944687"/>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charRg st="0" end="40"/>
                                            </p:txEl>
                                          </p:spTgt>
                                        </p:tgtEl>
                                        <p:attrNameLst>
                                          <p:attrName>style.visibility</p:attrName>
                                        </p:attrNameLst>
                                      </p:cBhvr>
                                      <p:to>
                                        <p:strVal val="visible"/>
                                      </p:to>
                                    </p:set>
                                    <p:animEffect transition="in" filter="wipe(up)">
                                      <p:cBhvr>
                                        <p:cTn id="7" dur="500"/>
                                        <p:tgtEl>
                                          <p:spTgt spid="2">
                                            <p:txEl>
                                              <p:charRg st="0" end="4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40" end="83"/>
                                            </p:txEl>
                                          </p:spTgt>
                                        </p:tgtEl>
                                        <p:attrNameLst>
                                          <p:attrName>style.visibility</p:attrName>
                                        </p:attrNameLst>
                                      </p:cBhvr>
                                      <p:to>
                                        <p:strVal val="visible"/>
                                      </p:to>
                                    </p:set>
                                    <p:animEffect transition="in" filter="wipe(up)">
                                      <p:cBhvr>
                                        <p:cTn id="12" dur="500"/>
                                        <p:tgtEl>
                                          <p:spTgt spid="2">
                                            <p:txEl>
                                              <p:charRg st="40" end="8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83" end="120"/>
                                            </p:txEl>
                                          </p:spTgt>
                                        </p:tgtEl>
                                        <p:attrNameLst>
                                          <p:attrName>style.visibility</p:attrName>
                                        </p:attrNameLst>
                                      </p:cBhvr>
                                      <p:to>
                                        <p:strVal val="visible"/>
                                      </p:to>
                                    </p:set>
                                    <p:animEffect transition="in" filter="wipe(up)">
                                      <p:cBhvr>
                                        <p:cTn id="17" dur="500"/>
                                        <p:tgtEl>
                                          <p:spTgt spid="2">
                                            <p:txEl>
                                              <p:charRg st="83" end="12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charRg st="120" end="152"/>
                                            </p:txEl>
                                          </p:spTgt>
                                        </p:tgtEl>
                                        <p:attrNameLst>
                                          <p:attrName>style.visibility</p:attrName>
                                        </p:attrNameLst>
                                      </p:cBhvr>
                                      <p:to>
                                        <p:strVal val="visible"/>
                                      </p:to>
                                    </p:set>
                                    <p:animEffect transition="in" filter="wipe(up)">
                                      <p:cBhvr>
                                        <p:cTn id="22" dur="500"/>
                                        <p:tgtEl>
                                          <p:spTgt spid="2">
                                            <p:txEl>
                                              <p:charRg st="120" end="15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xEl>
                                              <p:charRg st="152" end="178"/>
                                            </p:txEl>
                                          </p:spTgt>
                                        </p:tgtEl>
                                        <p:attrNameLst>
                                          <p:attrName>style.visibility</p:attrName>
                                        </p:attrNameLst>
                                      </p:cBhvr>
                                      <p:to>
                                        <p:strVal val="visible"/>
                                      </p:to>
                                    </p:set>
                                    <p:animEffect transition="in" filter="wipe(up)">
                                      <p:cBhvr>
                                        <p:cTn id="27" dur="500"/>
                                        <p:tgtEl>
                                          <p:spTgt spid="2">
                                            <p:txEl>
                                              <p:charRg st="152" end="17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
                                            <p:txEl>
                                              <p:charRg st="178" end="218"/>
                                            </p:txEl>
                                          </p:spTgt>
                                        </p:tgtEl>
                                        <p:attrNameLst>
                                          <p:attrName>style.visibility</p:attrName>
                                        </p:attrNameLst>
                                      </p:cBhvr>
                                      <p:to>
                                        <p:strVal val="visible"/>
                                      </p:to>
                                    </p:set>
                                    <p:animEffect transition="in" filter="wipe(up)">
                                      <p:cBhvr>
                                        <p:cTn id="32" dur="500"/>
                                        <p:tgtEl>
                                          <p:spTgt spid="2">
                                            <p:txEl>
                                              <p:charRg st="178" end="2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
                                            <p:txEl>
                                              <p:charRg st="218" end="229"/>
                                            </p:txEl>
                                          </p:spTgt>
                                        </p:tgtEl>
                                        <p:attrNameLst>
                                          <p:attrName>style.visibility</p:attrName>
                                        </p:attrNameLst>
                                      </p:cBhvr>
                                      <p:to>
                                        <p:strVal val="visible"/>
                                      </p:to>
                                    </p:set>
                                    <p:animEffect transition="in" filter="wipe(up)">
                                      <p:cBhvr>
                                        <p:cTn id="37" dur="500"/>
                                        <p:tgtEl>
                                          <p:spTgt spid="2">
                                            <p:txEl>
                                              <p:charRg st="218" end="22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
                                            <p:txEl>
                                              <p:charRg st="229" end="270"/>
                                            </p:txEl>
                                          </p:spTgt>
                                        </p:tgtEl>
                                        <p:attrNameLst>
                                          <p:attrName>style.visibility</p:attrName>
                                        </p:attrNameLst>
                                      </p:cBhvr>
                                      <p:to>
                                        <p:strVal val="visible"/>
                                      </p:to>
                                    </p:set>
                                    <p:animEffect transition="in" filter="wipe(up)">
                                      <p:cBhvr>
                                        <p:cTn id="42" dur="500"/>
                                        <p:tgtEl>
                                          <p:spTgt spid="2">
                                            <p:txEl>
                                              <p:charRg st="229" end="27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
                                            <p:txEl>
                                              <p:charRg st="270" end="275"/>
                                            </p:txEl>
                                          </p:spTgt>
                                        </p:tgtEl>
                                        <p:attrNameLst>
                                          <p:attrName>style.visibility</p:attrName>
                                        </p:attrNameLst>
                                      </p:cBhvr>
                                      <p:to>
                                        <p:strVal val="visible"/>
                                      </p:to>
                                    </p:set>
                                    <p:animEffect transition="in" filter="wipe(up)">
                                      <p:cBhvr>
                                        <p:cTn id="47" dur="500"/>
                                        <p:tgtEl>
                                          <p:spTgt spid="2">
                                            <p:txEl>
                                              <p:charRg st="270" end="27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09570"/>
                                        </p:tgtEl>
                                        <p:attrNameLst>
                                          <p:attrName>style.visibility</p:attrName>
                                        </p:attrNameLst>
                                      </p:cBhvr>
                                      <p:to>
                                        <p:strVal val="visible"/>
                                      </p:to>
                                    </p:set>
                                    <p:animEffect transition="in" filter="wipe(left)">
                                      <p:cBhvr>
                                        <p:cTn id="52" dur="500"/>
                                        <p:tgtEl>
                                          <p:spTgt spid="109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6802" name="图片 7"/>
          <p:cNvPicPr>
            <a:picLocks noChangeAspect="1"/>
          </p:cNvPicPr>
          <p:nvPr/>
        </p:nvPicPr>
        <p:blipFill>
          <a:blip r:embed="rId1"/>
          <a:srcRect t="25702"/>
          <a:stretch>
            <a:fillRect/>
          </a:stretch>
        </p:blipFill>
        <p:spPr>
          <a:xfrm>
            <a:off x="0" y="1322388"/>
            <a:ext cx="9144000" cy="3821112"/>
          </a:xfrm>
          <a:prstGeom prst="rect">
            <a:avLst/>
          </a:prstGeom>
          <a:noFill/>
          <a:ln w="9525">
            <a:noFill/>
          </a:ln>
        </p:spPr>
      </p:pic>
      <p:sp>
        <p:nvSpPr>
          <p:cNvPr id="76803" name="矩形 8"/>
          <p:cNvSpPr/>
          <p:nvPr/>
        </p:nvSpPr>
        <p:spPr>
          <a:xfrm>
            <a:off x="0" y="7938"/>
            <a:ext cx="9144000" cy="1322387"/>
          </a:xfrm>
          <a:prstGeom prst="rect">
            <a:avLst/>
          </a:prstGeom>
          <a:solidFill>
            <a:srgbClr val="295AA6"/>
          </a:solid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eaLnBrk="1" hangingPunct="1">
              <a:spcBef>
                <a:spcPct val="0"/>
              </a:spcBef>
              <a:buFontTx/>
              <a:buNone/>
            </a:pPr>
            <a:endParaRPr lang="zh-CN" altLang="zh-CN" sz="1800" dirty="0">
              <a:solidFill>
                <a:srgbClr val="FFFFFF"/>
              </a:solidFill>
              <a:latin typeface="Arial" panose="020B0604020202020204" pitchFamily="34" charset="0"/>
            </a:endParaRPr>
          </a:p>
        </p:txBody>
      </p:sp>
      <p:sp>
        <p:nvSpPr>
          <p:cNvPr id="76804" name="直接连接符 10"/>
          <p:cNvSpPr/>
          <p:nvPr/>
        </p:nvSpPr>
        <p:spPr>
          <a:xfrm>
            <a:off x="7938" y="1328738"/>
            <a:ext cx="9150350" cy="1587"/>
          </a:xfrm>
          <a:prstGeom prst="line">
            <a:avLst/>
          </a:prstGeom>
          <a:ln w="9525" cap="flat" cmpd="sng">
            <a:solidFill>
              <a:schemeClr val="accent1"/>
            </a:solidFill>
            <a:prstDash val="solid"/>
            <a:headEnd type="none" w="med" len="med"/>
            <a:tailEnd type="none" w="med" len="med"/>
          </a:ln>
        </p:spPr>
      </p:sp>
      <p:sp>
        <p:nvSpPr>
          <p:cNvPr id="9" name="标题 1"/>
          <p:cNvSpPr>
            <a:spLocks noGrp="1"/>
          </p:cNvSpPr>
          <p:nvPr>
            <p:ph type="ctrTitle"/>
          </p:nvPr>
        </p:nvSpPr>
        <p:spPr>
          <a:xfrm>
            <a:off x="1116013" y="355600"/>
            <a:ext cx="7380287" cy="703263"/>
          </a:xfrm>
        </p:spPr>
        <p:txBody>
          <a:bodyPr vert="horz" wrap="square" lIns="91440" tIns="45720" rIns="91440" bIns="45720" anchor="ctr" anchorCtr="0"/>
          <a:p>
            <a:pPr marL="0" indent="0" eaLnBrk="1" hangingPunct="1">
              <a:buClrTx/>
              <a:buSzTx/>
              <a:buFontTx/>
            </a:pPr>
            <a:r>
              <a:rPr lang="en-US" altLang="zh-CN" sz="4800" dirty="0">
                <a:solidFill>
                  <a:schemeClr val="bg1"/>
                </a:solidFill>
                <a:latin typeface="Britannic Bold" panose="020B0903060703020204" pitchFamily="34" charset="0"/>
                <a:ea typeface="隶书" panose="02010509060101010101" pitchFamily="49" charset="-122"/>
              </a:rPr>
              <a:t>Java</a:t>
            </a:r>
            <a:r>
              <a:rPr lang="zh-CN" altLang="en-US" sz="5400" dirty="0">
                <a:solidFill>
                  <a:schemeClr val="bg1"/>
                </a:solidFill>
                <a:latin typeface="Impact" panose="020B0806030902050204" pitchFamily="34" charset="0"/>
                <a:ea typeface="隶书" panose="02010509060101010101" pitchFamily="49" charset="-122"/>
              </a:rPr>
              <a:t>语言程序设计</a:t>
            </a:r>
            <a:endParaRPr lang="zh-CN" altLang="zh-CN" sz="5400" dirty="0">
              <a:solidFill>
                <a:schemeClr val="bg1"/>
              </a:solidFill>
              <a:latin typeface="Britannic Bold" panose="020B0903060703020204" pitchFamily="34" charset="0"/>
              <a:ea typeface="隶书" panose="02010509060101010101" pitchFamily="49" charset="-122"/>
            </a:endParaRPr>
          </a:p>
        </p:txBody>
      </p:sp>
      <p:sp>
        <p:nvSpPr>
          <p:cNvPr id="13319" name="AutoShape 9"/>
          <p:cNvSpPr/>
          <p:nvPr/>
        </p:nvSpPr>
        <p:spPr>
          <a:xfrm>
            <a:off x="1908175" y="2571750"/>
            <a:ext cx="5367338" cy="657225"/>
          </a:xfrm>
          <a:prstGeom prst="roundRect">
            <a:avLst>
              <a:gd name="adj" fmla="val 50000"/>
            </a:avLst>
          </a:prstGeom>
          <a:gradFill rotWithShape="1">
            <a:gsLst>
              <a:gs pos="0">
                <a:srgbClr val="0C2D70"/>
              </a:gs>
              <a:gs pos="100000">
                <a:srgbClr val="0A255C"/>
              </a:gs>
            </a:gsLst>
            <a:lin ang="5400000" scaled="1"/>
            <a:tileRect/>
          </a:gradFill>
          <a:ln w="19050" cap="flat" cmpd="sng">
            <a:solidFill>
              <a:schemeClr val="bg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algn="ctr" eaLnBrk="1" hangingPunct="1">
              <a:spcBef>
                <a:spcPct val="0"/>
              </a:spcBef>
              <a:buFontTx/>
              <a:buNone/>
            </a:pPr>
            <a:endParaRPr lang="ko-KR" altLang="en-US" sz="1800" i="1" dirty="0">
              <a:solidFill>
                <a:schemeClr val="bg1"/>
              </a:solidFill>
              <a:latin typeface="Arial Black" panose="020B0A04020102020204" pitchFamily="34" charset="0"/>
              <a:ea typeface="Gulim" pitchFamily="34" charset="-127"/>
            </a:endParaRPr>
          </a:p>
        </p:txBody>
      </p:sp>
      <p:sp>
        <p:nvSpPr>
          <p:cNvPr id="16" name="WordArt 24"/>
          <p:cNvSpPr>
            <a:spLocks noChangeArrowheads="1" noChangeShapeType="1" noTextEdit="1"/>
          </p:cNvSpPr>
          <p:nvPr/>
        </p:nvSpPr>
        <p:spPr bwMode="auto">
          <a:xfrm>
            <a:off x="3383868" y="2709863"/>
            <a:ext cx="2340260" cy="438150"/>
          </a:xfrm>
          <a:prstGeom prst="rect">
            <a:avLst/>
          </a:prstGeom>
        </p:spPr>
        <p:txBody>
          <a:bodyPr wrap="none" numCol="1" fromWordArt="1">
            <a:prstTxWarp prst="textPlain">
              <a:avLst>
                <a:gd name="adj" fmla="val 49384"/>
              </a:avLst>
            </a:prstTxWarp>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600" b="0" i="0" u="none" strike="noStrike" kern="10" cap="none" spc="-80" normalizeH="0" baseline="0" noProof="0" dirty="0">
                <a:ln>
                  <a:noFill/>
                </a:ln>
                <a:solidFill>
                  <a:schemeClr val="bg1"/>
                </a:solidFill>
                <a:effectLst/>
                <a:uLnTx/>
                <a:uFillTx/>
                <a:latin typeface="等线 Light" panose="02010600030101010101" pitchFamily="2" charset="-122"/>
                <a:ea typeface="等线 Light" panose="02010600030101010101" pitchFamily="2" charset="-122"/>
                <a:cs typeface="+mn-cs"/>
              </a:rPr>
              <a:t>6.7  </a:t>
            </a:r>
            <a:r>
              <a:rPr kumimoji="0" lang="zh-CN" altLang="en-US" sz="1600" b="0" i="0" u="none" strike="noStrike" kern="10" cap="none" spc="-80" normalizeH="0" baseline="0" noProof="0" dirty="0">
                <a:ln>
                  <a:noFill/>
                </a:ln>
                <a:solidFill>
                  <a:schemeClr val="bg1"/>
                </a:solidFill>
                <a:effectLst/>
                <a:uLnTx/>
                <a:uFillTx/>
                <a:latin typeface="等线 Light" panose="02010600030101010101" pitchFamily="2" charset="-122"/>
                <a:ea typeface="等线 Light" panose="02010600030101010101" pitchFamily="2" charset="-122"/>
                <a:cs typeface="+mn-cs"/>
              </a:rPr>
              <a:t>案例：字符串加密解密</a:t>
            </a:r>
            <a:endParaRPr kumimoji="0" lang="zh-CN" altLang="en-US" sz="1600" b="0" i="0" u="none" strike="noStrike" kern="10" cap="none" spc="-80" normalizeH="0" baseline="0" noProof="0" dirty="0">
              <a:ln>
                <a:noFill/>
              </a:ln>
              <a:solidFill>
                <a:schemeClr val="bg1"/>
              </a:solidFill>
              <a:effectLst/>
              <a:uLnTx/>
              <a:uFillTx/>
              <a:latin typeface="等线 Light" panose="02010600030101010101" pitchFamily="2" charset="-122"/>
              <a:ea typeface="等线 Light" panose="02010600030101010101" pitchFamily="2" charset="-122"/>
              <a:cs typeface="+mn-cs"/>
            </a:endParaRPr>
          </a:p>
        </p:txBody>
      </p:sp>
      <p:pic>
        <p:nvPicPr>
          <p:cNvPr id="8" name="Picture 15" descr="https://ss3.bdstatic.com/70cFv8Sh_Q1YnxGkpoWK1HF6hhy/it/u=1076479150,3995174229&amp;fm=116&amp;gp=0.jpg"/>
          <p:cNvPicPr>
            <a:picLocks noChangeAspect="1"/>
          </p:cNvPicPr>
          <p:nvPr/>
        </p:nvPicPr>
        <p:blipFill>
          <a:blip r:embed="rId2"/>
          <a:stretch>
            <a:fillRect/>
          </a:stretch>
        </p:blipFill>
        <p:spPr>
          <a:xfrm>
            <a:off x="323850" y="363538"/>
            <a:ext cx="842963" cy="839787"/>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par>
                          <p:cTn id="11" fill="hold">
                            <p:stCondLst>
                              <p:cond delay="500"/>
                            </p:stCondLst>
                            <p:childTnLst>
                              <p:par>
                                <p:cTn id="12" presetID="4" presetClass="entr" presetSubtype="16" fill="hold" nodeType="after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box(in)">
                                      <p:cBhvr>
                                        <p:cTn id="14" dur="500"/>
                                        <p:tgtEl>
                                          <p:spTgt spid="16"/>
                                        </p:tgtEl>
                                      </p:cBhvr>
                                    </p:animEffect>
                                  </p:childTnLst>
                                </p:cTn>
                              </p:par>
                            </p:childTnLst>
                          </p:cTn>
                        </p:par>
                        <p:par>
                          <p:cTn id="15" fill="hold">
                            <p:stCondLst>
                              <p:cond delay="1000"/>
                            </p:stCondLst>
                            <p:childTnLst>
                              <p:par>
                                <p:cTn id="16" presetID="4" presetClass="entr" presetSubtype="16" fill="hold" grpId="0" nodeType="afterEffect">
                                  <p:stCondLst>
                                    <p:cond delay="0"/>
                                  </p:stCondLst>
                                  <p:childTnLst>
                                    <p:set>
                                      <p:cBhvr>
                                        <p:cTn id="17" dur="1" fill="hold">
                                          <p:stCondLst>
                                            <p:cond delay="0"/>
                                          </p:stCondLst>
                                        </p:cTn>
                                        <p:tgtEl>
                                          <p:spTgt spid="13319"/>
                                        </p:tgtEl>
                                        <p:attrNameLst>
                                          <p:attrName>style.visibility</p:attrName>
                                        </p:attrNameLst>
                                      </p:cBhvr>
                                      <p:to>
                                        <p:strVal val="visible"/>
                                      </p:to>
                                    </p:set>
                                    <p:animEffect transition="in" filter="box(in)">
                                      <p:cBhvr>
                                        <p:cTn id="18" dur="500"/>
                                        <p:tgtEl>
                                          <p:spTgt spid="13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31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2" cy="1411288"/>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在密码学中，凯撒密码（</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Caesar cipher</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）是一种最简单且最广为人知的加密技术。它是一种替换加密技术，明文中的所有字母都在字母表上向后（或向前）按照一个固定数目进行偏移后被替换成密文。这个加密方法是以罗马时期恺撒的名字命名。</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字符串加密解密</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393700" y="2608263"/>
            <a:ext cx="8426450" cy="2087562"/>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从键盘上输入一个英文字符串（明文），程序运行将该字符串加密后输出（密文）。加密规则为，字符串中的每个字母都用它后面的第</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5</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个字母代替，其他字符不变，如</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A</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用</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F</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代替，</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a</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用</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f</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代替，对字母表后面的字母，如</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V</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用</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A</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代替、</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Z</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用</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E</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代替。编写解密程序，从键盘输入密文字符串，程序打印输出解密后的明文字符串。</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116"/>
                                            </p:txEl>
                                          </p:spTgt>
                                        </p:tgtEl>
                                        <p:attrNameLst>
                                          <p:attrName>style.visibility</p:attrName>
                                        </p:attrNameLst>
                                      </p:cBhvr>
                                      <p:to>
                                        <p:strVal val="visible"/>
                                      </p:to>
                                    </p:set>
                                    <p:animEffect transition="in" filter="wipe(up)">
                                      <p:cBhvr>
                                        <p:cTn id="12" dur="500"/>
                                        <p:tgtEl>
                                          <p:spTgt spid="2">
                                            <p:txEl>
                                              <p:charRg st="0" end="11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charRg st="0" end="144"/>
                                            </p:txEl>
                                          </p:spTgt>
                                        </p:tgtEl>
                                        <p:attrNameLst>
                                          <p:attrName>style.visibility</p:attrName>
                                        </p:attrNameLst>
                                      </p:cBhvr>
                                      <p:to>
                                        <p:strVal val="visible"/>
                                      </p:to>
                                    </p:set>
                                    <p:animEffect transition="in" filter="wipe(up)">
                                      <p:cBhvr>
                                        <p:cTn id="17" dur="500"/>
                                        <p:tgtEl>
                                          <p:spTgt spid="4">
                                            <p:txEl>
                                              <p:charRg st="0" end="1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2" cy="474663"/>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1</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）对于加密程序，根据取出字符的范围，对字符变换，代码如下：</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字符串加密解密</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393700" y="1311275"/>
            <a:ext cx="8426450" cy="3168650"/>
          </a:xfrm>
        </p:spPr>
        <p:txBody>
          <a:bodyPr vert="horz" wrap="square" lIns="91440" tIns="45720" rIns="91440" bIns="45720" numCol="1" anchor="t" anchorCtr="0" compatLnSpc="1"/>
          <a:lstStyle/>
          <a:p>
            <a:pPr marL="0" marR="0" lvl="0" indent="0" algn="l" defTabSz="914400" rtl="0" eaLnBrk="0" fontAlgn="base" latinLnBrk="0" hangingPunct="0">
              <a:lnSpc>
                <a:spcPct val="13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if(c &gt;='A' &amp;&amp; c &lt;='Z' || c &gt;'a' &amp;&amp; c &lt;='z'){</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3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if(c &gt;'U' &amp;&amp; c &lt;='Z' || c &gt;'u' &amp;&amp; c &lt;='z'){</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3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c = (char)(c - 21);</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3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}else{</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3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c = (char)(c + 5);</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3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3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charRg st="0" end="32"/>
                                            </p:txEl>
                                          </p:spTgt>
                                        </p:tgtEl>
                                        <p:attrNameLst>
                                          <p:attrName>style.visibility</p:attrName>
                                        </p:attrNameLst>
                                      </p:cBhvr>
                                      <p:to>
                                        <p:strVal val="visible"/>
                                      </p:to>
                                    </p:set>
                                    <p:animEffect transition="in" filter="wipe(left)">
                                      <p:cBhvr>
                                        <p:cTn id="12" dur="500"/>
                                        <p:tgtEl>
                                          <p:spTgt spid="2">
                                            <p:txEl>
                                              <p:charRg st="0" end="3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charRg st="0" end="45"/>
                                            </p:txEl>
                                          </p:spTgt>
                                        </p:tgtEl>
                                        <p:attrNameLst>
                                          <p:attrName>style.visibility</p:attrName>
                                        </p:attrNameLst>
                                      </p:cBhvr>
                                      <p:to>
                                        <p:strVal val="visible"/>
                                      </p:to>
                                    </p:set>
                                    <p:animEffect transition="in" filter="wipe(up)">
                                      <p:cBhvr>
                                        <p:cTn id="17" dur="500"/>
                                        <p:tgtEl>
                                          <p:spTgt spid="4">
                                            <p:txEl>
                                              <p:charRg st="0" end="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charRg st="45" end="94"/>
                                            </p:txEl>
                                          </p:spTgt>
                                        </p:tgtEl>
                                        <p:attrNameLst>
                                          <p:attrName>style.visibility</p:attrName>
                                        </p:attrNameLst>
                                      </p:cBhvr>
                                      <p:to>
                                        <p:strVal val="visible"/>
                                      </p:to>
                                    </p:set>
                                    <p:animEffect transition="in" filter="wipe(up)">
                                      <p:cBhvr>
                                        <p:cTn id="22" dur="500"/>
                                        <p:tgtEl>
                                          <p:spTgt spid="4">
                                            <p:txEl>
                                              <p:charRg st="45" end="9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charRg st="94" end="123"/>
                                            </p:txEl>
                                          </p:spTgt>
                                        </p:tgtEl>
                                        <p:attrNameLst>
                                          <p:attrName>style.visibility</p:attrName>
                                        </p:attrNameLst>
                                      </p:cBhvr>
                                      <p:to>
                                        <p:strVal val="visible"/>
                                      </p:to>
                                    </p:set>
                                    <p:animEffect transition="in" filter="wipe(up)">
                                      <p:cBhvr>
                                        <p:cTn id="27" dur="500"/>
                                        <p:tgtEl>
                                          <p:spTgt spid="4">
                                            <p:txEl>
                                              <p:charRg st="94" end="12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xEl>
                                              <p:charRg st="123" end="136"/>
                                            </p:txEl>
                                          </p:spTgt>
                                        </p:tgtEl>
                                        <p:attrNameLst>
                                          <p:attrName>style.visibility</p:attrName>
                                        </p:attrNameLst>
                                      </p:cBhvr>
                                      <p:to>
                                        <p:strVal val="visible"/>
                                      </p:to>
                                    </p:set>
                                    <p:animEffect transition="in" filter="wipe(up)">
                                      <p:cBhvr>
                                        <p:cTn id="32" dur="500"/>
                                        <p:tgtEl>
                                          <p:spTgt spid="4">
                                            <p:txEl>
                                              <p:charRg st="123" end="13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
                                            <p:txEl>
                                              <p:charRg st="136" end="164"/>
                                            </p:txEl>
                                          </p:spTgt>
                                        </p:tgtEl>
                                        <p:attrNameLst>
                                          <p:attrName>style.visibility</p:attrName>
                                        </p:attrNameLst>
                                      </p:cBhvr>
                                      <p:to>
                                        <p:strVal val="visible"/>
                                      </p:to>
                                    </p:set>
                                    <p:animEffect transition="in" filter="wipe(up)">
                                      <p:cBhvr>
                                        <p:cTn id="37" dur="500"/>
                                        <p:tgtEl>
                                          <p:spTgt spid="4">
                                            <p:txEl>
                                              <p:charRg st="136" end="16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
                                            <p:txEl>
                                              <p:charRg st="164" end="170"/>
                                            </p:txEl>
                                          </p:spTgt>
                                        </p:tgtEl>
                                        <p:attrNameLst>
                                          <p:attrName>style.visibility</p:attrName>
                                        </p:attrNameLst>
                                      </p:cBhvr>
                                      <p:to>
                                        <p:strVal val="visible"/>
                                      </p:to>
                                    </p:set>
                                    <p:animEffect transition="in" filter="wipe(up)">
                                      <p:cBhvr>
                                        <p:cTn id="42" dur="500"/>
                                        <p:tgtEl>
                                          <p:spTgt spid="4">
                                            <p:txEl>
                                              <p:charRg st="164" end="17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
                                            <p:txEl>
                                              <p:charRg st="170" end="172"/>
                                            </p:txEl>
                                          </p:spTgt>
                                        </p:tgtEl>
                                        <p:attrNameLst>
                                          <p:attrName>style.visibility</p:attrName>
                                        </p:attrNameLst>
                                      </p:cBhvr>
                                      <p:to>
                                        <p:strVal val="visible"/>
                                      </p:to>
                                    </p:set>
                                    <p:animEffect transition="in" filter="wipe(up)">
                                      <p:cBhvr>
                                        <p:cTn id="47" dur="500"/>
                                        <p:tgtEl>
                                          <p:spTgt spid="4">
                                            <p:txEl>
                                              <p:charRg st="170" end="1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内容占位符 1"/>
          <p:cNvSpPr>
            <a:spLocks noGrp="1"/>
          </p:cNvSpPr>
          <p:nvPr>
            <p:ph idx="1" hasCustomPrompt="1"/>
          </p:nvPr>
        </p:nvSpPr>
        <p:spPr>
          <a:xfrm>
            <a:off x="647700" y="303213"/>
            <a:ext cx="8208963" cy="4464050"/>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下面代码说明了使用字符串的构造方法创建字符串对象。</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char []chars1 = {'A','B','C'};</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char []chars2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中</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国</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','π','</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α</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','M','N'};</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var s1 = new String(chars1);</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var s2 = new String(chars2, 0, 4);</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System.out.println("s1 = " + s1);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s1 = ABC</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System.out.println("s2 = " + s2);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输出：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s2 = </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中国</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π</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α</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578">
                                            <p:txEl>
                                              <p:charRg st="0" end="26"/>
                                            </p:txEl>
                                          </p:spTgt>
                                        </p:tgtEl>
                                        <p:attrNameLst>
                                          <p:attrName>style.visibility</p:attrName>
                                        </p:attrNameLst>
                                      </p:cBhvr>
                                      <p:to>
                                        <p:strVal val="visible"/>
                                      </p:to>
                                    </p:set>
                                    <p:animEffect transition="in" filter="wipe(up)">
                                      <p:cBhvr>
                                        <p:cTn id="7" dur="500"/>
                                        <p:tgtEl>
                                          <p:spTgt spid="24578">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578">
                                            <p:txEl>
                                              <p:charRg st="26" end="57"/>
                                            </p:txEl>
                                          </p:spTgt>
                                        </p:tgtEl>
                                        <p:attrNameLst>
                                          <p:attrName>style.visibility</p:attrName>
                                        </p:attrNameLst>
                                      </p:cBhvr>
                                      <p:to>
                                        <p:strVal val="visible"/>
                                      </p:to>
                                    </p:set>
                                    <p:animEffect transition="in" filter="wipe(up)">
                                      <p:cBhvr>
                                        <p:cTn id="12" dur="500"/>
                                        <p:tgtEl>
                                          <p:spTgt spid="24578">
                                            <p:txEl>
                                              <p:charRg st="26" end="5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578">
                                            <p:txEl>
                                              <p:charRg st="57" end="100"/>
                                            </p:txEl>
                                          </p:spTgt>
                                        </p:tgtEl>
                                        <p:attrNameLst>
                                          <p:attrName>style.visibility</p:attrName>
                                        </p:attrNameLst>
                                      </p:cBhvr>
                                      <p:to>
                                        <p:strVal val="visible"/>
                                      </p:to>
                                    </p:set>
                                    <p:animEffect transition="in" filter="wipe(up)">
                                      <p:cBhvr>
                                        <p:cTn id="17" dur="500"/>
                                        <p:tgtEl>
                                          <p:spTgt spid="24578">
                                            <p:txEl>
                                              <p:charRg st="57" end="10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578">
                                            <p:txEl>
                                              <p:charRg st="100" end="129"/>
                                            </p:txEl>
                                          </p:spTgt>
                                        </p:tgtEl>
                                        <p:attrNameLst>
                                          <p:attrName>style.visibility</p:attrName>
                                        </p:attrNameLst>
                                      </p:cBhvr>
                                      <p:to>
                                        <p:strVal val="visible"/>
                                      </p:to>
                                    </p:set>
                                    <p:animEffect transition="in" filter="wipe(up)">
                                      <p:cBhvr>
                                        <p:cTn id="22" dur="500"/>
                                        <p:tgtEl>
                                          <p:spTgt spid="24578">
                                            <p:txEl>
                                              <p:charRg st="100" end="12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4578">
                                            <p:txEl>
                                              <p:charRg st="129" end="164"/>
                                            </p:txEl>
                                          </p:spTgt>
                                        </p:tgtEl>
                                        <p:attrNameLst>
                                          <p:attrName>style.visibility</p:attrName>
                                        </p:attrNameLst>
                                      </p:cBhvr>
                                      <p:to>
                                        <p:strVal val="visible"/>
                                      </p:to>
                                    </p:set>
                                    <p:animEffect transition="in" filter="wipe(up)">
                                      <p:cBhvr>
                                        <p:cTn id="27" dur="500"/>
                                        <p:tgtEl>
                                          <p:spTgt spid="24578">
                                            <p:txEl>
                                              <p:charRg st="129" end="16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4578">
                                            <p:txEl>
                                              <p:charRg st="164" end="216"/>
                                            </p:txEl>
                                          </p:spTgt>
                                        </p:tgtEl>
                                        <p:attrNameLst>
                                          <p:attrName>style.visibility</p:attrName>
                                        </p:attrNameLst>
                                      </p:cBhvr>
                                      <p:to>
                                        <p:strVal val="visible"/>
                                      </p:to>
                                    </p:set>
                                    <p:animEffect transition="in" filter="wipe(up)">
                                      <p:cBhvr>
                                        <p:cTn id="32" dur="500"/>
                                        <p:tgtEl>
                                          <p:spTgt spid="24578">
                                            <p:txEl>
                                              <p:charRg st="164" end="2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4578">
                                            <p:txEl>
                                              <p:charRg st="216" end="269"/>
                                            </p:txEl>
                                          </p:spTgt>
                                        </p:tgtEl>
                                        <p:attrNameLst>
                                          <p:attrName>style.visibility</p:attrName>
                                        </p:attrNameLst>
                                      </p:cBhvr>
                                      <p:to>
                                        <p:strVal val="visible"/>
                                      </p:to>
                                    </p:set>
                                    <p:animEffect transition="in" filter="wipe(up)">
                                      <p:cBhvr>
                                        <p:cTn id="37" dur="500"/>
                                        <p:tgtEl>
                                          <p:spTgt spid="24578">
                                            <p:txEl>
                                              <p:charRg st="216" end="2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2" cy="474663"/>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2</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）对于解密程序，根据取出字符的范围，对字符变换，代码如下：</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字符串加密解密</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393700" y="1311275"/>
            <a:ext cx="8426450" cy="3168650"/>
          </a:xfrm>
        </p:spPr>
        <p:txBody>
          <a:bodyPr vert="horz" wrap="square" lIns="91440" tIns="45720" rIns="91440" bIns="45720" numCol="1" anchor="t" anchorCtr="0" compatLnSpc="1"/>
          <a:lstStyle/>
          <a:p>
            <a:pPr marL="0" marR="0" lvl="0" indent="0" algn="l" defTabSz="914400" rtl="0" eaLnBrk="0" fontAlgn="base" latinLnBrk="0" hangingPunct="0">
              <a:lnSpc>
                <a:spcPct val="13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if(c &gt;='A' &amp;&amp; c &lt;='Z' || c &gt;'a' &amp;&amp; c &lt;='z'){</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3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if(c &gt;='A' &amp;&amp; c &lt;='E' || c &gt;='a' &amp;&amp; c &lt;='e'){</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3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c = (char)(c + 21);</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3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}else{</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3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c = (char)(c - 5);</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3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3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charRg st="0" end="32"/>
                                            </p:txEl>
                                          </p:spTgt>
                                        </p:tgtEl>
                                        <p:attrNameLst>
                                          <p:attrName>style.visibility</p:attrName>
                                        </p:attrNameLst>
                                      </p:cBhvr>
                                      <p:to>
                                        <p:strVal val="visible"/>
                                      </p:to>
                                    </p:set>
                                    <p:animEffect transition="in" filter="wipe(left)">
                                      <p:cBhvr>
                                        <p:cTn id="12" dur="500"/>
                                        <p:tgtEl>
                                          <p:spTgt spid="2">
                                            <p:txEl>
                                              <p:charRg st="0" end="3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charRg st="0" end="45"/>
                                            </p:txEl>
                                          </p:spTgt>
                                        </p:tgtEl>
                                        <p:attrNameLst>
                                          <p:attrName>style.visibility</p:attrName>
                                        </p:attrNameLst>
                                      </p:cBhvr>
                                      <p:to>
                                        <p:strVal val="visible"/>
                                      </p:to>
                                    </p:set>
                                    <p:animEffect transition="in" filter="wipe(up)">
                                      <p:cBhvr>
                                        <p:cTn id="17" dur="500"/>
                                        <p:tgtEl>
                                          <p:spTgt spid="4">
                                            <p:txEl>
                                              <p:charRg st="0" end="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charRg st="45" end="96"/>
                                            </p:txEl>
                                          </p:spTgt>
                                        </p:tgtEl>
                                        <p:attrNameLst>
                                          <p:attrName>style.visibility</p:attrName>
                                        </p:attrNameLst>
                                      </p:cBhvr>
                                      <p:to>
                                        <p:strVal val="visible"/>
                                      </p:to>
                                    </p:set>
                                    <p:animEffect transition="in" filter="wipe(up)">
                                      <p:cBhvr>
                                        <p:cTn id="22" dur="500"/>
                                        <p:tgtEl>
                                          <p:spTgt spid="4">
                                            <p:txEl>
                                              <p:charRg st="45" end="9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charRg st="96" end="124"/>
                                            </p:txEl>
                                          </p:spTgt>
                                        </p:tgtEl>
                                        <p:attrNameLst>
                                          <p:attrName>style.visibility</p:attrName>
                                        </p:attrNameLst>
                                      </p:cBhvr>
                                      <p:to>
                                        <p:strVal val="visible"/>
                                      </p:to>
                                    </p:set>
                                    <p:animEffect transition="in" filter="wipe(up)">
                                      <p:cBhvr>
                                        <p:cTn id="27" dur="500"/>
                                        <p:tgtEl>
                                          <p:spTgt spid="4">
                                            <p:txEl>
                                              <p:charRg st="96" end="12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xEl>
                                              <p:charRg st="124" end="135"/>
                                            </p:txEl>
                                          </p:spTgt>
                                        </p:tgtEl>
                                        <p:attrNameLst>
                                          <p:attrName>style.visibility</p:attrName>
                                        </p:attrNameLst>
                                      </p:cBhvr>
                                      <p:to>
                                        <p:strVal val="visible"/>
                                      </p:to>
                                    </p:set>
                                    <p:animEffect transition="in" filter="wipe(up)">
                                      <p:cBhvr>
                                        <p:cTn id="32" dur="500"/>
                                        <p:tgtEl>
                                          <p:spTgt spid="4">
                                            <p:txEl>
                                              <p:charRg st="124" end="13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
                                            <p:txEl>
                                              <p:charRg st="135" end="162"/>
                                            </p:txEl>
                                          </p:spTgt>
                                        </p:tgtEl>
                                        <p:attrNameLst>
                                          <p:attrName>style.visibility</p:attrName>
                                        </p:attrNameLst>
                                      </p:cBhvr>
                                      <p:to>
                                        <p:strVal val="visible"/>
                                      </p:to>
                                    </p:set>
                                    <p:animEffect transition="in" filter="wipe(up)">
                                      <p:cBhvr>
                                        <p:cTn id="37" dur="500"/>
                                        <p:tgtEl>
                                          <p:spTgt spid="4">
                                            <p:txEl>
                                              <p:charRg st="135" end="16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
                                            <p:txEl>
                                              <p:charRg st="162" end="168"/>
                                            </p:txEl>
                                          </p:spTgt>
                                        </p:tgtEl>
                                        <p:attrNameLst>
                                          <p:attrName>style.visibility</p:attrName>
                                        </p:attrNameLst>
                                      </p:cBhvr>
                                      <p:to>
                                        <p:strVal val="visible"/>
                                      </p:to>
                                    </p:set>
                                    <p:animEffect transition="in" filter="wipe(up)">
                                      <p:cBhvr>
                                        <p:cTn id="42" dur="500"/>
                                        <p:tgtEl>
                                          <p:spTgt spid="4">
                                            <p:txEl>
                                              <p:charRg st="162" end="16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
                                            <p:txEl>
                                              <p:charRg st="168" end="170"/>
                                            </p:txEl>
                                          </p:spTgt>
                                        </p:tgtEl>
                                        <p:attrNameLst>
                                          <p:attrName>style.visibility</p:attrName>
                                        </p:attrNameLst>
                                      </p:cBhvr>
                                      <p:to>
                                        <p:strVal val="visible"/>
                                      </p:to>
                                    </p:set>
                                    <p:animEffect transition="in" filter="wipe(up)">
                                      <p:cBhvr>
                                        <p:cTn id="47" dur="500"/>
                                        <p:tgtEl>
                                          <p:spTgt spid="4">
                                            <p:txEl>
                                              <p:charRg st="168" end="1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611188" y="765175"/>
            <a:ext cx="8208962" cy="4254500"/>
          </a:xfrm>
        </p:spPr>
        <p:txBody>
          <a:bodyPr vert="horz" wrap="square" lIns="91440" tIns="45720" rIns="91440" bIns="45720" anchor="t" anchorCtr="0"/>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var sc = new Scanner(System.in);</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请输入一个字符串</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var str = sc.nextLine();</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System.out.println("</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原字符串是</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:"+str);</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StringBuilder ss = new StringBuilder(str);</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for(int i = 0;i &lt; ss.length(); i++){</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char c= ss.charAt(i);</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程序</a:t>
            </a:r>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6.6  Encryption.java</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41"/>
                                            </p:txEl>
                                          </p:spTgt>
                                        </p:tgtEl>
                                        <p:attrNameLst>
                                          <p:attrName>style.visibility</p:attrName>
                                        </p:attrNameLst>
                                      </p:cBhvr>
                                      <p:to>
                                        <p:strVal val="visible"/>
                                      </p:to>
                                    </p:set>
                                    <p:animEffect transition="in" filter="wipe(up)">
                                      <p:cBhvr>
                                        <p:cTn id="12" dur="500"/>
                                        <p:tgtEl>
                                          <p:spTgt spid="2">
                                            <p:txEl>
                                              <p:charRg st="0"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41" end="82"/>
                                            </p:txEl>
                                          </p:spTgt>
                                        </p:tgtEl>
                                        <p:attrNameLst>
                                          <p:attrName>style.visibility</p:attrName>
                                        </p:attrNameLst>
                                      </p:cBhvr>
                                      <p:to>
                                        <p:strVal val="visible"/>
                                      </p:to>
                                    </p:set>
                                    <p:animEffect transition="in" filter="wipe(up)">
                                      <p:cBhvr>
                                        <p:cTn id="17" dur="500"/>
                                        <p:tgtEl>
                                          <p:spTgt spid="2">
                                            <p:txEl>
                                              <p:charRg st="41" end="8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charRg st="82" end="115"/>
                                            </p:txEl>
                                          </p:spTgt>
                                        </p:tgtEl>
                                        <p:attrNameLst>
                                          <p:attrName>style.visibility</p:attrName>
                                        </p:attrNameLst>
                                      </p:cBhvr>
                                      <p:to>
                                        <p:strVal val="visible"/>
                                      </p:to>
                                    </p:set>
                                    <p:animEffect transition="in" filter="wipe(up)">
                                      <p:cBhvr>
                                        <p:cTn id="22" dur="500"/>
                                        <p:tgtEl>
                                          <p:spTgt spid="2">
                                            <p:txEl>
                                              <p:charRg st="82" end="11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xEl>
                                              <p:charRg st="115" end="158"/>
                                            </p:txEl>
                                          </p:spTgt>
                                        </p:tgtEl>
                                        <p:attrNameLst>
                                          <p:attrName>style.visibility</p:attrName>
                                        </p:attrNameLst>
                                      </p:cBhvr>
                                      <p:to>
                                        <p:strVal val="visible"/>
                                      </p:to>
                                    </p:set>
                                    <p:animEffect transition="in" filter="wipe(up)">
                                      <p:cBhvr>
                                        <p:cTn id="27" dur="500"/>
                                        <p:tgtEl>
                                          <p:spTgt spid="2">
                                            <p:txEl>
                                              <p:charRg st="115" end="15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
                                            <p:txEl>
                                              <p:charRg st="158" end="209"/>
                                            </p:txEl>
                                          </p:spTgt>
                                        </p:tgtEl>
                                        <p:attrNameLst>
                                          <p:attrName>style.visibility</p:attrName>
                                        </p:attrNameLst>
                                      </p:cBhvr>
                                      <p:to>
                                        <p:strVal val="visible"/>
                                      </p:to>
                                    </p:set>
                                    <p:animEffect transition="in" filter="wipe(up)">
                                      <p:cBhvr>
                                        <p:cTn id="32" dur="500"/>
                                        <p:tgtEl>
                                          <p:spTgt spid="2">
                                            <p:txEl>
                                              <p:charRg st="158" end="20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
                                            <p:txEl>
                                              <p:charRg st="209" end="216"/>
                                            </p:txEl>
                                          </p:spTgt>
                                        </p:tgtEl>
                                        <p:attrNameLst>
                                          <p:attrName>style.visibility</p:attrName>
                                        </p:attrNameLst>
                                      </p:cBhvr>
                                      <p:to>
                                        <p:strVal val="visible"/>
                                      </p:to>
                                    </p:set>
                                    <p:animEffect transition="in" filter="wipe(up)">
                                      <p:cBhvr>
                                        <p:cTn id="37" dur="500"/>
                                        <p:tgtEl>
                                          <p:spTgt spid="2">
                                            <p:txEl>
                                              <p:charRg st="209" end="21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
                                            <p:txEl>
                                              <p:charRg st="216" end="259"/>
                                            </p:txEl>
                                          </p:spTgt>
                                        </p:tgtEl>
                                        <p:attrNameLst>
                                          <p:attrName>style.visibility</p:attrName>
                                        </p:attrNameLst>
                                      </p:cBhvr>
                                      <p:to>
                                        <p:strVal val="visible"/>
                                      </p:to>
                                    </p:set>
                                    <p:animEffect transition="in" filter="wipe(up)">
                                      <p:cBhvr>
                                        <p:cTn id="42" dur="500"/>
                                        <p:tgtEl>
                                          <p:spTgt spid="2">
                                            <p:txEl>
                                              <p:charRg st="216" end="25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
                                            <p:txEl>
                                              <p:charRg st="259" end="291"/>
                                            </p:txEl>
                                          </p:spTgt>
                                        </p:tgtEl>
                                        <p:attrNameLst>
                                          <p:attrName>style.visibility</p:attrName>
                                        </p:attrNameLst>
                                      </p:cBhvr>
                                      <p:to>
                                        <p:strVal val="visible"/>
                                      </p:to>
                                    </p:set>
                                    <p:animEffect transition="in" filter="wipe(up)">
                                      <p:cBhvr>
                                        <p:cTn id="47" dur="500"/>
                                        <p:tgtEl>
                                          <p:spTgt spid="2">
                                            <p:txEl>
                                              <p:charRg st="259" end="2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647700" y="303213"/>
            <a:ext cx="8208963" cy="4464050"/>
          </a:xfrm>
        </p:spPr>
        <p:txBody>
          <a:bodyPr vert="horz" wrap="square" lIns="91440" tIns="45720" rIns="91440" bIns="45720" anchor="t" anchorCtr="0"/>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if(c &gt;='A' &amp;&amp; c &lt;='Z' || c &gt;'a' &amp;&amp; c &lt;='z'){</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if(c &gt;'U' &amp;&amp; c &lt;='Z' || c &gt;'u' &amp;&amp; c &lt;='z'){</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c = (char)(c - 21);</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}else{</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c = (char)(c + 5);</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  </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ss.setCharAt(i, c);    	       	</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     </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System.out.println("</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加密后的字符串是</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:"+ss);		</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pic>
        <p:nvPicPr>
          <p:cNvPr id="110594" name="图片 1"/>
          <p:cNvPicPr>
            <a:picLocks noChangeAspect="1"/>
          </p:cNvPicPr>
          <p:nvPr/>
        </p:nvPicPr>
        <p:blipFill>
          <a:blip r:embed="rId1"/>
          <a:stretch>
            <a:fillRect/>
          </a:stretch>
        </p:blipFill>
        <p:spPr>
          <a:xfrm>
            <a:off x="3132138" y="2427288"/>
            <a:ext cx="6030912" cy="1800225"/>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charRg st="0" end="48"/>
                                            </p:txEl>
                                          </p:spTgt>
                                        </p:tgtEl>
                                        <p:attrNameLst>
                                          <p:attrName>style.visibility</p:attrName>
                                        </p:attrNameLst>
                                      </p:cBhvr>
                                      <p:to>
                                        <p:strVal val="visible"/>
                                      </p:to>
                                    </p:set>
                                    <p:animEffect transition="in" filter="wipe(up)">
                                      <p:cBhvr>
                                        <p:cTn id="7" dur="500"/>
                                        <p:tgtEl>
                                          <p:spTgt spid="2">
                                            <p:txEl>
                                              <p:charRg st="0"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48" end="105"/>
                                            </p:txEl>
                                          </p:spTgt>
                                        </p:tgtEl>
                                        <p:attrNameLst>
                                          <p:attrName>style.visibility</p:attrName>
                                        </p:attrNameLst>
                                      </p:cBhvr>
                                      <p:to>
                                        <p:strVal val="visible"/>
                                      </p:to>
                                    </p:set>
                                    <p:animEffect transition="in" filter="wipe(up)">
                                      <p:cBhvr>
                                        <p:cTn id="12" dur="500"/>
                                        <p:tgtEl>
                                          <p:spTgt spid="2">
                                            <p:txEl>
                                              <p:charRg st="48" end="10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105" end="139"/>
                                            </p:txEl>
                                          </p:spTgt>
                                        </p:tgtEl>
                                        <p:attrNameLst>
                                          <p:attrName>style.visibility</p:attrName>
                                        </p:attrNameLst>
                                      </p:cBhvr>
                                      <p:to>
                                        <p:strVal val="visible"/>
                                      </p:to>
                                    </p:set>
                                    <p:animEffect transition="in" filter="wipe(up)">
                                      <p:cBhvr>
                                        <p:cTn id="17" dur="500"/>
                                        <p:tgtEl>
                                          <p:spTgt spid="2">
                                            <p:txEl>
                                              <p:charRg st="105" end="13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charRg st="139" end="159"/>
                                            </p:txEl>
                                          </p:spTgt>
                                        </p:tgtEl>
                                        <p:attrNameLst>
                                          <p:attrName>style.visibility</p:attrName>
                                        </p:attrNameLst>
                                      </p:cBhvr>
                                      <p:to>
                                        <p:strVal val="visible"/>
                                      </p:to>
                                    </p:set>
                                    <p:animEffect transition="in" filter="wipe(up)">
                                      <p:cBhvr>
                                        <p:cTn id="22" dur="500"/>
                                        <p:tgtEl>
                                          <p:spTgt spid="2">
                                            <p:txEl>
                                              <p:charRg st="139" end="15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xEl>
                                              <p:charRg st="159" end="192"/>
                                            </p:txEl>
                                          </p:spTgt>
                                        </p:tgtEl>
                                        <p:attrNameLst>
                                          <p:attrName>style.visibility</p:attrName>
                                        </p:attrNameLst>
                                      </p:cBhvr>
                                      <p:to>
                                        <p:strVal val="visible"/>
                                      </p:to>
                                    </p:set>
                                    <p:animEffect transition="in" filter="wipe(up)">
                                      <p:cBhvr>
                                        <p:cTn id="27" dur="500"/>
                                        <p:tgtEl>
                                          <p:spTgt spid="2">
                                            <p:txEl>
                                              <p:charRg st="159" end="19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
                                            <p:txEl>
                                              <p:charRg st="192" end="207"/>
                                            </p:txEl>
                                          </p:spTgt>
                                        </p:tgtEl>
                                        <p:attrNameLst>
                                          <p:attrName>style.visibility</p:attrName>
                                        </p:attrNameLst>
                                      </p:cBhvr>
                                      <p:to>
                                        <p:strVal val="visible"/>
                                      </p:to>
                                    </p:set>
                                    <p:animEffect transition="in" filter="wipe(up)">
                                      <p:cBhvr>
                                        <p:cTn id="32" dur="500"/>
                                        <p:tgtEl>
                                          <p:spTgt spid="2">
                                            <p:txEl>
                                              <p:charRg st="192" end="20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
                                            <p:txEl>
                                              <p:charRg st="207" end="216"/>
                                            </p:txEl>
                                          </p:spTgt>
                                        </p:tgtEl>
                                        <p:attrNameLst>
                                          <p:attrName>style.visibility</p:attrName>
                                        </p:attrNameLst>
                                      </p:cBhvr>
                                      <p:to>
                                        <p:strVal val="visible"/>
                                      </p:to>
                                    </p:set>
                                    <p:animEffect transition="in" filter="wipe(up)">
                                      <p:cBhvr>
                                        <p:cTn id="37" dur="500"/>
                                        <p:tgtEl>
                                          <p:spTgt spid="2">
                                            <p:txEl>
                                              <p:charRg st="207" end="21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
                                            <p:txEl>
                                              <p:charRg st="216" end="258"/>
                                            </p:txEl>
                                          </p:spTgt>
                                        </p:tgtEl>
                                        <p:attrNameLst>
                                          <p:attrName>style.visibility</p:attrName>
                                        </p:attrNameLst>
                                      </p:cBhvr>
                                      <p:to>
                                        <p:strVal val="visible"/>
                                      </p:to>
                                    </p:set>
                                    <p:animEffect transition="in" filter="wipe(up)">
                                      <p:cBhvr>
                                        <p:cTn id="42" dur="500"/>
                                        <p:tgtEl>
                                          <p:spTgt spid="2">
                                            <p:txEl>
                                              <p:charRg st="216" end="25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
                                            <p:txEl>
                                              <p:charRg st="258" end="272"/>
                                            </p:txEl>
                                          </p:spTgt>
                                        </p:tgtEl>
                                        <p:attrNameLst>
                                          <p:attrName>style.visibility</p:attrName>
                                        </p:attrNameLst>
                                      </p:cBhvr>
                                      <p:to>
                                        <p:strVal val="visible"/>
                                      </p:to>
                                    </p:set>
                                    <p:animEffect transition="in" filter="wipe(up)">
                                      <p:cBhvr>
                                        <p:cTn id="47" dur="500"/>
                                        <p:tgtEl>
                                          <p:spTgt spid="2">
                                            <p:txEl>
                                              <p:charRg st="258" end="27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
                                            <p:txEl>
                                              <p:charRg st="272" end="317"/>
                                            </p:txEl>
                                          </p:spTgt>
                                        </p:tgtEl>
                                        <p:attrNameLst>
                                          <p:attrName>style.visibility</p:attrName>
                                        </p:attrNameLst>
                                      </p:cBhvr>
                                      <p:to>
                                        <p:strVal val="visible"/>
                                      </p:to>
                                    </p:set>
                                    <p:animEffect transition="in" filter="wipe(up)">
                                      <p:cBhvr>
                                        <p:cTn id="52" dur="500"/>
                                        <p:tgtEl>
                                          <p:spTgt spid="2">
                                            <p:txEl>
                                              <p:charRg st="272" end="31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0594"/>
                                        </p:tgtEl>
                                        <p:attrNameLst>
                                          <p:attrName>style.visibility</p:attrName>
                                        </p:attrNameLst>
                                      </p:cBhvr>
                                      <p:to>
                                        <p:strVal val="visible"/>
                                      </p:to>
                                    </p:set>
                                    <p:animEffect transition="in" filter="wipe(left)">
                                      <p:cBhvr>
                                        <p:cTn id="57" dur="500"/>
                                        <p:tgtEl>
                                          <p:spTgt spid="110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611188" y="765175"/>
            <a:ext cx="8208962" cy="4254500"/>
          </a:xfrm>
        </p:spPr>
        <p:txBody>
          <a:bodyPr vert="horz" wrap="square" lIns="91440" tIns="45720" rIns="91440" bIns="45720" anchor="t" anchorCtr="0"/>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var sc = new Scanner(System.in);</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请输入加密字符串</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var str = sc.nextLine();</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System.out.println("</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加密字符串是</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:"+str);</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StringBuilder ss=new StringBuilder(str);</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for(int i = 0;i &lt; ss.length(); i++){</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char c = ss.charAt(i);</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zh-CN" altLang="zh-CN" dirty="0">
                <a:latin typeface="等线" panose="02010600030101010101" pitchFamily="2" charset="-122"/>
                <a:ea typeface="等线" panose="02010600030101010101" pitchFamily="2" charset="-122"/>
                <a:cs typeface="+mj-cs"/>
                <a:sym typeface="MS PGothic" panose="020B0600070205080204" pitchFamily="34" charset="-128"/>
              </a:rPr>
              <a:t>程序</a:t>
            </a:r>
            <a:r>
              <a:rPr lang="en-US" altLang="zh-CN" dirty="0">
                <a:latin typeface="等线" panose="02010600030101010101" pitchFamily="2" charset="-122"/>
                <a:ea typeface="等线" panose="02010600030101010101" pitchFamily="2" charset="-122"/>
                <a:cs typeface="+mj-cs"/>
                <a:sym typeface="MS PGothic" panose="020B0600070205080204" pitchFamily="34" charset="-128"/>
              </a:rPr>
              <a:t>6.7  Decryption.java</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41"/>
                                            </p:txEl>
                                          </p:spTgt>
                                        </p:tgtEl>
                                        <p:attrNameLst>
                                          <p:attrName>style.visibility</p:attrName>
                                        </p:attrNameLst>
                                      </p:cBhvr>
                                      <p:to>
                                        <p:strVal val="visible"/>
                                      </p:to>
                                    </p:set>
                                    <p:animEffect transition="in" filter="wipe(up)">
                                      <p:cBhvr>
                                        <p:cTn id="12" dur="500"/>
                                        <p:tgtEl>
                                          <p:spTgt spid="2">
                                            <p:txEl>
                                              <p:charRg st="0"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41" end="82"/>
                                            </p:txEl>
                                          </p:spTgt>
                                        </p:tgtEl>
                                        <p:attrNameLst>
                                          <p:attrName>style.visibility</p:attrName>
                                        </p:attrNameLst>
                                      </p:cBhvr>
                                      <p:to>
                                        <p:strVal val="visible"/>
                                      </p:to>
                                    </p:set>
                                    <p:animEffect transition="in" filter="wipe(up)">
                                      <p:cBhvr>
                                        <p:cTn id="17" dur="500"/>
                                        <p:tgtEl>
                                          <p:spTgt spid="2">
                                            <p:txEl>
                                              <p:charRg st="41" end="8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charRg st="82" end="115"/>
                                            </p:txEl>
                                          </p:spTgt>
                                        </p:tgtEl>
                                        <p:attrNameLst>
                                          <p:attrName>style.visibility</p:attrName>
                                        </p:attrNameLst>
                                      </p:cBhvr>
                                      <p:to>
                                        <p:strVal val="visible"/>
                                      </p:to>
                                    </p:set>
                                    <p:animEffect transition="in" filter="wipe(up)">
                                      <p:cBhvr>
                                        <p:cTn id="22" dur="500"/>
                                        <p:tgtEl>
                                          <p:spTgt spid="2">
                                            <p:txEl>
                                              <p:charRg st="82" end="11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xEl>
                                              <p:charRg st="115" end="159"/>
                                            </p:txEl>
                                          </p:spTgt>
                                        </p:tgtEl>
                                        <p:attrNameLst>
                                          <p:attrName>style.visibility</p:attrName>
                                        </p:attrNameLst>
                                      </p:cBhvr>
                                      <p:to>
                                        <p:strVal val="visible"/>
                                      </p:to>
                                    </p:set>
                                    <p:animEffect transition="in" filter="wipe(up)">
                                      <p:cBhvr>
                                        <p:cTn id="27" dur="500"/>
                                        <p:tgtEl>
                                          <p:spTgt spid="2">
                                            <p:txEl>
                                              <p:charRg st="115" end="15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
                                            <p:txEl>
                                              <p:charRg st="159" end="208"/>
                                            </p:txEl>
                                          </p:spTgt>
                                        </p:tgtEl>
                                        <p:attrNameLst>
                                          <p:attrName>style.visibility</p:attrName>
                                        </p:attrNameLst>
                                      </p:cBhvr>
                                      <p:to>
                                        <p:strVal val="visible"/>
                                      </p:to>
                                    </p:set>
                                    <p:animEffect transition="in" filter="wipe(up)">
                                      <p:cBhvr>
                                        <p:cTn id="32" dur="500"/>
                                        <p:tgtEl>
                                          <p:spTgt spid="2">
                                            <p:txEl>
                                              <p:charRg st="159" end="20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
                                            <p:txEl>
                                              <p:charRg st="208" end="213"/>
                                            </p:txEl>
                                          </p:spTgt>
                                        </p:tgtEl>
                                        <p:attrNameLst>
                                          <p:attrName>style.visibility</p:attrName>
                                        </p:attrNameLst>
                                      </p:cBhvr>
                                      <p:to>
                                        <p:strVal val="visible"/>
                                      </p:to>
                                    </p:set>
                                    <p:animEffect transition="in" filter="wipe(up)">
                                      <p:cBhvr>
                                        <p:cTn id="37" dur="500"/>
                                        <p:tgtEl>
                                          <p:spTgt spid="2">
                                            <p:txEl>
                                              <p:charRg st="208" end="2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
                                            <p:txEl>
                                              <p:charRg st="213" end="258"/>
                                            </p:txEl>
                                          </p:spTgt>
                                        </p:tgtEl>
                                        <p:attrNameLst>
                                          <p:attrName>style.visibility</p:attrName>
                                        </p:attrNameLst>
                                      </p:cBhvr>
                                      <p:to>
                                        <p:strVal val="visible"/>
                                      </p:to>
                                    </p:set>
                                    <p:animEffect transition="in" filter="wipe(up)">
                                      <p:cBhvr>
                                        <p:cTn id="42" dur="500"/>
                                        <p:tgtEl>
                                          <p:spTgt spid="2">
                                            <p:txEl>
                                              <p:charRg st="213" end="25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
                                            <p:txEl>
                                              <p:charRg st="258" end="293"/>
                                            </p:txEl>
                                          </p:spTgt>
                                        </p:tgtEl>
                                        <p:attrNameLst>
                                          <p:attrName>style.visibility</p:attrName>
                                        </p:attrNameLst>
                                      </p:cBhvr>
                                      <p:to>
                                        <p:strVal val="visible"/>
                                      </p:to>
                                    </p:set>
                                    <p:animEffect transition="in" filter="wipe(up)">
                                      <p:cBhvr>
                                        <p:cTn id="47" dur="500"/>
                                        <p:tgtEl>
                                          <p:spTgt spid="2">
                                            <p:txEl>
                                              <p:charRg st="258" end="29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647700" y="303213"/>
            <a:ext cx="8208963" cy="4464050"/>
          </a:xfrm>
        </p:spPr>
        <p:txBody>
          <a:bodyPr vert="horz" wrap="square" lIns="91440" tIns="45720" rIns="91440" bIns="45720" anchor="t" anchorCtr="0"/>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if(c &gt;='A' &amp;&amp; c &lt;='Z' || c &gt;'a' &amp;&amp; c &lt;='z'){</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if(c &gt;='A' &amp;&amp; c &lt;='E' || c &gt;='a' &amp;&amp; c &lt;='e'){</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c = (char)(c + 21);</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}else{</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c = (char)(c - 5);</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ss.setCharAt(i,c);    	       	</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   </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System.out.println("</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解密后的字符串是</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:"+ss);		</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pic>
        <p:nvPicPr>
          <p:cNvPr id="111618" name="图片 1"/>
          <p:cNvPicPr>
            <a:picLocks noChangeAspect="1"/>
          </p:cNvPicPr>
          <p:nvPr/>
        </p:nvPicPr>
        <p:blipFill>
          <a:blip r:embed="rId1"/>
          <a:stretch>
            <a:fillRect/>
          </a:stretch>
        </p:blipFill>
        <p:spPr>
          <a:xfrm>
            <a:off x="3995738" y="2520950"/>
            <a:ext cx="5065712" cy="1598613"/>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xEl>
                                              <p:charRg st="0" end="49"/>
                                            </p:txEl>
                                          </p:spTgt>
                                        </p:tgtEl>
                                        <p:attrNameLst>
                                          <p:attrName>style.visibility</p:attrName>
                                        </p:attrNameLst>
                                      </p:cBhvr>
                                      <p:to>
                                        <p:strVal val="visible"/>
                                      </p:to>
                                    </p:set>
                                    <p:animEffect transition="in" filter="wipe(up)">
                                      <p:cBhvr>
                                        <p:cTn id="7" dur="500"/>
                                        <p:tgtEl>
                                          <p:spTgt spid="2">
                                            <p:txEl>
                                              <p:charRg st="0" end="4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49" end="108"/>
                                            </p:txEl>
                                          </p:spTgt>
                                        </p:tgtEl>
                                        <p:attrNameLst>
                                          <p:attrName>style.visibility</p:attrName>
                                        </p:attrNameLst>
                                      </p:cBhvr>
                                      <p:to>
                                        <p:strVal val="visible"/>
                                      </p:to>
                                    </p:set>
                                    <p:animEffect transition="in" filter="wipe(up)">
                                      <p:cBhvr>
                                        <p:cTn id="12" dur="500"/>
                                        <p:tgtEl>
                                          <p:spTgt spid="2">
                                            <p:txEl>
                                              <p:charRg st="49" end="10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108" end="145"/>
                                            </p:txEl>
                                          </p:spTgt>
                                        </p:tgtEl>
                                        <p:attrNameLst>
                                          <p:attrName>style.visibility</p:attrName>
                                        </p:attrNameLst>
                                      </p:cBhvr>
                                      <p:to>
                                        <p:strVal val="visible"/>
                                      </p:to>
                                    </p:set>
                                    <p:animEffect transition="in" filter="wipe(up)">
                                      <p:cBhvr>
                                        <p:cTn id="17" dur="500"/>
                                        <p:tgtEl>
                                          <p:spTgt spid="2">
                                            <p:txEl>
                                              <p:charRg st="108" end="1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charRg st="145" end="168"/>
                                            </p:txEl>
                                          </p:spTgt>
                                        </p:tgtEl>
                                        <p:attrNameLst>
                                          <p:attrName>style.visibility</p:attrName>
                                        </p:attrNameLst>
                                      </p:cBhvr>
                                      <p:to>
                                        <p:strVal val="visible"/>
                                      </p:to>
                                    </p:set>
                                    <p:animEffect transition="in" filter="wipe(up)">
                                      <p:cBhvr>
                                        <p:cTn id="22" dur="500"/>
                                        <p:tgtEl>
                                          <p:spTgt spid="2">
                                            <p:txEl>
                                              <p:charRg st="145" end="16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xEl>
                                              <p:charRg st="168" end="204"/>
                                            </p:txEl>
                                          </p:spTgt>
                                        </p:tgtEl>
                                        <p:attrNameLst>
                                          <p:attrName>style.visibility</p:attrName>
                                        </p:attrNameLst>
                                      </p:cBhvr>
                                      <p:to>
                                        <p:strVal val="visible"/>
                                      </p:to>
                                    </p:set>
                                    <p:animEffect transition="in" filter="wipe(up)">
                                      <p:cBhvr>
                                        <p:cTn id="27" dur="500"/>
                                        <p:tgtEl>
                                          <p:spTgt spid="2">
                                            <p:txEl>
                                              <p:charRg st="168" end="20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
                                            <p:txEl>
                                              <p:charRg st="204" end="221"/>
                                            </p:txEl>
                                          </p:spTgt>
                                        </p:tgtEl>
                                        <p:attrNameLst>
                                          <p:attrName>style.visibility</p:attrName>
                                        </p:attrNameLst>
                                      </p:cBhvr>
                                      <p:to>
                                        <p:strVal val="visible"/>
                                      </p:to>
                                    </p:set>
                                    <p:animEffect transition="in" filter="wipe(up)">
                                      <p:cBhvr>
                                        <p:cTn id="32" dur="500"/>
                                        <p:tgtEl>
                                          <p:spTgt spid="2">
                                            <p:txEl>
                                              <p:charRg st="204" end="22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
                                            <p:txEl>
                                              <p:charRg st="221" end="229"/>
                                            </p:txEl>
                                          </p:spTgt>
                                        </p:tgtEl>
                                        <p:attrNameLst>
                                          <p:attrName>style.visibility</p:attrName>
                                        </p:attrNameLst>
                                      </p:cBhvr>
                                      <p:to>
                                        <p:strVal val="visible"/>
                                      </p:to>
                                    </p:set>
                                    <p:animEffect transition="in" filter="wipe(up)">
                                      <p:cBhvr>
                                        <p:cTn id="37" dur="500"/>
                                        <p:tgtEl>
                                          <p:spTgt spid="2">
                                            <p:txEl>
                                              <p:charRg st="221" end="22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2">
                                            <p:txEl>
                                              <p:charRg st="229" end="273"/>
                                            </p:txEl>
                                          </p:spTgt>
                                        </p:tgtEl>
                                        <p:attrNameLst>
                                          <p:attrName>style.visibility</p:attrName>
                                        </p:attrNameLst>
                                      </p:cBhvr>
                                      <p:to>
                                        <p:strVal val="visible"/>
                                      </p:to>
                                    </p:set>
                                    <p:animEffect transition="in" filter="wipe(up)">
                                      <p:cBhvr>
                                        <p:cTn id="42" dur="500"/>
                                        <p:tgtEl>
                                          <p:spTgt spid="2">
                                            <p:txEl>
                                              <p:charRg st="229" end="27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
                                            <p:txEl>
                                              <p:charRg st="273" end="286"/>
                                            </p:txEl>
                                          </p:spTgt>
                                        </p:tgtEl>
                                        <p:attrNameLst>
                                          <p:attrName>style.visibility</p:attrName>
                                        </p:attrNameLst>
                                      </p:cBhvr>
                                      <p:to>
                                        <p:strVal val="visible"/>
                                      </p:to>
                                    </p:set>
                                    <p:animEffect transition="in" filter="wipe(up)">
                                      <p:cBhvr>
                                        <p:cTn id="47" dur="500"/>
                                        <p:tgtEl>
                                          <p:spTgt spid="2">
                                            <p:txEl>
                                              <p:charRg st="273" end="28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
                                            <p:txEl>
                                              <p:charRg st="286" end="332"/>
                                            </p:txEl>
                                          </p:spTgt>
                                        </p:tgtEl>
                                        <p:attrNameLst>
                                          <p:attrName>style.visibility</p:attrName>
                                        </p:attrNameLst>
                                      </p:cBhvr>
                                      <p:to>
                                        <p:strVal val="visible"/>
                                      </p:to>
                                    </p:set>
                                    <p:animEffect transition="in" filter="wipe(up)">
                                      <p:cBhvr>
                                        <p:cTn id="52" dur="500"/>
                                        <p:tgtEl>
                                          <p:spTgt spid="2">
                                            <p:txEl>
                                              <p:charRg st="286" end="33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1618"/>
                                        </p:tgtEl>
                                        <p:attrNameLst>
                                          <p:attrName>style.visibility</p:attrName>
                                        </p:attrNameLst>
                                      </p:cBhvr>
                                      <p:to>
                                        <p:strVal val="visible"/>
                                      </p:to>
                                    </p:set>
                                    <p:animEffect transition="in" filter="wipe(left)">
                                      <p:cBhvr>
                                        <p:cTn id="57" dur="500"/>
                                        <p:tgtEl>
                                          <p:spTgt spid="111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3" cy="1776413"/>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ts val="12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1. </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执行下列语句后输出的结果是（</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String s = "\"</a:t>
            </a:r>
            <a:r>
              <a:rPr kumimoji="0" lang="en-US" altLang="zh-CN" sz="1800" b="0" i="0" u="none" strike="noStrike" kern="0" cap="none" spc="0" normalizeH="0" baseline="0" noProof="0" dirty="0" err="1">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Hello,World</a:t>
            </a:r>
            <a:r>
              <a:rPr kumimoji="0" lang="en-US" altLang="zh-CN" sz="1800" b="0" i="0" u="none" strike="noStrike" kern="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endParaRPr kumimoji="0" lang="zh-CN" altLang="zh-CN" sz="1800" b="0" i="0" u="none" strike="noStrike" kern="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System.out.println</a:t>
            </a:r>
            <a:r>
              <a:rPr kumimoji="0" lang="en-US" altLang="zh-CN" sz="1800" b="0" i="0" u="none" strike="noStrike" kern="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err="1">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s.length</a:t>
            </a:r>
            <a:r>
              <a:rPr kumimoji="0" lang="en-US" altLang="zh-CN" sz="1800" b="0" i="0" u="none" strike="noStrike" kern="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endParaRPr kumimoji="0" lang="zh-CN" altLang="zh-CN" sz="1800" b="0" i="0" u="none" strike="noStrike" kern="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  12              B. 14                 C. 16            D. 18</a:t>
            </a:r>
            <a:endPar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课堂讨论与练习</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403225" y="2541588"/>
            <a:ext cx="8428038" cy="2046288"/>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ts val="12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2. </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如果要求下列代码输出“</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Hello.java</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”，请给出程序代码 。</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00000"/>
              </a:lnSpc>
              <a:spcBef>
                <a:spcPts val="12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String s = "D:\\study\\Hello.java";</a:t>
            </a:r>
            <a:endParaRPr kumimoji="0" lang="zh-CN" altLang="zh-CN" sz="1800" b="0" i="0" u="none" strike="noStrike" kern="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sng" strike="noStrike" kern="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zh-CN" altLang="en-US" sz="1800" b="0" i="0" u="sng" strike="noStrike" kern="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sng" strike="noStrike" kern="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endParaRPr kumimoji="0" lang="zh-CN" altLang="zh-CN" sz="1800" b="0" i="0" u="none" strike="noStrike" kern="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System.out.println</a:t>
            </a:r>
            <a:r>
              <a:rPr kumimoji="0" lang="en-US" altLang="zh-CN" sz="1800" b="0" i="0" u="none" strike="noStrike" kern="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a:t>
            </a:r>
            <a:endPar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26"/>
                                            </p:txEl>
                                          </p:spTgt>
                                        </p:tgtEl>
                                        <p:attrNameLst>
                                          <p:attrName>style.visibility</p:attrName>
                                        </p:attrNameLst>
                                      </p:cBhvr>
                                      <p:to>
                                        <p:strVal val="visible"/>
                                      </p:to>
                                    </p:set>
                                    <p:animEffect transition="in" filter="wipe(up)">
                                      <p:cBhvr>
                                        <p:cTn id="12" dur="500"/>
                                        <p:tgtEl>
                                          <p:spTgt spid="2">
                                            <p:txEl>
                                              <p:charRg st="0" end="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26" end="64"/>
                                            </p:txEl>
                                          </p:spTgt>
                                        </p:tgtEl>
                                        <p:attrNameLst>
                                          <p:attrName>style.visibility</p:attrName>
                                        </p:attrNameLst>
                                      </p:cBhvr>
                                      <p:to>
                                        <p:strVal val="visible"/>
                                      </p:to>
                                    </p:set>
                                    <p:animEffect transition="in" filter="wipe(up)">
                                      <p:cBhvr>
                                        <p:cTn id="17" dur="500"/>
                                        <p:tgtEl>
                                          <p:spTgt spid="2">
                                            <p:txEl>
                                              <p:charRg st="26" end="6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charRg st="64" end="103"/>
                                            </p:txEl>
                                          </p:spTgt>
                                        </p:tgtEl>
                                        <p:attrNameLst>
                                          <p:attrName>style.visibility</p:attrName>
                                        </p:attrNameLst>
                                      </p:cBhvr>
                                      <p:to>
                                        <p:strVal val="visible"/>
                                      </p:to>
                                    </p:set>
                                    <p:animEffect transition="in" filter="wipe(up)">
                                      <p:cBhvr>
                                        <p:cTn id="22" dur="500"/>
                                        <p:tgtEl>
                                          <p:spTgt spid="2">
                                            <p:txEl>
                                              <p:charRg st="64" end="10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xEl>
                                              <p:charRg st="103" end="173"/>
                                            </p:txEl>
                                          </p:spTgt>
                                        </p:tgtEl>
                                        <p:attrNameLst>
                                          <p:attrName>style.visibility</p:attrName>
                                        </p:attrNameLst>
                                      </p:cBhvr>
                                      <p:to>
                                        <p:strVal val="visible"/>
                                      </p:to>
                                    </p:set>
                                    <p:animEffect transition="in" filter="wipe(up)">
                                      <p:cBhvr>
                                        <p:cTn id="27" dur="500"/>
                                        <p:tgtEl>
                                          <p:spTgt spid="2">
                                            <p:txEl>
                                              <p:charRg st="103" end="17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xEl>
                                              <p:charRg st="0" end="36"/>
                                            </p:txEl>
                                          </p:spTgt>
                                        </p:tgtEl>
                                        <p:attrNameLst>
                                          <p:attrName>style.visibility</p:attrName>
                                        </p:attrNameLst>
                                      </p:cBhvr>
                                      <p:to>
                                        <p:strVal val="visible"/>
                                      </p:to>
                                    </p:set>
                                    <p:animEffect transition="in" filter="wipe(up)">
                                      <p:cBhvr>
                                        <p:cTn id="32" dur="500"/>
                                        <p:tgtEl>
                                          <p:spTgt spid="4">
                                            <p:txEl>
                                              <p:charRg st="0" end="3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
                                            <p:txEl>
                                              <p:charRg st="36" end="77"/>
                                            </p:txEl>
                                          </p:spTgt>
                                        </p:tgtEl>
                                        <p:attrNameLst>
                                          <p:attrName>style.visibility</p:attrName>
                                        </p:attrNameLst>
                                      </p:cBhvr>
                                      <p:to>
                                        <p:strVal val="visible"/>
                                      </p:to>
                                    </p:set>
                                    <p:animEffect transition="in" filter="wipe(up)">
                                      <p:cBhvr>
                                        <p:cTn id="37" dur="500"/>
                                        <p:tgtEl>
                                          <p:spTgt spid="4">
                                            <p:txEl>
                                              <p:charRg st="36" end="7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
                                            <p:txEl>
                                              <p:charRg st="77" end="176"/>
                                            </p:txEl>
                                          </p:spTgt>
                                        </p:tgtEl>
                                        <p:attrNameLst>
                                          <p:attrName>style.visibility</p:attrName>
                                        </p:attrNameLst>
                                      </p:cBhvr>
                                      <p:to>
                                        <p:strVal val="visible"/>
                                      </p:to>
                                    </p:set>
                                    <p:animEffect transition="in" filter="wipe(up)">
                                      <p:cBhvr>
                                        <p:cTn id="42" dur="500"/>
                                        <p:tgtEl>
                                          <p:spTgt spid="4">
                                            <p:txEl>
                                              <p:charRg st="77" end="17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4">
                                            <p:txEl>
                                              <p:charRg st="176" end="204"/>
                                            </p:txEl>
                                          </p:spTgt>
                                        </p:tgtEl>
                                        <p:attrNameLst>
                                          <p:attrName>style.visibility</p:attrName>
                                        </p:attrNameLst>
                                      </p:cBhvr>
                                      <p:to>
                                        <p:strVal val="visible"/>
                                      </p:to>
                                    </p:set>
                                    <p:animEffect transition="in" filter="wipe(up)">
                                      <p:cBhvr>
                                        <p:cTn id="47" dur="500"/>
                                        <p:tgtEl>
                                          <p:spTgt spid="4">
                                            <p:txEl>
                                              <p:charRg st="176" end="20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3" cy="1951038"/>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3. </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执行下列语句后输出的结果是（</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00000"/>
              </a:lnSpc>
              <a:spcBef>
                <a:spcPts val="6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String foo = "ABCDE"; </a:t>
            </a:r>
            <a:endParaRPr kumimoji="0" lang="zh-CN"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foo.substring</a:t>
            </a:r>
            <a:r>
              <a:rPr kumimoji="0" lang="en-US"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(3); </a:t>
            </a:r>
            <a:endParaRPr kumimoji="0" lang="zh-CN"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foo.concat</a:t>
            </a:r>
            <a:r>
              <a:rPr kumimoji="0" lang="en-US"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("XYZ"); </a:t>
            </a:r>
            <a:endParaRPr kumimoji="0" lang="zh-CN"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System.out.println</a:t>
            </a:r>
            <a:r>
              <a:rPr kumimoji="0" lang="en-US"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(foo);</a:t>
            </a:r>
            <a:endParaRPr kumimoji="0" lang="zh-CN"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ts val="6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  ABCD           B. DEXYZ            C. XYZ           D. D</a:t>
            </a:r>
            <a:endParaRPr kumimoji="0" lang="en-US" altLang="zh-CN" sz="1800" b="0" i="0" u="none" strike="noStrike" kern="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课堂讨论与练习</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393700" y="3111500"/>
            <a:ext cx="8426450" cy="1476375"/>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4. </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编写一段代码实现从控制台读取一个字符串和一个字符。</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26"/>
                                            </p:txEl>
                                          </p:spTgt>
                                        </p:tgtEl>
                                        <p:attrNameLst>
                                          <p:attrName>style.visibility</p:attrName>
                                        </p:attrNameLst>
                                      </p:cBhvr>
                                      <p:to>
                                        <p:strVal val="visible"/>
                                      </p:to>
                                    </p:set>
                                    <p:animEffect transition="in" filter="wipe(up)">
                                      <p:cBhvr>
                                        <p:cTn id="12" dur="500"/>
                                        <p:tgtEl>
                                          <p:spTgt spid="2">
                                            <p:txEl>
                                              <p:charRg st="0" end="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26" end="57"/>
                                            </p:txEl>
                                          </p:spTgt>
                                        </p:tgtEl>
                                        <p:attrNameLst>
                                          <p:attrName>style.visibility</p:attrName>
                                        </p:attrNameLst>
                                      </p:cBhvr>
                                      <p:to>
                                        <p:strVal val="visible"/>
                                      </p:to>
                                    </p:set>
                                    <p:animEffect transition="in" filter="wipe(up)">
                                      <p:cBhvr>
                                        <p:cTn id="17" dur="500"/>
                                        <p:tgtEl>
                                          <p:spTgt spid="2">
                                            <p:txEl>
                                              <p:charRg st="26" end="5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charRg st="57" end="84"/>
                                            </p:txEl>
                                          </p:spTgt>
                                        </p:tgtEl>
                                        <p:attrNameLst>
                                          <p:attrName>style.visibility</p:attrName>
                                        </p:attrNameLst>
                                      </p:cBhvr>
                                      <p:to>
                                        <p:strVal val="visible"/>
                                      </p:to>
                                    </p:set>
                                    <p:animEffect transition="in" filter="wipe(up)">
                                      <p:cBhvr>
                                        <p:cTn id="22" dur="500"/>
                                        <p:tgtEl>
                                          <p:spTgt spid="2">
                                            <p:txEl>
                                              <p:charRg st="57" end="8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xEl>
                                              <p:charRg st="84" end="112"/>
                                            </p:txEl>
                                          </p:spTgt>
                                        </p:tgtEl>
                                        <p:attrNameLst>
                                          <p:attrName>style.visibility</p:attrName>
                                        </p:attrNameLst>
                                      </p:cBhvr>
                                      <p:to>
                                        <p:strVal val="visible"/>
                                      </p:to>
                                    </p:set>
                                    <p:animEffect transition="in" filter="wipe(up)">
                                      <p:cBhvr>
                                        <p:cTn id="27" dur="500"/>
                                        <p:tgtEl>
                                          <p:spTgt spid="2">
                                            <p:txEl>
                                              <p:charRg st="84" end="1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
                                            <p:txEl>
                                              <p:charRg st="112" end="145"/>
                                            </p:txEl>
                                          </p:spTgt>
                                        </p:tgtEl>
                                        <p:attrNameLst>
                                          <p:attrName>style.visibility</p:attrName>
                                        </p:attrNameLst>
                                      </p:cBhvr>
                                      <p:to>
                                        <p:strVal val="visible"/>
                                      </p:to>
                                    </p:set>
                                    <p:animEffect transition="in" filter="wipe(up)">
                                      <p:cBhvr>
                                        <p:cTn id="32" dur="500"/>
                                        <p:tgtEl>
                                          <p:spTgt spid="2">
                                            <p:txEl>
                                              <p:charRg st="112" end="14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
                                            <p:txEl>
                                              <p:charRg st="145" end="209"/>
                                            </p:txEl>
                                          </p:spTgt>
                                        </p:tgtEl>
                                        <p:attrNameLst>
                                          <p:attrName>style.visibility</p:attrName>
                                        </p:attrNameLst>
                                      </p:cBhvr>
                                      <p:to>
                                        <p:strVal val="visible"/>
                                      </p:to>
                                    </p:set>
                                    <p:animEffect transition="in" filter="wipe(up)">
                                      <p:cBhvr>
                                        <p:cTn id="37" dur="500"/>
                                        <p:tgtEl>
                                          <p:spTgt spid="2">
                                            <p:txEl>
                                              <p:charRg st="145" end="20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
                                            <p:txEl>
                                              <p:charRg st="0" end="29"/>
                                            </p:txEl>
                                          </p:spTgt>
                                        </p:tgtEl>
                                        <p:attrNameLst>
                                          <p:attrName>style.visibility</p:attrName>
                                        </p:attrNameLst>
                                      </p:cBhvr>
                                      <p:to>
                                        <p:strVal val="visible"/>
                                      </p:to>
                                    </p:set>
                                    <p:animEffect transition="in" filter="wipe(up)">
                                      <p:cBhvr>
                                        <p:cTn id="42" dur="500"/>
                                        <p:tgtEl>
                                          <p:spTgt spid="4">
                                            <p:txEl>
                                              <p:charRg st="0"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3" cy="166211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5. </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使用下面的方法签名编写一个方法，统计一个字符串中包含字母的个数。</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00000"/>
              </a:lnSpc>
              <a:spcBef>
                <a:spcPts val="1800"/>
              </a:spcBef>
              <a:spcAft>
                <a:spcPts val="180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public static </a:t>
            </a:r>
            <a:r>
              <a:rPr kumimoji="0" lang="en-US" altLang="zh-CN" sz="1800" b="0" i="0" u="none" strike="noStrike" kern="0" cap="none" spc="0" normalizeH="0" baseline="0" noProof="0" dirty="0" err="1">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int</a:t>
            </a:r>
            <a:r>
              <a:rPr kumimoji="0" lang="en-US"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countLetters</a:t>
            </a:r>
            <a:r>
              <a:rPr kumimoji="0" lang="en-US"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(String s)</a:t>
            </a:r>
            <a:endParaRPr kumimoji="0" lang="zh-CN"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编写测试程序调用</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countLetters</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("Beijing 2022")</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方法并显示它的返回值</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7</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3" name="标题 2"/>
          <p:cNvSpPr>
            <a:spLocks noGrp="1"/>
          </p:cNvSpPr>
          <p:nvPr>
            <p:ph type="title"/>
          </p:nvPr>
        </p:nvSpPr>
        <p:spPr>
          <a:xfrm>
            <a:off x="1258888" y="123825"/>
            <a:ext cx="4392612" cy="465138"/>
          </a:xfrm>
        </p:spPr>
        <p:txBody>
          <a:bodyPr vert="horz" wrap="square" lIns="91440" tIns="45720" rIns="91440" bIns="45720" anchor="ctr" anchorCtr="0"/>
          <a:p>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课堂讨论与练习</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398463" y="2392363"/>
            <a:ext cx="8426450" cy="1589088"/>
          </a:xfrm>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ts val="12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6. </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编写一个方法，将十进制数转换为二进制数的字符串，方法签名如下：</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ts val="1200"/>
              </a:spcBef>
              <a:spcAft>
                <a:spcPts val="120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public static String </a:t>
            </a:r>
            <a:r>
              <a:rPr kumimoji="0" lang="en-US" altLang="zh-CN" sz="1800" b="0" i="0" u="none" strike="noStrike" kern="0" cap="none" spc="0" normalizeH="0" baseline="0" noProof="0" dirty="0" err="1">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toBinary</a:t>
            </a:r>
            <a:r>
              <a:rPr kumimoji="0" lang="en-US"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a:t>
            </a:r>
            <a:r>
              <a:rPr kumimoji="0" lang="en-US" altLang="zh-CN" sz="1800" b="0" i="0" u="none" strike="noStrike" kern="0" cap="none" spc="0" normalizeH="0" baseline="0" noProof="0" dirty="0" err="1">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int</a:t>
            </a:r>
            <a:r>
              <a:rPr kumimoji="0" lang="en-US"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value)</a:t>
            </a:r>
            <a:endParaRPr kumimoji="0" lang="zh-CN" altLang="zh-CN" sz="1800" b="0" i="0" u="none" strike="noStrike" kern="0" cap="none" spc="0" normalizeH="0" baseline="0" noProof="0" dirty="0">
              <a:ln>
                <a:noFill/>
              </a:ln>
              <a:solidFill>
                <a:srgbClr val="0000FF"/>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36"/>
                                            </p:txEl>
                                          </p:spTgt>
                                        </p:tgtEl>
                                        <p:attrNameLst>
                                          <p:attrName>style.visibility</p:attrName>
                                        </p:attrNameLst>
                                      </p:cBhvr>
                                      <p:to>
                                        <p:strVal val="visible"/>
                                      </p:to>
                                    </p:set>
                                    <p:animEffect transition="in" filter="wipe(up)">
                                      <p:cBhvr>
                                        <p:cTn id="12" dur="500"/>
                                        <p:tgtEl>
                                          <p:spTgt spid="2">
                                            <p:txEl>
                                              <p:charRg st="0"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36" end="81"/>
                                            </p:txEl>
                                          </p:spTgt>
                                        </p:tgtEl>
                                        <p:attrNameLst>
                                          <p:attrName>style.visibility</p:attrName>
                                        </p:attrNameLst>
                                      </p:cBhvr>
                                      <p:to>
                                        <p:strVal val="visible"/>
                                      </p:to>
                                    </p:set>
                                    <p:animEffect transition="in" filter="wipe(up)">
                                      <p:cBhvr>
                                        <p:cTn id="17" dur="500"/>
                                        <p:tgtEl>
                                          <p:spTgt spid="2">
                                            <p:txEl>
                                              <p:charRg st="36" end="8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charRg st="81" end="130"/>
                                            </p:txEl>
                                          </p:spTgt>
                                        </p:tgtEl>
                                        <p:attrNameLst>
                                          <p:attrName>style.visibility</p:attrName>
                                        </p:attrNameLst>
                                      </p:cBhvr>
                                      <p:to>
                                        <p:strVal val="visible"/>
                                      </p:to>
                                    </p:set>
                                    <p:animEffect transition="in" filter="wipe(up)">
                                      <p:cBhvr>
                                        <p:cTn id="22" dur="500"/>
                                        <p:tgtEl>
                                          <p:spTgt spid="2">
                                            <p:txEl>
                                              <p:charRg st="81" end="13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charRg st="0" end="35"/>
                                            </p:txEl>
                                          </p:spTgt>
                                        </p:tgtEl>
                                        <p:attrNameLst>
                                          <p:attrName>style.visibility</p:attrName>
                                        </p:attrNameLst>
                                      </p:cBhvr>
                                      <p:to>
                                        <p:strVal val="visible"/>
                                      </p:to>
                                    </p:set>
                                    <p:animEffect transition="in" filter="wipe(up)">
                                      <p:cBhvr>
                                        <p:cTn id="27" dur="500"/>
                                        <p:tgtEl>
                                          <p:spTgt spid="4">
                                            <p:txEl>
                                              <p:charRg st="0" end="3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xEl>
                                              <p:charRg st="35" end="81"/>
                                            </p:txEl>
                                          </p:spTgt>
                                        </p:tgtEl>
                                        <p:attrNameLst>
                                          <p:attrName>style.visibility</p:attrName>
                                        </p:attrNameLst>
                                      </p:cBhvr>
                                      <p:to>
                                        <p:strVal val="visible"/>
                                      </p:to>
                                    </p:set>
                                    <p:animEffect transition="in" filter="wipe(up)">
                                      <p:cBhvr>
                                        <p:cTn id="32" dur="500"/>
                                        <p:tgtEl>
                                          <p:spTgt spid="4">
                                            <p:txEl>
                                              <p:charRg st="35" end="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8066" name="图片 7"/>
          <p:cNvPicPr>
            <a:picLocks noChangeAspect="1"/>
          </p:cNvPicPr>
          <p:nvPr/>
        </p:nvPicPr>
        <p:blipFill>
          <a:blip r:embed="rId1"/>
          <a:srcRect t="25702"/>
          <a:stretch>
            <a:fillRect/>
          </a:stretch>
        </p:blipFill>
        <p:spPr>
          <a:xfrm>
            <a:off x="6350" y="0"/>
            <a:ext cx="9144000" cy="3821113"/>
          </a:xfrm>
          <a:prstGeom prst="rect">
            <a:avLst/>
          </a:prstGeom>
          <a:noFill/>
          <a:ln w="9525">
            <a:noFill/>
          </a:ln>
        </p:spPr>
      </p:pic>
      <p:sp>
        <p:nvSpPr>
          <p:cNvPr id="88067" name="矩形 8"/>
          <p:cNvSpPr/>
          <p:nvPr/>
        </p:nvSpPr>
        <p:spPr>
          <a:xfrm>
            <a:off x="0" y="3076575"/>
            <a:ext cx="9144000" cy="2066925"/>
          </a:xfrm>
          <a:prstGeom prst="rect">
            <a:avLst/>
          </a:prstGeom>
          <a:solidFill>
            <a:srgbClr val="295AA6"/>
          </a:solid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sym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sym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sym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sym typeface="MS PGothic" panose="020B0600070205080204" pitchFamily="34" charset="-128"/>
              </a:defRPr>
            </a:lvl5pPr>
          </a:lstStyle>
          <a:p>
            <a:pPr marL="0" lvl="0" indent="0" eaLnBrk="1" hangingPunct="1">
              <a:spcBef>
                <a:spcPct val="0"/>
              </a:spcBef>
              <a:buFontTx/>
              <a:buNone/>
            </a:pPr>
            <a:endParaRPr lang="zh-CN" altLang="zh-CN" sz="1800" dirty="0">
              <a:solidFill>
                <a:srgbClr val="FFFFFF"/>
              </a:solidFill>
              <a:latin typeface="Arial" panose="020B0604020202020204" pitchFamily="34" charset="0"/>
            </a:endParaRPr>
          </a:p>
        </p:txBody>
      </p:sp>
      <p:sp>
        <p:nvSpPr>
          <p:cNvPr id="17412" name="标题 1"/>
          <p:cNvSpPr>
            <a:spLocks noGrp="1"/>
          </p:cNvSpPr>
          <p:nvPr>
            <p:ph type="ctrTitle"/>
          </p:nvPr>
        </p:nvSpPr>
        <p:spPr>
          <a:xfrm>
            <a:off x="666750" y="1487488"/>
            <a:ext cx="7561263" cy="703262"/>
          </a:xfrm>
        </p:spPr>
        <p:txBody>
          <a:bodyPr vert="horz" wrap="square" lIns="91440" tIns="45720" rIns="91440" bIns="45720" anchor="ctr" anchorCtr="0"/>
          <a:p>
            <a:pPr marL="0" indent="0" eaLnBrk="1" hangingPunct="1">
              <a:buClrTx/>
              <a:buSzTx/>
              <a:buFontTx/>
            </a:pPr>
            <a:r>
              <a:rPr lang="zh-CN" altLang="zh-CN" sz="4000" dirty="0">
                <a:solidFill>
                  <a:schemeClr val="bg1"/>
                </a:solidFill>
                <a:latin typeface="等线" panose="02010600030101010101" pitchFamily="2" charset="-122"/>
                <a:ea typeface="等线" panose="02010600030101010101" pitchFamily="2" charset="-122"/>
              </a:rPr>
              <a:t>谢</a:t>
            </a:r>
            <a:r>
              <a:rPr lang="en-US" altLang="zh-CN" sz="4000" dirty="0">
                <a:solidFill>
                  <a:schemeClr val="bg1"/>
                </a:solidFill>
                <a:latin typeface="等线" panose="02010600030101010101" pitchFamily="2" charset="-122"/>
                <a:ea typeface="等线" panose="02010600030101010101" pitchFamily="2" charset="-122"/>
              </a:rPr>
              <a:t>  </a:t>
            </a:r>
            <a:r>
              <a:rPr lang="zh-CN" altLang="zh-CN" sz="4000" dirty="0">
                <a:solidFill>
                  <a:schemeClr val="bg1"/>
                </a:solidFill>
                <a:latin typeface="等线" panose="02010600030101010101" pitchFamily="2" charset="-122"/>
                <a:ea typeface="等线" panose="02010600030101010101" pitchFamily="2" charset="-122"/>
              </a:rPr>
              <a:t>谢</a:t>
            </a:r>
            <a:endParaRPr lang="zh-CN" altLang="zh-CN" sz="3600" dirty="0">
              <a:solidFill>
                <a:schemeClr val="bg1"/>
              </a:solidFill>
              <a:latin typeface="等线" panose="02010600030101010101" pitchFamily="2" charset="-122"/>
              <a:ea typeface="等线" panose="02010600030101010101" pitchFamily="2" charset="-122"/>
            </a:endParaRPr>
          </a:p>
        </p:txBody>
      </p:sp>
      <p:sp>
        <p:nvSpPr>
          <p:cNvPr id="17413" name="标题 1"/>
          <p:cNvSpPr>
            <a:spLocks noGrp="1"/>
          </p:cNvSpPr>
          <p:nvPr>
            <p:ph type="ctrTitle"/>
          </p:nvPr>
        </p:nvSpPr>
        <p:spPr>
          <a:xfrm>
            <a:off x="1800225" y="4760913"/>
            <a:ext cx="7123113" cy="382587"/>
          </a:xfrm>
        </p:spPr>
        <p:txBody>
          <a:bodyPr vert="horz" wrap="square" lIns="91440" tIns="45720" rIns="91440" bIns="45720" anchor="ctr" anchorCtr="0"/>
          <a:p>
            <a:pPr marL="0" indent="0" algn="l" eaLnBrk="1" hangingPunct="1">
              <a:buClrTx/>
              <a:buSzTx/>
              <a:buFontTx/>
            </a:pPr>
            <a:r>
              <a:rPr lang="zh-CN" altLang="en-US" sz="1800" dirty="0">
                <a:solidFill>
                  <a:schemeClr val="bg1"/>
                </a:solidFill>
                <a:latin typeface="等线" panose="02010600030101010101" pitchFamily="2" charset="-122"/>
                <a:ea typeface="等线" panose="02010600030101010101" pitchFamily="2" charset="-122"/>
              </a:rPr>
              <a:t>     在线开放课程                          在线答疑</a:t>
            </a:r>
            <a:r>
              <a:rPr lang="en-US" altLang="zh-CN" sz="1800" dirty="0">
                <a:solidFill>
                  <a:schemeClr val="bg1"/>
                </a:solidFill>
                <a:latin typeface="等线" panose="02010600030101010101" pitchFamily="2" charset="-122"/>
                <a:ea typeface="等线" panose="02010600030101010101" pitchFamily="2" charset="-122"/>
              </a:rPr>
              <a:t>QQ</a:t>
            </a:r>
            <a:r>
              <a:rPr lang="zh-CN" altLang="en-US" sz="1800" dirty="0">
                <a:solidFill>
                  <a:schemeClr val="bg1"/>
                </a:solidFill>
                <a:latin typeface="等线" panose="02010600030101010101" pitchFamily="2" charset="-122"/>
                <a:ea typeface="等线" panose="02010600030101010101" pitchFamily="2" charset="-122"/>
              </a:rPr>
              <a:t>群</a:t>
            </a:r>
            <a:endParaRPr lang="zh-CN" altLang="zh-CN" sz="1800" dirty="0">
              <a:solidFill>
                <a:schemeClr val="bg1"/>
              </a:solidFill>
              <a:latin typeface="等线" panose="02010600030101010101" pitchFamily="2" charset="-122"/>
              <a:ea typeface="等线" panose="02010600030101010101" pitchFamily="2" charset="-122"/>
            </a:endParaRPr>
          </a:p>
        </p:txBody>
      </p:sp>
      <p:pic>
        <p:nvPicPr>
          <p:cNvPr id="88070" name="Picture 15" descr="https://ss3.bdstatic.com/70cFv8Sh_Q1YnxGkpoWK1HF6hhy/it/u=1076479150,3995174229&amp;fm=116&amp;gp=0.jpg"/>
          <p:cNvPicPr>
            <a:picLocks noChangeAspect="1"/>
          </p:cNvPicPr>
          <p:nvPr/>
        </p:nvPicPr>
        <p:blipFill>
          <a:blip r:embed="rId2"/>
          <a:stretch>
            <a:fillRect/>
          </a:stretch>
        </p:blipFill>
        <p:spPr>
          <a:xfrm>
            <a:off x="263525" y="198438"/>
            <a:ext cx="555625" cy="552450"/>
          </a:xfrm>
          <a:prstGeom prst="rect">
            <a:avLst/>
          </a:prstGeom>
          <a:noFill/>
          <a:ln w="9525">
            <a:noFill/>
          </a:ln>
        </p:spPr>
      </p:pic>
      <p:pic>
        <p:nvPicPr>
          <p:cNvPr id="17415" name="图片 1"/>
          <p:cNvPicPr>
            <a:picLocks noChangeAspect="1"/>
          </p:cNvPicPr>
          <p:nvPr/>
        </p:nvPicPr>
        <p:blipFill>
          <a:blip r:embed="rId3"/>
          <a:stretch>
            <a:fillRect/>
          </a:stretch>
        </p:blipFill>
        <p:spPr>
          <a:xfrm>
            <a:off x="5148263" y="3186113"/>
            <a:ext cx="1555750" cy="1555750"/>
          </a:xfrm>
          <a:prstGeom prst="rect">
            <a:avLst/>
          </a:prstGeom>
          <a:noFill/>
          <a:ln w="9525">
            <a:noFill/>
          </a:ln>
        </p:spPr>
      </p:pic>
      <p:pic>
        <p:nvPicPr>
          <p:cNvPr id="17416" name="图片 2"/>
          <p:cNvPicPr>
            <a:picLocks noChangeAspect="1"/>
          </p:cNvPicPr>
          <p:nvPr/>
        </p:nvPicPr>
        <p:blipFill>
          <a:blip r:embed="rId4"/>
          <a:stretch>
            <a:fillRect/>
          </a:stretch>
        </p:blipFill>
        <p:spPr>
          <a:xfrm>
            <a:off x="2160588" y="3209925"/>
            <a:ext cx="1528762" cy="150812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500"/>
                                        <p:tgtEl>
                                          <p:spTgt spid="17412"/>
                                        </p:tgtEl>
                                      </p:cBhvr>
                                    </p:animEffect>
                                  </p:childTnLst>
                                </p:cTn>
                              </p:par>
                              <p:par>
                                <p:cTn id="8" presetID="10" presetClass="entr" presetSubtype="0" fill="hold" nodeType="withEffect">
                                  <p:stCondLst>
                                    <p:cond delay="0"/>
                                  </p:stCondLst>
                                  <p:childTnLst>
                                    <p:set>
                                      <p:cBhvr>
                                        <p:cTn id="9" dur="1" fill="hold">
                                          <p:stCondLst>
                                            <p:cond delay="0"/>
                                          </p:stCondLst>
                                        </p:cTn>
                                        <p:tgtEl>
                                          <p:spTgt spid="17416"/>
                                        </p:tgtEl>
                                        <p:attrNameLst>
                                          <p:attrName>style.visibility</p:attrName>
                                        </p:attrNameLst>
                                      </p:cBhvr>
                                      <p:to>
                                        <p:strVal val="visible"/>
                                      </p:to>
                                    </p:set>
                                    <p:animEffect transition="in" filter="fade">
                                      <p:cBhvr>
                                        <p:cTn id="10" dur="500"/>
                                        <p:tgtEl>
                                          <p:spTgt spid="174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413"/>
                                        </p:tgtEl>
                                        <p:attrNameLst>
                                          <p:attrName>style.visibility</p:attrName>
                                        </p:attrNameLst>
                                      </p:cBhvr>
                                      <p:to>
                                        <p:strVal val="visible"/>
                                      </p:to>
                                    </p:set>
                                    <p:animEffect transition="in" filter="fade">
                                      <p:cBhvr>
                                        <p:cTn id="13" dur="500"/>
                                        <p:tgtEl>
                                          <p:spTgt spid="17413"/>
                                        </p:tgtEl>
                                      </p:cBhvr>
                                    </p:animEffect>
                                  </p:childTnLst>
                                </p:cTn>
                              </p:par>
                              <p:par>
                                <p:cTn id="14" presetID="10" presetClass="entr" presetSubtype="0" fill="hold" nodeType="withEffect">
                                  <p:stCondLst>
                                    <p:cond delay="0"/>
                                  </p:stCondLst>
                                  <p:childTnLst>
                                    <p:set>
                                      <p:cBhvr>
                                        <p:cTn id="15" dur="1" fill="hold">
                                          <p:stCondLst>
                                            <p:cond delay="0"/>
                                          </p:stCondLst>
                                        </p:cTn>
                                        <p:tgtEl>
                                          <p:spTgt spid="17415"/>
                                        </p:tgtEl>
                                        <p:attrNameLst>
                                          <p:attrName>style.visibility</p:attrName>
                                        </p:attrNameLst>
                                      </p:cBhvr>
                                      <p:to>
                                        <p:strVal val="visible"/>
                                      </p:to>
                                    </p:set>
                                    <p:animEffect transition="in" filter="fade">
                                      <p:cBhvr>
                                        <p:cTn id="16"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P spid="174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765175"/>
            <a:ext cx="8424863" cy="1411288"/>
          </a:xfrm>
        </p:spPr>
        <p:txBody>
          <a:bodyPr vert="horz" wrap="square" lIns="91440" tIns="45720" rIns="91440" bIns="45720" numCol="1" anchor="t" anchorCtr="0" compatLnSpc="1"/>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首先看一下字符串在内存中的表示。假设有下面声明：</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0" marR="0" lvl="0" indent="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var</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a:t>
            </a:r>
            <a:r>
              <a:rPr kumimoji="0" lang="en-US" altLang="zh-CN" sz="1800" b="0" i="0" u="none" strike="noStrike" kern="0" cap="none" spc="0" normalizeH="0" baseline="0" noProof="0" dirty="0" err="1">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str</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 = new String("Java is cool");</a:t>
            </a:r>
            <a:endPar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该字符串对象在内存中状态如图</a:t>
            </a:r>
            <a:r>
              <a:rPr kumimoji="0" lang="en-US"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6-1</a:t>
            </a:r>
            <a:r>
              <a:rPr kumimoji="0" lang="zh-CN" altLang="zh-CN"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rPr>
              <a:t>所示。</a:t>
            </a:r>
            <a:endParaRPr kumimoji="0" lang="zh-CN" altLang="en-US" sz="1800" b="0" i="0" u="none" strike="noStrike" kern="0" cap="none" spc="0" normalizeH="0" baseline="0" noProof="0" dirty="0">
              <a:ln>
                <a:noFill/>
              </a:ln>
              <a:solidFill>
                <a:schemeClr val="tx1"/>
              </a:solidFill>
              <a:effectLst/>
              <a:uLnTx/>
              <a:uFillTx/>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25603" name="标题 2"/>
          <p:cNvSpPr>
            <a:spLocks noGrp="1"/>
          </p:cNvSpPr>
          <p:nvPr>
            <p:ph type="title"/>
          </p:nvPr>
        </p:nvSpPr>
        <p:spPr>
          <a:xfrm>
            <a:off x="1258888" y="123825"/>
            <a:ext cx="4392612" cy="465138"/>
          </a:xfrm>
        </p:spPr>
        <p:txBody>
          <a:bodyPr vert="horz" wrap="square" lIns="91440" tIns="45720" rIns="91440" bIns="45720" anchor="ctr" anchorCtr="0"/>
          <a:p>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字符串基本操作</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pic>
        <p:nvPicPr>
          <p:cNvPr id="5" name="图片 4"/>
          <p:cNvPicPr>
            <a:picLocks noChangeAspect="1"/>
          </p:cNvPicPr>
          <p:nvPr/>
        </p:nvPicPr>
        <p:blipFill>
          <a:blip r:embed="rId1"/>
          <a:stretch>
            <a:fillRect/>
          </a:stretch>
        </p:blipFill>
        <p:spPr>
          <a:xfrm>
            <a:off x="395288" y="2347913"/>
            <a:ext cx="8324850" cy="1263650"/>
          </a:xfrm>
          <a:prstGeom prst="rect">
            <a:avLst/>
          </a:prstGeom>
          <a:noFill/>
          <a:ln w="9525">
            <a:noFill/>
          </a:ln>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wipe(left)">
                                      <p:cBhvr>
                                        <p:cTn id="7" dur="500"/>
                                        <p:tgtEl>
                                          <p:spTgt spid="256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25"/>
                                            </p:txEl>
                                          </p:spTgt>
                                        </p:tgtEl>
                                        <p:attrNameLst>
                                          <p:attrName>style.visibility</p:attrName>
                                        </p:attrNameLst>
                                      </p:cBhvr>
                                      <p:to>
                                        <p:strVal val="visible"/>
                                      </p:to>
                                    </p:set>
                                    <p:animEffect transition="in" filter="wipe(up)">
                                      <p:cBhvr>
                                        <p:cTn id="12" dur="500"/>
                                        <p:tgtEl>
                                          <p:spTgt spid="2">
                                            <p:txEl>
                                              <p:charRg st="0"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xEl>
                                              <p:charRg st="25" end="68"/>
                                            </p:txEl>
                                          </p:spTgt>
                                        </p:tgtEl>
                                        <p:attrNameLst>
                                          <p:attrName>style.visibility</p:attrName>
                                        </p:attrNameLst>
                                      </p:cBhvr>
                                      <p:to>
                                        <p:strVal val="visible"/>
                                      </p:to>
                                    </p:set>
                                    <p:animEffect transition="in" filter="wipe(up)">
                                      <p:cBhvr>
                                        <p:cTn id="17" dur="500"/>
                                        <p:tgtEl>
                                          <p:spTgt spid="2">
                                            <p:txEl>
                                              <p:charRg st="25" end="6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
                                            <p:txEl>
                                              <p:charRg st="68" end="89"/>
                                            </p:txEl>
                                          </p:spTgt>
                                        </p:tgtEl>
                                        <p:attrNameLst>
                                          <p:attrName>style.visibility</p:attrName>
                                        </p:attrNameLst>
                                      </p:cBhvr>
                                      <p:to>
                                        <p:strVal val="visible"/>
                                      </p:to>
                                    </p:set>
                                    <p:animEffect transition="in" filter="wipe(up)">
                                      <p:cBhvr>
                                        <p:cTn id="22" dur="500"/>
                                        <p:tgtEl>
                                          <p:spTgt spid="2">
                                            <p:txEl>
                                              <p:charRg st="68" end="8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560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95288" y="692150"/>
            <a:ext cx="8424862" cy="511175"/>
          </a:xfrm>
        </p:spPr>
        <p:txBody>
          <a:bodyPr vert="horz" wrap="square" lIns="91440" tIns="45720" rIns="91440" bIns="45720" anchor="t" anchorCtr="0"/>
          <a:p>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可以调用</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String</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类的方法操作字符串，下面是几个最常用方法。</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
        <p:nvSpPr>
          <p:cNvPr id="26627" name="标题 2"/>
          <p:cNvSpPr>
            <a:spLocks noGrp="1"/>
          </p:cNvSpPr>
          <p:nvPr>
            <p:ph type="title"/>
          </p:nvPr>
        </p:nvSpPr>
        <p:spPr>
          <a:xfrm>
            <a:off x="1258888" y="123825"/>
            <a:ext cx="4392612" cy="465138"/>
          </a:xfrm>
        </p:spPr>
        <p:txBody>
          <a:bodyPr vert="horz" wrap="square" lIns="91440" tIns="45720" rIns="91440" bIns="45720" anchor="ctr" anchorCtr="0"/>
          <a:p>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字符串基本操作</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431800" y="1139825"/>
            <a:ext cx="8426450" cy="3311525"/>
          </a:xfrm>
        </p:spPr>
        <p:txBody>
          <a:bodyPr vert="horz" wrap="square" lIns="91440" tIns="45720" rIns="91440" bIns="45720" anchor="t" anchorCtr="0"/>
          <a:p>
            <a:pPr>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int length()</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：返回字符串的长度，即字符串包含的字符个数。</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String substring(int beginIndex, int endIndex)</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从字符串的下标</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beginIndex</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开始到</a:t>
            </a:r>
            <a:r>
              <a:rPr lang="en-US"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endIndex</a:t>
            </a:r>
            <a:r>
              <a:rPr lang="zh-CN" altLang="zh-CN" b="1"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（不包含）</a:t>
            </a:r>
            <a:r>
              <a:rPr lang="zh-CN" altLang="zh-CN" dirty="0">
                <a:highlight>
                  <a:srgbClr val="FFFF00"/>
                </a:highlight>
                <a:latin typeface="等线" panose="02010600030101010101" pitchFamily="2" charset="-122"/>
                <a:ea typeface="等线" panose="02010600030101010101" pitchFamily="2" charset="-122"/>
                <a:cs typeface="+mn-cs"/>
                <a:sym typeface="MS PGothic" panose="020B0600070205080204" pitchFamily="34" charset="-128"/>
              </a:rPr>
              <a:t>结束产生一个子字符串</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String substring(int beginIndex)</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String toUpperCase()</a:t>
            </a:r>
            <a:endParaRPr lang="en-US"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buFont typeface="Arial" panose="020B0604020202020204" pitchFamily="34" charset="0"/>
              <a:buChar char="•"/>
            </a:pP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 </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String toLowerCase()</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String concat(String str)</a:t>
            </a:r>
            <a:endParaRPr lang="zh-CN" altLang="en-US" dirty="0">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wipe(left)">
                                      <p:cBhvr>
                                        <p:cTn id="7" dur="500"/>
                                        <p:tgtEl>
                                          <p:spTgt spid="266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
                                            <p:txEl>
                                              <p:charRg st="0" end="32"/>
                                            </p:txEl>
                                          </p:spTgt>
                                        </p:tgtEl>
                                        <p:attrNameLst>
                                          <p:attrName>style.visibility</p:attrName>
                                        </p:attrNameLst>
                                      </p:cBhvr>
                                      <p:to>
                                        <p:strVal val="visible"/>
                                      </p:to>
                                    </p:set>
                                    <p:animEffect transition="in" filter="wipe(up)">
                                      <p:cBhvr>
                                        <p:cTn id="12" dur="500"/>
                                        <p:tgtEl>
                                          <p:spTgt spid="2">
                                            <p:txEl>
                                              <p:charRg st="0" end="3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charRg st="0" end="42"/>
                                            </p:txEl>
                                          </p:spTgt>
                                        </p:tgtEl>
                                        <p:attrNameLst>
                                          <p:attrName>style.visibility</p:attrName>
                                        </p:attrNameLst>
                                      </p:cBhvr>
                                      <p:to>
                                        <p:strVal val="visible"/>
                                      </p:to>
                                    </p:set>
                                    <p:animEffect transition="in" filter="wipe(up)">
                                      <p:cBhvr>
                                        <p:cTn id="17" dur="500"/>
                                        <p:tgtEl>
                                          <p:spTgt spid="4">
                                            <p:txEl>
                                              <p:charRg st="0" end="4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charRg st="42" end="141"/>
                                            </p:txEl>
                                          </p:spTgt>
                                        </p:tgtEl>
                                        <p:attrNameLst>
                                          <p:attrName>style.visibility</p:attrName>
                                        </p:attrNameLst>
                                      </p:cBhvr>
                                      <p:to>
                                        <p:strVal val="visible"/>
                                      </p:to>
                                    </p:set>
                                    <p:animEffect transition="in" filter="wipe(up)">
                                      <p:cBhvr>
                                        <p:cTn id="22" dur="500"/>
                                        <p:tgtEl>
                                          <p:spTgt spid="4">
                                            <p:txEl>
                                              <p:charRg st="42" end="14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charRg st="141" end="181"/>
                                            </p:txEl>
                                          </p:spTgt>
                                        </p:tgtEl>
                                        <p:attrNameLst>
                                          <p:attrName>style.visibility</p:attrName>
                                        </p:attrNameLst>
                                      </p:cBhvr>
                                      <p:to>
                                        <p:strVal val="visible"/>
                                      </p:to>
                                    </p:set>
                                    <p:animEffect transition="in" filter="wipe(up)">
                                      <p:cBhvr>
                                        <p:cTn id="27" dur="500"/>
                                        <p:tgtEl>
                                          <p:spTgt spid="4">
                                            <p:txEl>
                                              <p:charRg st="141" end="18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xEl>
                                              <p:charRg st="181" end="209"/>
                                            </p:txEl>
                                          </p:spTgt>
                                        </p:tgtEl>
                                        <p:attrNameLst>
                                          <p:attrName>style.visibility</p:attrName>
                                        </p:attrNameLst>
                                      </p:cBhvr>
                                      <p:to>
                                        <p:strVal val="visible"/>
                                      </p:to>
                                    </p:set>
                                    <p:animEffect transition="in" filter="wipe(up)">
                                      <p:cBhvr>
                                        <p:cTn id="32" dur="500"/>
                                        <p:tgtEl>
                                          <p:spTgt spid="4">
                                            <p:txEl>
                                              <p:charRg st="181" end="20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
                                            <p:txEl>
                                              <p:charRg st="209" end="238"/>
                                            </p:txEl>
                                          </p:spTgt>
                                        </p:tgtEl>
                                        <p:attrNameLst>
                                          <p:attrName>style.visibility</p:attrName>
                                        </p:attrNameLst>
                                      </p:cBhvr>
                                      <p:to>
                                        <p:strVal val="visible"/>
                                      </p:to>
                                    </p:set>
                                    <p:animEffect transition="in" filter="wipe(up)">
                                      <p:cBhvr>
                                        <p:cTn id="37" dur="500"/>
                                        <p:tgtEl>
                                          <p:spTgt spid="4">
                                            <p:txEl>
                                              <p:charRg st="209" end="23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
                                            <p:txEl>
                                              <p:charRg st="238" end="271"/>
                                            </p:txEl>
                                          </p:spTgt>
                                        </p:tgtEl>
                                        <p:attrNameLst>
                                          <p:attrName>style.visibility</p:attrName>
                                        </p:attrNameLst>
                                      </p:cBhvr>
                                      <p:to>
                                        <p:strVal val="visible"/>
                                      </p:to>
                                    </p:set>
                                    <p:animEffect transition="in" filter="wipe(up)">
                                      <p:cBhvr>
                                        <p:cTn id="42" dur="500"/>
                                        <p:tgtEl>
                                          <p:spTgt spid="4">
                                            <p:txEl>
                                              <p:charRg st="238" end="2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6627" grpId="0"/>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2"/>
          <p:cNvSpPr>
            <a:spLocks noGrp="1"/>
          </p:cNvSpPr>
          <p:nvPr>
            <p:ph type="title"/>
          </p:nvPr>
        </p:nvSpPr>
        <p:spPr>
          <a:xfrm>
            <a:off x="1258888" y="123825"/>
            <a:ext cx="4392612" cy="465138"/>
          </a:xfrm>
        </p:spPr>
        <p:txBody>
          <a:bodyPr vert="horz" wrap="square" lIns="91440" tIns="45720" rIns="91440" bIns="45720" anchor="ctr" anchorCtr="0"/>
          <a:p>
            <a:r>
              <a:rPr lang="zh-CN" altLang="en-US" dirty="0">
                <a:latin typeface="等线" panose="02010600030101010101" pitchFamily="2" charset="-122"/>
                <a:ea typeface="等线" panose="02010600030101010101" pitchFamily="2" charset="-122"/>
                <a:cs typeface="+mj-cs"/>
                <a:sym typeface="MS PGothic" panose="020B0600070205080204" pitchFamily="34" charset="-128"/>
              </a:rPr>
              <a:t>字符串基本操作</a:t>
            </a:r>
            <a:endParaRPr lang="zh-CN" altLang="en-US" dirty="0">
              <a:latin typeface="等线" panose="02010600030101010101" pitchFamily="2" charset="-122"/>
              <a:ea typeface="等线" panose="02010600030101010101" pitchFamily="2" charset="-122"/>
              <a:cs typeface="+mj-cs"/>
              <a:sym typeface="MS PGothic" panose="020B0600070205080204" pitchFamily="34" charset="-128"/>
            </a:endParaRPr>
          </a:p>
        </p:txBody>
      </p:sp>
      <p:sp>
        <p:nvSpPr>
          <p:cNvPr id="4" name="内容占位符 3"/>
          <p:cNvSpPr>
            <a:spLocks noGrp="1"/>
          </p:cNvSpPr>
          <p:nvPr>
            <p:ph idx="13" hasCustomPrompt="1"/>
          </p:nvPr>
        </p:nvSpPr>
        <p:spPr>
          <a:xfrm>
            <a:off x="393700" y="588963"/>
            <a:ext cx="8426450" cy="3998912"/>
          </a:xfrm>
        </p:spPr>
        <p:txBody>
          <a:bodyPr vert="horz" wrap="square" lIns="91440" tIns="45720" rIns="91440" bIns="45720" anchor="t" anchorCtr="0"/>
          <a:p>
            <a:pPr>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String replace(char oldChar, char newChar)</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：将字符串中的所有</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oldChar</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字符改变为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newChar</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字符，返回一个新的字符串。</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char charAt(int index)</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：返回字符串中指定位置的字符，</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index</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表示位置，范围为</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0~s.length()-1</a:t>
            </a:r>
            <a:r>
              <a:rPr lang="zh-CN" altLang="zh-CN" dirty="0">
                <a:latin typeface="等线" panose="02010600030101010101" pitchFamily="2" charset="-122"/>
                <a:ea typeface="等线" panose="02010600030101010101" pitchFamily="2" charset="-122"/>
                <a:cs typeface="+mn-cs"/>
                <a:sym typeface="MS PGothic" panose="020B0600070205080204" pitchFamily="34" charset="-128"/>
              </a:rPr>
              <a:t>。</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String trim()</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a:t>
            </a:r>
            <a:r>
              <a:rPr lang="en-US" altLang="zh-CN" dirty="0">
                <a:latin typeface="等线" panose="02010600030101010101" pitchFamily="2" charset="-122"/>
                <a:ea typeface="等线" panose="02010600030101010101" pitchFamily="2" charset="-122"/>
                <a:cs typeface="+mn-cs"/>
                <a:sym typeface="MS PGothic" panose="020B0600070205080204" pitchFamily="34" charset="-128"/>
                <a:hlinkClick r:id="rId1" tooltip="class in java.lang"/>
              </a:rPr>
              <a:t>String</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repeat​(int count)</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boolean isEmpty()</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boolean isBlank()</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a:p>
            <a:pPr>
              <a:buFont typeface="Arial" panose="020B0604020202020204" pitchFamily="34" charset="0"/>
              <a:buChar char="•"/>
            </a:pP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public </a:t>
            </a:r>
            <a:r>
              <a:rPr lang="en-US" altLang="zh-CN" dirty="0">
                <a:latin typeface="等线" panose="02010600030101010101" pitchFamily="2" charset="-122"/>
                <a:ea typeface="等线" panose="02010600030101010101" pitchFamily="2" charset="-122"/>
                <a:cs typeface="+mn-cs"/>
                <a:sym typeface="MS PGothic" panose="020B0600070205080204" pitchFamily="34" charset="-128"/>
                <a:hlinkClick r:id="rId1" tooltip="class in java.lang"/>
              </a:rPr>
              <a:t>String</a:t>
            </a:r>
            <a:r>
              <a:rPr lang="en-US" altLang="zh-CN" dirty="0">
                <a:latin typeface="等线" panose="02010600030101010101" pitchFamily="2" charset="-122"/>
                <a:ea typeface="等线" panose="02010600030101010101" pitchFamily="2" charset="-122"/>
                <a:cs typeface="+mn-cs"/>
                <a:sym typeface="MS PGothic" panose="020B0600070205080204" pitchFamily="34" charset="-128"/>
              </a:rPr>
              <a:t> strip()</a:t>
            </a:r>
            <a:endParaRPr lang="zh-CN" altLang="zh-CN" dirty="0">
              <a:latin typeface="等线" panose="02010600030101010101" pitchFamily="2" charset="-122"/>
              <a:ea typeface="等线" panose="02010600030101010101" pitchFamily="2" charset="-122"/>
              <a:cs typeface="+mn-cs"/>
              <a:sym typeface="MS PGothic" panose="020B0600070205080204" pitchFamily="34" charset="-128"/>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left)">
                                      <p:cBhvr>
                                        <p:cTn id="7" dur="500"/>
                                        <p:tgtEl>
                                          <p:spTgt spid="276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xEl>
                                              <p:charRg st="0" end="91"/>
                                            </p:txEl>
                                          </p:spTgt>
                                        </p:tgtEl>
                                        <p:attrNameLst>
                                          <p:attrName>style.visibility</p:attrName>
                                        </p:attrNameLst>
                                      </p:cBhvr>
                                      <p:to>
                                        <p:strVal val="visible"/>
                                      </p:to>
                                    </p:set>
                                    <p:animEffect transition="in" filter="wipe(up)">
                                      <p:cBhvr>
                                        <p:cTn id="12" dur="500"/>
                                        <p:tgtEl>
                                          <p:spTgt spid="4">
                                            <p:txEl>
                                              <p:charRg st="0" end="9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txEl>
                                              <p:charRg st="91" end="164"/>
                                            </p:txEl>
                                          </p:spTgt>
                                        </p:tgtEl>
                                        <p:attrNameLst>
                                          <p:attrName>style.visibility</p:attrName>
                                        </p:attrNameLst>
                                      </p:cBhvr>
                                      <p:to>
                                        <p:strVal val="visible"/>
                                      </p:to>
                                    </p:set>
                                    <p:animEffect transition="in" filter="wipe(up)">
                                      <p:cBhvr>
                                        <p:cTn id="17" dur="500"/>
                                        <p:tgtEl>
                                          <p:spTgt spid="4">
                                            <p:txEl>
                                              <p:charRg st="91" end="16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
                                            <p:txEl>
                                              <p:charRg st="164" end="185"/>
                                            </p:txEl>
                                          </p:spTgt>
                                        </p:tgtEl>
                                        <p:attrNameLst>
                                          <p:attrName>style.visibility</p:attrName>
                                        </p:attrNameLst>
                                      </p:cBhvr>
                                      <p:to>
                                        <p:strVal val="visible"/>
                                      </p:to>
                                    </p:set>
                                    <p:animEffect transition="in" filter="wipe(up)">
                                      <p:cBhvr>
                                        <p:cTn id="22" dur="500"/>
                                        <p:tgtEl>
                                          <p:spTgt spid="4">
                                            <p:txEl>
                                              <p:charRg st="164" end="18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txEl>
                                              <p:charRg st="185" end="218"/>
                                            </p:txEl>
                                          </p:spTgt>
                                        </p:tgtEl>
                                        <p:attrNameLst>
                                          <p:attrName>style.visibility</p:attrName>
                                        </p:attrNameLst>
                                      </p:cBhvr>
                                      <p:to>
                                        <p:strVal val="visible"/>
                                      </p:to>
                                    </p:set>
                                    <p:animEffect transition="in" filter="wipe(up)">
                                      <p:cBhvr>
                                        <p:cTn id="27" dur="500"/>
                                        <p:tgtEl>
                                          <p:spTgt spid="4">
                                            <p:txEl>
                                              <p:charRg st="185" end="2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
                                            <p:txEl>
                                              <p:charRg st="218" end="243"/>
                                            </p:txEl>
                                          </p:spTgt>
                                        </p:tgtEl>
                                        <p:attrNameLst>
                                          <p:attrName>style.visibility</p:attrName>
                                        </p:attrNameLst>
                                      </p:cBhvr>
                                      <p:to>
                                        <p:strVal val="visible"/>
                                      </p:to>
                                    </p:set>
                                    <p:animEffect transition="in" filter="wipe(up)">
                                      <p:cBhvr>
                                        <p:cTn id="32" dur="500"/>
                                        <p:tgtEl>
                                          <p:spTgt spid="4">
                                            <p:txEl>
                                              <p:charRg st="218" end="24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
                                            <p:txEl>
                                              <p:charRg st="243" end="268"/>
                                            </p:txEl>
                                          </p:spTgt>
                                        </p:tgtEl>
                                        <p:attrNameLst>
                                          <p:attrName>style.visibility</p:attrName>
                                        </p:attrNameLst>
                                      </p:cBhvr>
                                      <p:to>
                                        <p:strVal val="visible"/>
                                      </p:to>
                                    </p:set>
                                    <p:animEffect transition="in" filter="wipe(up)">
                                      <p:cBhvr>
                                        <p:cTn id="37" dur="500"/>
                                        <p:tgtEl>
                                          <p:spTgt spid="4">
                                            <p:txEl>
                                              <p:charRg st="243" end="26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
                                            <p:txEl>
                                              <p:charRg st="268" end="290"/>
                                            </p:txEl>
                                          </p:spTgt>
                                        </p:tgtEl>
                                        <p:attrNameLst>
                                          <p:attrName>style.visibility</p:attrName>
                                        </p:attrNameLst>
                                      </p:cBhvr>
                                      <p:to>
                                        <p:strVal val="visible"/>
                                      </p:to>
                                    </p:set>
                                    <p:animEffect transition="in" filter="wipe(up)">
                                      <p:cBhvr>
                                        <p:cTn id="42" dur="500"/>
                                        <p:tgtEl>
                                          <p:spTgt spid="4">
                                            <p:txEl>
                                              <p:charRg st="268" end="2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4" grpId="0" build="p"/>
    </p:bldLst>
  </p:timing>
</p:sld>
</file>

<file path=ppt/tags/tag1.xml><?xml version="1.0" encoding="utf-8"?>
<p:tagLst xmlns:p="http://schemas.openxmlformats.org/presentationml/2006/main">
  <p:tag name="commondata" val="eyJoZGlkIjoiNDVhMTU1NWNiNzZhNjJkZTg0MDcwNjA4YTZjYzg5MWE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15548</Words>
  <Application>WPS 演示</Application>
  <PresentationFormat>全屏显示(16:9)</PresentationFormat>
  <Paragraphs>649</Paragraphs>
  <Slides>68</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68</vt:i4>
      </vt:variant>
    </vt:vector>
  </HeadingPairs>
  <TitlesOfParts>
    <vt:vector size="87" baseType="lpstr">
      <vt:lpstr>Arial</vt:lpstr>
      <vt:lpstr>宋体</vt:lpstr>
      <vt:lpstr>Wingdings</vt:lpstr>
      <vt:lpstr>微软雅黑</vt:lpstr>
      <vt:lpstr>MS PGothic</vt:lpstr>
      <vt:lpstr>Calibri</vt:lpstr>
      <vt:lpstr>等线</vt:lpstr>
      <vt:lpstr>Haettenschweiler</vt:lpstr>
      <vt:lpstr>华文宋体</vt:lpstr>
      <vt:lpstr>Impact</vt:lpstr>
      <vt:lpstr>隶书</vt:lpstr>
      <vt:lpstr>Arial Black</vt:lpstr>
      <vt:lpstr>Gulim</vt:lpstr>
      <vt:lpstr>黑体</vt:lpstr>
      <vt:lpstr>Britannic Bold</vt:lpstr>
      <vt:lpstr>等线 Light</vt:lpstr>
      <vt:lpstr>Arial Unicode MS</vt:lpstr>
      <vt:lpstr>Malgun Gothic</vt:lpstr>
      <vt:lpstr>Office 主题​​</vt:lpstr>
      <vt:lpstr>Java语言程序设计</vt:lpstr>
      <vt:lpstr>Java语言程序设计(第4版) 清华大学出版社 2022</vt:lpstr>
      <vt:lpstr>Java语言程序设计</vt:lpstr>
      <vt:lpstr>概述</vt:lpstr>
      <vt:lpstr>创建String类对象</vt:lpstr>
      <vt:lpstr>PowerPoint 演示文稿</vt:lpstr>
      <vt:lpstr>字符串基本操作</vt:lpstr>
      <vt:lpstr>字符串基本操作</vt:lpstr>
      <vt:lpstr>字符串基本操作</vt:lpstr>
      <vt:lpstr>PowerPoint 演示文稿</vt:lpstr>
      <vt:lpstr>PowerPoint 演示文稿</vt:lpstr>
      <vt:lpstr>String对象的不变性</vt:lpstr>
      <vt:lpstr>6.1.4  字符串比较</vt:lpstr>
      <vt:lpstr>PowerPoint 演示文稿</vt:lpstr>
      <vt:lpstr>6.1.4  字符串比较</vt:lpstr>
      <vt:lpstr>6.1.4  字符串比较</vt:lpstr>
      <vt:lpstr>6.1.4  字符串比较</vt:lpstr>
      <vt:lpstr>6.1.4  字符串比较</vt:lpstr>
      <vt:lpstr>PowerPoint 演示文稿</vt:lpstr>
      <vt:lpstr>程序6.2  StringSort.java</vt:lpstr>
      <vt:lpstr>6.1.5  字符串查找和匹配</vt:lpstr>
      <vt:lpstr>PowerPoint 演示文稿</vt:lpstr>
      <vt:lpstr>6.1.5  字符串查找和匹配</vt:lpstr>
      <vt:lpstr>6.1.6  字符串拆分和组合</vt:lpstr>
      <vt:lpstr>PowerPoint 演示文稿</vt:lpstr>
      <vt:lpstr>PowerPoint 演示文稿</vt:lpstr>
      <vt:lpstr>6.1.7  字符串转换为数组</vt:lpstr>
      <vt:lpstr>PowerPoint 演示文稿</vt:lpstr>
      <vt:lpstr>Java语言程序设计</vt:lpstr>
      <vt:lpstr>文本块</vt:lpstr>
      <vt:lpstr>文本块</vt:lpstr>
      <vt:lpstr>Java语言程序设计</vt:lpstr>
      <vt:lpstr>命令行参数</vt:lpstr>
      <vt:lpstr>程序6.3  HelloProgram.java</vt:lpstr>
      <vt:lpstr>Java语言程序设计</vt:lpstr>
      <vt:lpstr>格式化数据</vt:lpstr>
      <vt:lpstr>格式化数据</vt:lpstr>
      <vt:lpstr>格式化数据</vt:lpstr>
      <vt:lpstr>“%d”格式符</vt:lpstr>
      <vt:lpstr>“%f”格式符</vt:lpstr>
      <vt:lpstr>“%e”格式符</vt:lpstr>
      <vt:lpstr>“%c”格式符</vt:lpstr>
      <vt:lpstr>“%b”格式符</vt:lpstr>
      <vt:lpstr>“%s”格式符</vt:lpstr>
      <vt:lpstr>Java语言程序设计</vt:lpstr>
      <vt:lpstr>6.5.1  创建StringBuilder对象</vt:lpstr>
      <vt:lpstr>6.5.1  创建StringBuilder对象</vt:lpstr>
      <vt:lpstr>6.5.2  StringBuilder类常用操作</vt:lpstr>
      <vt:lpstr>6.5.2  StringBuilder类常用操作</vt:lpstr>
      <vt:lpstr>程序6.4  StringBuilderDemo.java</vt:lpstr>
      <vt:lpstr>6.5.3  “+”运算符的重载</vt:lpstr>
      <vt:lpstr>StringBuffer类</vt:lpstr>
      <vt:lpstr>Java语言程序设计</vt:lpstr>
      <vt:lpstr>判定回文串</vt:lpstr>
      <vt:lpstr>程序6.5  Palindrome.java</vt:lpstr>
      <vt:lpstr>PowerPoint 演示文稿</vt:lpstr>
      <vt:lpstr>Java语言程序设计</vt:lpstr>
      <vt:lpstr>字符串加密解密</vt:lpstr>
      <vt:lpstr>字符串加密解密</vt:lpstr>
      <vt:lpstr>字符串加密解密</vt:lpstr>
      <vt:lpstr>程序6.6  Encryption.java</vt:lpstr>
      <vt:lpstr>PowerPoint 演示文稿</vt:lpstr>
      <vt:lpstr>程序6.7  Decryption.java</vt:lpstr>
      <vt:lpstr>PowerPoint 演示文稿</vt:lpstr>
      <vt:lpstr>课堂讨论与练习</vt:lpstr>
      <vt:lpstr>课堂讨论与练习</vt:lpstr>
      <vt:lpstr>课堂讨论与练习</vt:lpstr>
      <vt:lpstr>     在线开放课程                          在线答疑QQ群</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HHQ</dc:creator>
  <cp:lastModifiedBy>丁欣雨</cp:lastModifiedBy>
  <cp:revision>375</cp:revision>
  <dcterms:created xsi:type="dcterms:W3CDTF">2024-10-25T04:51:00Z</dcterms:created>
  <dcterms:modified xsi:type="dcterms:W3CDTF">2024-12-31T14:34:22Z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2052-12.1.0.18912</vt:lpwstr>
  </property>
  <property fmtid="{D5CDD505-2E9C-101B-9397-08002B2CF9AE}" pid="3" name="ICV">
    <vt:lpwstr>C85E0F5A2BBB7043B4231B671EE9B597_43</vt:lpwstr>
  </property>
</Properties>
</file>