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77" r:id="rId6"/>
    <p:sldId id="284" r:id="rId7"/>
    <p:sldId id="283" r:id="rId8"/>
    <p:sldId id="285" r:id="rId9"/>
    <p:sldId id="286" r:id="rId10"/>
    <p:sldId id="280" r:id="rId11"/>
    <p:sldId id="287" r:id="rId12"/>
    <p:sldId id="28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30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11/18/2022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fr-CA" dirty="0">
                <a:solidFill>
                  <a:srgbClr val="FFFFFF"/>
                </a:solidFill>
              </a:rPr>
              <a:t>Algorithme génétique </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Gabriel Viau et Mohammed Elhasnaoui</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Genotype et phenotype</a:t>
            </a:r>
          </a:p>
        </p:txBody>
      </p:sp>
      <p:sp>
        <p:nvSpPr>
          <p:cNvPr id="4" name="Content Placeholder 3">
            <a:extLst>
              <a:ext uri="{FF2B5EF4-FFF2-40B4-BE49-F238E27FC236}">
                <a16:creationId xmlns:a16="http://schemas.microsoft.com/office/drawing/2014/main" id="{9EEDF04B-EFE8-00A7-73EA-48E72D2548CC}"/>
              </a:ext>
            </a:extLst>
          </p:cNvPr>
          <p:cNvSpPr>
            <a:spLocks noGrp="1"/>
          </p:cNvSpPr>
          <p:nvPr>
            <p:ph idx="1"/>
          </p:nvPr>
        </p:nvSpPr>
        <p:spPr>
          <a:xfrm>
            <a:off x="4951048" y="804333"/>
            <a:ext cx="6306003" cy="5249334"/>
          </a:xfrm>
        </p:spPr>
        <p:txBody>
          <a:bodyPr anchor="ctr">
            <a:normAutofit/>
          </a:bodyPr>
          <a:lstStyle/>
          <a:p>
            <a:r>
              <a:rPr lang="en-US" dirty="0"/>
              <a:t>Dans </a:t>
            </a:r>
            <a:r>
              <a:rPr lang="fr-CA" dirty="0"/>
              <a:t>notre</a:t>
            </a:r>
            <a:r>
              <a:rPr lang="en-US" dirty="0"/>
              <a:t> </a:t>
            </a:r>
            <a:r>
              <a:rPr lang="fr-CA" dirty="0"/>
              <a:t>problème</a:t>
            </a:r>
            <a:r>
              <a:rPr lang="en-US" dirty="0"/>
              <a:t> nous </a:t>
            </a:r>
            <a:r>
              <a:rPr lang="en-US" dirty="0" err="1"/>
              <a:t>devons</a:t>
            </a:r>
            <a:r>
              <a:rPr lang="en-US" dirty="0"/>
              <a:t> </a:t>
            </a:r>
            <a:r>
              <a:rPr lang="en-US" dirty="0" err="1"/>
              <a:t>trouver</a:t>
            </a:r>
            <a:r>
              <a:rPr lang="en-US" dirty="0"/>
              <a:t> la </a:t>
            </a:r>
            <a:r>
              <a:rPr lang="en-US" dirty="0" err="1"/>
              <a:t>série</a:t>
            </a:r>
            <a:r>
              <a:rPr lang="en-US" dirty="0"/>
              <a:t> de conversions entre </a:t>
            </a:r>
            <a:r>
              <a:rPr lang="fr-CA" dirty="0"/>
              <a:t>plusieurs</a:t>
            </a:r>
            <a:r>
              <a:rPr lang="en-US" dirty="0"/>
              <a:t> devises qui </a:t>
            </a:r>
            <a:r>
              <a:rPr lang="en-US" dirty="0" err="1"/>
              <a:t>retournera</a:t>
            </a:r>
            <a:r>
              <a:rPr lang="en-US" dirty="0"/>
              <a:t> le plus de gain. Le genotype dans </a:t>
            </a:r>
            <a:r>
              <a:rPr lang="en-US" dirty="0" err="1"/>
              <a:t>ce</a:t>
            </a:r>
            <a:r>
              <a:rPr lang="en-US" dirty="0"/>
              <a:t> </a:t>
            </a:r>
            <a:r>
              <a:rPr lang="en-US" dirty="0" err="1"/>
              <a:t>cas</a:t>
            </a:r>
            <a:r>
              <a:rPr lang="en-US" dirty="0"/>
              <a:t> ci sera les </a:t>
            </a:r>
            <a:r>
              <a:rPr lang="en-US" dirty="0" err="1"/>
              <a:t>differentes</a:t>
            </a:r>
            <a:r>
              <a:rPr lang="en-US" dirty="0"/>
              <a:t> devises et le phenotype sera </a:t>
            </a:r>
            <a:r>
              <a:rPr lang="fr-CA" dirty="0"/>
              <a:t>l’ensemble</a:t>
            </a:r>
            <a:r>
              <a:rPr lang="en-US" dirty="0"/>
              <a:t> de </a:t>
            </a:r>
            <a:r>
              <a:rPr lang="fr-CA" dirty="0"/>
              <a:t>différente</a:t>
            </a:r>
            <a:r>
              <a:rPr lang="en-US" dirty="0"/>
              <a:t> devises </a:t>
            </a:r>
            <a:r>
              <a:rPr lang="en-US" dirty="0" err="1"/>
              <a:t>utilisés</a:t>
            </a:r>
            <a:r>
              <a:rPr lang="en-US" dirty="0"/>
              <a:t> dans les conversions </a:t>
            </a:r>
            <a:r>
              <a:rPr lang="en-US" dirty="0" err="1"/>
              <a:t>retournant</a:t>
            </a:r>
            <a:r>
              <a:rPr lang="en-US" dirty="0"/>
              <a:t> un gain.</a:t>
            </a:r>
            <a:endParaRPr lang="fr-CA" dirty="0"/>
          </a:p>
          <a:p>
            <a:r>
              <a:rPr lang="en-US" dirty="0"/>
              <a:t>Par </a:t>
            </a:r>
            <a:r>
              <a:rPr lang="en-US" dirty="0" err="1"/>
              <a:t>exemple</a:t>
            </a:r>
            <a:r>
              <a:rPr lang="en-US" dirty="0"/>
              <a:t>, un phenotype </a:t>
            </a:r>
            <a:r>
              <a:rPr lang="en-US" dirty="0" err="1"/>
              <a:t>contenant</a:t>
            </a:r>
            <a:r>
              <a:rPr lang="en-US" dirty="0"/>
              <a:t> 4 </a:t>
            </a:r>
            <a:r>
              <a:rPr lang="en-US" dirty="0" err="1"/>
              <a:t>ou</a:t>
            </a:r>
            <a:r>
              <a:rPr lang="en-US" dirty="0"/>
              <a:t> plus de devises </a:t>
            </a:r>
            <a:r>
              <a:rPr lang="en-US" dirty="0" err="1"/>
              <a:t>differentes</a:t>
            </a:r>
            <a:r>
              <a:rPr lang="en-US" dirty="0"/>
              <a:t> sera plus pr</a:t>
            </a:r>
            <a:r>
              <a:rPr lang="fr-CA" dirty="0"/>
              <a:t>é</a:t>
            </a:r>
            <a:r>
              <a:rPr lang="en-US" dirty="0" err="1"/>
              <a:t>çis</a:t>
            </a:r>
            <a:r>
              <a:rPr lang="en-US" dirty="0"/>
              <a:t> </a:t>
            </a:r>
            <a:r>
              <a:rPr lang="en-US" dirty="0" err="1"/>
              <a:t>qu’un</a:t>
            </a:r>
            <a:r>
              <a:rPr lang="en-US" dirty="0"/>
              <a:t> phenotype </a:t>
            </a:r>
            <a:r>
              <a:rPr lang="en-US" dirty="0" err="1"/>
              <a:t>contenant</a:t>
            </a:r>
            <a:r>
              <a:rPr lang="en-US" dirty="0"/>
              <a:t> </a:t>
            </a:r>
            <a:r>
              <a:rPr lang="en-US" dirty="0" err="1"/>
              <a:t>seulement</a:t>
            </a:r>
            <a:r>
              <a:rPr lang="en-US" dirty="0"/>
              <a:t> 3 devises car la </a:t>
            </a:r>
            <a:r>
              <a:rPr lang="en-US" dirty="0" err="1"/>
              <a:t>dépendance</a:t>
            </a:r>
            <a:r>
              <a:rPr lang="en-US" dirty="0"/>
              <a:t> entre les devises dans le but de </a:t>
            </a:r>
            <a:r>
              <a:rPr lang="en-US" dirty="0" err="1"/>
              <a:t>générant</a:t>
            </a:r>
            <a:r>
              <a:rPr lang="en-US" dirty="0"/>
              <a:t> un gain </a:t>
            </a:r>
            <a:r>
              <a:rPr lang="en-US" dirty="0" err="1"/>
              <a:t>sont</a:t>
            </a:r>
            <a:r>
              <a:rPr lang="en-US" dirty="0"/>
              <a:t> plus </a:t>
            </a:r>
            <a:r>
              <a:rPr lang="en-US" dirty="0" err="1"/>
              <a:t>faibles</a:t>
            </a:r>
            <a:r>
              <a:rPr lang="en-US" dirty="0"/>
              <a:t> </a:t>
            </a:r>
            <a:r>
              <a:rPr lang="en-US" dirty="0" err="1"/>
              <a:t>lorsque</a:t>
            </a:r>
            <a:r>
              <a:rPr lang="en-US" dirty="0"/>
              <a:t> il plus de </a:t>
            </a:r>
            <a:r>
              <a:rPr lang="en-US" dirty="0" err="1"/>
              <a:t>membres</a:t>
            </a:r>
            <a:r>
              <a:rPr lang="en-US" dirty="0"/>
              <a:t> dans le </a:t>
            </a:r>
            <a:r>
              <a:rPr lang="en-US" dirty="0" err="1"/>
              <a:t>génotype</a:t>
            </a:r>
            <a:r>
              <a:rPr lang="en-US" dirty="0"/>
              <a:t>. </a:t>
            </a:r>
            <a:r>
              <a:rPr lang="en-US" dirty="0" err="1"/>
              <a:t>En</a:t>
            </a:r>
            <a:r>
              <a:rPr lang="en-US" dirty="0"/>
              <a:t> </a:t>
            </a:r>
            <a:r>
              <a:rPr lang="en-US" dirty="0" err="1"/>
              <a:t>d’autres</a:t>
            </a:r>
            <a:r>
              <a:rPr lang="en-US" dirty="0"/>
              <a:t> mots plus que nous </a:t>
            </a:r>
            <a:r>
              <a:rPr lang="en-US" dirty="0" err="1"/>
              <a:t>possedons</a:t>
            </a:r>
            <a:r>
              <a:rPr lang="en-US" dirty="0"/>
              <a:t> de devises dans le phenotype, plus </a:t>
            </a:r>
            <a:r>
              <a:rPr lang="en-US" dirty="0" err="1"/>
              <a:t>algorithme</a:t>
            </a:r>
            <a:r>
              <a:rPr lang="en-US" dirty="0"/>
              <a:t> le </a:t>
            </a:r>
            <a:r>
              <a:rPr lang="en-US" dirty="0" err="1"/>
              <a:t>résultat</a:t>
            </a:r>
            <a:r>
              <a:rPr lang="en-US" dirty="0"/>
              <a:t> </a:t>
            </a:r>
            <a:r>
              <a:rPr lang="en-US" dirty="0" err="1"/>
              <a:t>généré</a:t>
            </a:r>
            <a:r>
              <a:rPr lang="en-US" dirty="0"/>
              <a:t> par </a:t>
            </a:r>
            <a:r>
              <a:rPr lang="en-US" dirty="0" err="1"/>
              <a:t>l’algorithme</a:t>
            </a:r>
            <a:r>
              <a:rPr lang="en-US" dirty="0"/>
              <a:t> </a:t>
            </a:r>
            <a:r>
              <a:rPr lang="en-US" dirty="0" err="1"/>
              <a:t>maximise</a:t>
            </a:r>
            <a:r>
              <a:rPr lang="en-US" dirty="0"/>
              <a:t> </a:t>
            </a:r>
            <a:r>
              <a:rPr lang="en-US" dirty="0" err="1"/>
              <a:t>notre</a:t>
            </a:r>
            <a:r>
              <a:rPr lang="en-US" dirty="0"/>
              <a:t> gain.</a:t>
            </a:r>
            <a:endParaRPr lang="en-CA" dirty="0"/>
          </a:p>
          <a:p>
            <a:endParaRPr lang="en-CA" dirty="0"/>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3133581" cy="1499616"/>
          </a:xfrm>
        </p:spPr>
        <p:txBody>
          <a:bodyPr>
            <a:normAutofit/>
          </a:bodyPr>
          <a:lstStyle/>
          <a:p>
            <a:r>
              <a:rPr lang="en-US" sz="4000"/>
              <a:t>FONctionnement</a:t>
            </a:r>
          </a:p>
        </p:txBody>
      </p:sp>
      <p:sp>
        <p:nvSpPr>
          <p:cNvPr id="1030" name="Content Placeholder 1029">
            <a:extLst>
              <a:ext uri="{FF2B5EF4-FFF2-40B4-BE49-F238E27FC236}">
                <a16:creationId xmlns:a16="http://schemas.microsoft.com/office/drawing/2014/main" id="{5E1E0BA6-4819-C5E8-1BC8-5FA4891C1627}"/>
              </a:ext>
            </a:extLst>
          </p:cNvPr>
          <p:cNvSpPr>
            <a:spLocks noGrp="1"/>
          </p:cNvSpPr>
          <p:nvPr>
            <p:ph idx="1"/>
          </p:nvPr>
        </p:nvSpPr>
        <p:spPr>
          <a:xfrm>
            <a:off x="1024128" y="2286000"/>
            <a:ext cx="3133580" cy="3931920"/>
          </a:xfrm>
        </p:spPr>
        <p:txBody>
          <a:bodyPr>
            <a:normAutofit lnSpcReduction="10000"/>
          </a:bodyPr>
          <a:lstStyle/>
          <a:p>
            <a:r>
              <a:rPr lang="fr-CA" sz="1600" dirty="0"/>
              <a:t>La genèse traite les différents génotypes en un arbre se divisant à chaque itération jusqu’à ce que le dernier sous arbre ait une seule branche.</a:t>
            </a:r>
          </a:p>
          <a:p>
            <a:r>
              <a:rPr lang="fr-CA" sz="1600" dirty="0"/>
              <a:t>L’évaluation définit si la combinaison de l’algorithme génère un gain. L’évaluation retourne la combinaison générant un gain. </a:t>
            </a:r>
          </a:p>
          <a:p>
            <a:r>
              <a:rPr lang="fr-CA" sz="1600" dirty="0"/>
              <a:t>La sélection, le croisement et la mutation ont comme but de généré une combinaison de monnaies qui pourrait généré un gain. Les fonctions traitent les combinaisons qui n’ont pas été prises lors de l’évaluation.</a:t>
            </a:r>
            <a:endParaRPr lang="en-US" sz="1600" dirty="0"/>
          </a:p>
        </p:txBody>
      </p:sp>
      <p:pic>
        <p:nvPicPr>
          <p:cNvPr id="1026" name="Picture 2" descr="ALGORITHME GENETIQUE PDF">
            <a:extLst>
              <a:ext uri="{FF2B5EF4-FFF2-40B4-BE49-F238E27FC236}">
                <a16:creationId xmlns:a16="http://schemas.microsoft.com/office/drawing/2014/main" id="{5A134FC4-A193-9C64-4425-B9E44F50FC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2342" y="820635"/>
            <a:ext cx="6909577" cy="5216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38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9" y="585216"/>
            <a:ext cx="3779085" cy="1499616"/>
          </a:xfrm>
        </p:spPr>
        <p:txBody>
          <a:bodyPr>
            <a:normAutofit/>
          </a:bodyPr>
          <a:lstStyle/>
          <a:p>
            <a:r>
              <a:rPr lang="en-US" dirty="0">
                <a:solidFill>
                  <a:srgbClr val="FFFFFF"/>
                </a:solidFill>
              </a:rPr>
              <a:t>FONCTION FITNESS</a:t>
            </a:r>
          </a:p>
        </p:txBody>
      </p:sp>
      <p:cxnSp>
        <p:nvCxnSpPr>
          <p:cNvPr id="25" name="Straight Connector 2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EEDF04B-EFE8-00A7-73EA-48E72D2548CC}"/>
              </a:ext>
            </a:extLst>
          </p:cNvPr>
          <p:cNvSpPr>
            <a:spLocks noGrp="1"/>
          </p:cNvSpPr>
          <p:nvPr>
            <p:ph idx="1"/>
          </p:nvPr>
        </p:nvSpPr>
        <p:spPr>
          <a:xfrm>
            <a:off x="1024129" y="2286000"/>
            <a:ext cx="3791711" cy="3931920"/>
          </a:xfrm>
        </p:spPr>
        <p:txBody>
          <a:bodyPr>
            <a:normAutofit/>
          </a:bodyPr>
          <a:lstStyle/>
          <a:p>
            <a:r>
              <a:rPr lang="fr-CA" dirty="0">
                <a:solidFill>
                  <a:srgbClr val="FFFFFF"/>
                </a:solidFill>
              </a:rPr>
              <a:t>Notre fonction fitness évalue le gain (</a:t>
            </a:r>
            <a:r>
              <a:rPr lang="fr-CA" dirty="0" err="1">
                <a:solidFill>
                  <a:srgbClr val="FFFFFF"/>
                </a:solidFill>
              </a:rPr>
              <a:t>weight</a:t>
            </a:r>
            <a:r>
              <a:rPr lang="fr-CA" dirty="0">
                <a:solidFill>
                  <a:srgbClr val="FFFFFF"/>
                </a:solidFill>
              </a:rPr>
              <a:t>) de chaque conversion en la reconvertissant au nœud mère, soit le premier nœud de l’arbre. S’il y a un gain, la fonction imprime la séquence de devises qui on généré le gain et qui la </a:t>
            </a:r>
            <a:r>
              <a:rPr lang="fr-CA" dirty="0" err="1">
                <a:solidFill>
                  <a:srgbClr val="FFFFFF"/>
                </a:solidFill>
              </a:rPr>
              <a:t>loop</a:t>
            </a:r>
            <a:r>
              <a:rPr lang="fr-CA" dirty="0">
                <a:solidFill>
                  <a:srgbClr val="FFFFFF"/>
                </a:solidFill>
              </a:rPr>
              <a:t>. Si aucun est généré, alors la fonction envoie la liste de devises qui ont généré ce manque de gain.</a:t>
            </a:r>
          </a:p>
        </p:txBody>
      </p:sp>
      <p:pic>
        <p:nvPicPr>
          <p:cNvPr id="10" name="Picture 9">
            <a:extLst>
              <a:ext uri="{FF2B5EF4-FFF2-40B4-BE49-F238E27FC236}">
                <a16:creationId xmlns:a16="http://schemas.microsoft.com/office/drawing/2014/main" id="{24DA6AF7-33A2-39A9-FD1C-380A1DBDD819}"/>
              </a:ext>
            </a:extLst>
          </p:cNvPr>
          <p:cNvPicPr>
            <a:picLocks noChangeAspect="1"/>
          </p:cNvPicPr>
          <p:nvPr/>
        </p:nvPicPr>
        <p:blipFill>
          <a:blip r:embed="rId2"/>
          <a:stretch>
            <a:fillRect/>
          </a:stretch>
        </p:blipFill>
        <p:spPr>
          <a:xfrm>
            <a:off x="6230548" y="826324"/>
            <a:ext cx="4820323" cy="5010849"/>
          </a:xfrm>
          <a:prstGeom prst="rect">
            <a:avLst/>
          </a:prstGeom>
        </p:spPr>
      </p:pic>
    </p:spTree>
    <p:extLst>
      <p:ext uri="{BB962C8B-B14F-4D97-AF65-F5344CB8AC3E}">
        <p14:creationId xmlns:p14="http://schemas.microsoft.com/office/powerpoint/2010/main" val="25724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9" y="585216"/>
            <a:ext cx="3779085" cy="1499616"/>
          </a:xfrm>
        </p:spPr>
        <p:txBody>
          <a:bodyPr>
            <a:normAutofit/>
          </a:bodyPr>
          <a:lstStyle/>
          <a:p>
            <a:r>
              <a:rPr lang="en-US" dirty="0" err="1">
                <a:solidFill>
                  <a:srgbClr val="FFFFFF"/>
                </a:solidFill>
              </a:rPr>
              <a:t>MÉthode</a:t>
            </a:r>
            <a:r>
              <a:rPr lang="en-US" dirty="0">
                <a:solidFill>
                  <a:srgbClr val="FFFFFF"/>
                </a:solidFill>
              </a:rPr>
              <a:t> de selection</a:t>
            </a:r>
          </a:p>
        </p:txBody>
      </p:sp>
      <p:cxnSp>
        <p:nvCxnSpPr>
          <p:cNvPr id="25" name="Straight Connector 2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EEDF04B-EFE8-00A7-73EA-48E72D2548CC}"/>
              </a:ext>
            </a:extLst>
          </p:cNvPr>
          <p:cNvSpPr>
            <a:spLocks noGrp="1"/>
          </p:cNvSpPr>
          <p:nvPr>
            <p:ph idx="1"/>
          </p:nvPr>
        </p:nvSpPr>
        <p:spPr>
          <a:xfrm>
            <a:off x="1024129" y="2286000"/>
            <a:ext cx="3791711" cy="3931920"/>
          </a:xfrm>
        </p:spPr>
        <p:txBody>
          <a:bodyPr>
            <a:normAutofit/>
          </a:bodyPr>
          <a:lstStyle/>
          <a:p>
            <a:pPr defTabSz="914400">
              <a:lnSpc>
                <a:spcPct val="90000"/>
              </a:lnSpc>
              <a:spcAft>
                <a:spcPts val="600"/>
              </a:spcAft>
              <a:buClr>
                <a:schemeClr val="accent1"/>
              </a:buClr>
            </a:pPr>
            <a:r>
              <a:rPr lang="en-US" dirty="0">
                <a:solidFill>
                  <a:schemeClr val="bg1"/>
                </a:solidFill>
              </a:rPr>
              <a:t>Dans le </a:t>
            </a:r>
            <a:r>
              <a:rPr lang="en-US" dirty="0" err="1">
                <a:solidFill>
                  <a:schemeClr val="bg1"/>
                </a:solidFill>
              </a:rPr>
              <a:t>methode</a:t>
            </a:r>
            <a:r>
              <a:rPr lang="en-US" dirty="0">
                <a:solidFill>
                  <a:schemeClr val="bg1"/>
                </a:solidFill>
              </a:rPr>
              <a:t> de selection, nous </a:t>
            </a:r>
            <a:r>
              <a:rPr lang="en-US" dirty="0" err="1">
                <a:solidFill>
                  <a:schemeClr val="bg1"/>
                </a:solidFill>
              </a:rPr>
              <a:t>choisissons</a:t>
            </a:r>
            <a:r>
              <a:rPr lang="en-US" dirty="0">
                <a:solidFill>
                  <a:schemeClr val="bg1"/>
                </a:solidFill>
              </a:rPr>
              <a:t> </a:t>
            </a:r>
            <a:r>
              <a:rPr lang="en-US" dirty="0" err="1">
                <a:solidFill>
                  <a:schemeClr val="bg1"/>
                </a:solidFill>
              </a:rPr>
              <a:t>une</a:t>
            </a:r>
            <a:r>
              <a:rPr lang="en-US" dirty="0">
                <a:solidFill>
                  <a:schemeClr val="bg1"/>
                </a:solidFill>
              </a:rPr>
              <a:t> </a:t>
            </a:r>
            <a:r>
              <a:rPr lang="en-US" dirty="0" err="1">
                <a:solidFill>
                  <a:schemeClr val="bg1"/>
                </a:solidFill>
              </a:rPr>
              <a:t>paire</a:t>
            </a:r>
            <a:r>
              <a:rPr lang="en-US" dirty="0">
                <a:solidFill>
                  <a:schemeClr val="bg1"/>
                </a:solidFill>
              </a:rPr>
              <a:t> de phenotype (parents) </a:t>
            </a:r>
            <a:r>
              <a:rPr lang="en-US" dirty="0" err="1">
                <a:solidFill>
                  <a:schemeClr val="bg1"/>
                </a:solidFill>
              </a:rPr>
              <a:t>aléatoire</a:t>
            </a:r>
            <a:r>
              <a:rPr lang="en-US" dirty="0">
                <a:solidFill>
                  <a:schemeClr val="bg1"/>
                </a:solidFill>
              </a:rPr>
              <a:t> </a:t>
            </a:r>
            <a:r>
              <a:rPr lang="en-US" dirty="0" err="1">
                <a:solidFill>
                  <a:schemeClr val="bg1"/>
                </a:solidFill>
              </a:rPr>
              <a:t>parmi</a:t>
            </a:r>
            <a:r>
              <a:rPr lang="en-US" dirty="0">
                <a:solidFill>
                  <a:schemeClr val="bg1"/>
                </a:solidFill>
              </a:rPr>
              <a:t> la population de conversion qui </a:t>
            </a:r>
            <a:r>
              <a:rPr lang="en-US" dirty="0" err="1">
                <a:solidFill>
                  <a:schemeClr val="bg1"/>
                </a:solidFill>
              </a:rPr>
              <a:t>ont</a:t>
            </a:r>
            <a:r>
              <a:rPr lang="en-US" dirty="0">
                <a:solidFill>
                  <a:schemeClr val="bg1"/>
                </a:solidFill>
              </a:rPr>
              <a:t> </a:t>
            </a:r>
            <a:r>
              <a:rPr lang="en-US" dirty="0" err="1">
                <a:solidFill>
                  <a:schemeClr val="bg1"/>
                </a:solidFill>
              </a:rPr>
              <a:t>généré</a:t>
            </a:r>
            <a:r>
              <a:rPr lang="en-US" dirty="0">
                <a:solidFill>
                  <a:schemeClr val="bg1"/>
                </a:solidFill>
              </a:rPr>
              <a:t> </a:t>
            </a:r>
            <a:r>
              <a:rPr lang="en-US" dirty="0" err="1">
                <a:solidFill>
                  <a:schemeClr val="bg1"/>
                </a:solidFill>
              </a:rPr>
              <a:t>aucun</a:t>
            </a:r>
            <a:r>
              <a:rPr lang="en-US" dirty="0">
                <a:solidFill>
                  <a:schemeClr val="bg1"/>
                </a:solidFill>
              </a:rPr>
              <a:t> gain.</a:t>
            </a:r>
          </a:p>
        </p:txBody>
      </p:sp>
      <p:pic>
        <p:nvPicPr>
          <p:cNvPr id="6" name="Picture 5">
            <a:extLst>
              <a:ext uri="{FF2B5EF4-FFF2-40B4-BE49-F238E27FC236}">
                <a16:creationId xmlns:a16="http://schemas.microsoft.com/office/drawing/2014/main" id="{F75679D3-CD6E-9804-E166-B8278CC2E636}"/>
              </a:ext>
            </a:extLst>
          </p:cNvPr>
          <p:cNvPicPr>
            <a:picLocks noChangeAspect="1"/>
          </p:cNvPicPr>
          <p:nvPr/>
        </p:nvPicPr>
        <p:blipFill>
          <a:blip r:embed="rId2"/>
          <a:stretch>
            <a:fillRect/>
          </a:stretch>
        </p:blipFill>
        <p:spPr>
          <a:xfrm>
            <a:off x="7082138" y="2882338"/>
            <a:ext cx="3277057" cy="466790"/>
          </a:xfrm>
          <a:prstGeom prst="rect">
            <a:avLst/>
          </a:prstGeom>
        </p:spPr>
      </p:pic>
    </p:spTree>
    <p:extLst>
      <p:ext uri="{BB962C8B-B14F-4D97-AF65-F5344CB8AC3E}">
        <p14:creationId xmlns:p14="http://schemas.microsoft.com/office/powerpoint/2010/main" val="268470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9" y="585216"/>
            <a:ext cx="3779085" cy="1499616"/>
          </a:xfrm>
        </p:spPr>
        <p:txBody>
          <a:bodyPr>
            <a:normAutofit/>
          </a:bodyPr>
          <a:lstStyle/>
          <a:p>
            <a:r>
              <a:rPr lang="fr-CA" dirty="0">
                <a:solidFill>
                  <a:schemeClr val="bg1"/>
                </a:solidFill>
              </a:rPr>
              <a:t>Méthode de croisement</a:t>
            </a:r>
            <a:endParaRPr lang="en-US" dirty="0">
              <a:solidFill>
                <a:schemeClr val="bg1"/>
              </a:solidFill>
            </a:endParaRPr>
          </a:p>
        </p:txBody>
      </p:sp>
      <p:cxnSp>
        <p:nvCxnSpPr>
          <p:cNvPr id="25" name="Straight Connector 2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EEDF04B-EFE8-00A7-73EA-48E72D2548CC}"/>
              </a:ext>
            </a:extLst>
          </p:cNvPr>
          <p:cNvSpPr>
            <a:spLocks noGrp="1"/>
          </p:cNvSpPr>
          <p:nvPr>
            <p:ph idx="1"/>
          </p:nvPr>
        </p:nvSpPr>
        <p:spPr>
          <a:xfrm>
            <a:off x="1024129" y="2286000"/>
            <a:ext cx="3791711" cy="3931920"/>
          </a:xfrm>
        </p:spPr>
        <p:txBody>
          <a:bodyPr>
            <a:normAutofit/>
          </a:bodyPr>
          <a:lstStyle/>
          <a:p>
            <a:r>
              <a:rPr lang="en-CA" sz="2400" dirty="0">
                <a:solidFill>
                  <a:srgbClr val="FFFFFF"/>
                </a:solidFill>
              </a:rPr>
              <a:t>Dans </a:t>
            </a:r>
            <a:r>
              <a:rPr lang="fr-CA" sz="2400" dirty="0">
                <a:solidFill>
                  <a:srgbClr val="FFFFFF"/>
                </a:solidFill>
              </a:rPr>
              <a:t>cette</a:t>
            </a:r>
            <a:r>
              <a:rPr lang="en-CA" sz="2400" dirty="0">
                <a:solidFill>
                  <a:srgbClr val="FFFFFF"/>
                </a:solidFill>
              </a:rPr>
              <a:t> </a:t>
            </a:r>
            <a:r>
              <a:rPr lang="en-CA" sz="2400" dirty="0" err="1">
                <a:solidFill>
                  <a:srgbClr val="FFFFFF"/>
                </a:solidFill>
              </a:rPr>
              <a:t>méthode</a:t>
            </a:r>
            <a:r>
              <a:rPr lang="en-CA" sz="2400" dirty="0">
                <a:solidFill>
                  <a:srgbClr val="FFFFFF"/>
                </a:solidFill>
              </a:rPr>
              <a:t>, nous </a:t>
            </a:r>
            <a:r>
              <a:rPr lang="fr-CA" sz="2400" dirty="0">
                <a:solidFill>
                  <a:srgbClr val="FFFFFF"/>
                </a:solidFill>
              </a:rPr>
              <a:t>sélectionnons</a:t>
            </a:r>
            <a:r>
              <a:rPr lang="en-CA" sz="2400" dirty="0">
                <a:solidFill>
                  <a:srgbClr val="FFFFFF"/>
                </a:solidFill>
              </a:rPr>
              <a:t> 2 des phenotypes qui </a:t>
            </a:r>
            <a:r>
              <a:rPr lang="en-CA" sz="2400" dirty="0" err="1">
                <a:solidFill>
                  <a:srgbClr val="FFFFFF"/>
                </a:solidFill>
              </a:rPr>
              <a:t>ont</a:t>
            </a:r>
            <a:r>
              <a:rPr lang="en-CA" sz="2400" dirty="0">
                <a:solidFill>
                  <a:srgbClr val="FFFFFF"/>
                </a:solidFill>
              </a:rPr>
              <a:t> </a:t>
            </a:r>
            <a:r>
              <a:rPr lang="en-CA" sz="2400" dirty="0" err="1">
                <a:solidFill>
                  <a:srgbClr val="FFFFFF"/>
                </a:solidFill>
              </a:rPr>
              <a:t>généré</a:t>
            </a:r>
            <a:r>
              <a:rPr lang="en-CA" sz="2400" dirty="0">
                <a:solidFill>
                  <a:srgbClr val="FFFFFF"/>
                </a:solidFill>
              </a:rPr>
              <a:t> </a:t>
            </a:r>
            <a:r>
              <a:rPr lang="en-CA" sz="2400" dirty="0" err="1">
                <a:solidFill>
                  <a:srgbClr val="FFFFFF"/>
                </a:solidFill>
              </a:rPr>
              <a:t>aucun</a:t>
            </a:r>
            <a:r>
              <a:rPr lang="en-CA" sz="2400" dirty="0">
                <a:solidFill>
                  <a:srgbClr val="FFFFFF"/>
                </a:solidFill>
              </a:rPr>
              <a:t> gain. </a:t>
            </a:r>
            <a:r>
              <a:rPr lang="en-CA" sz="2400" dirty="0" err="1">
                <a:solidFill>
                  <a:srgbClr val="FFFFFF"/>
                </a:solidFill>
              </a:rPr>
              <a:t>Puis</a:t>
            </a:r>
            <a:r>
              <a:rPr lang="en-CA" sz="2400" dirty="0">
                <a:solidFill>
                  <a:srgbClr val="FFFFFF"/>
                </a:solidFill>
              </a:rPr>
              <a:t>, on </a:t>
            </a:r>
            <a:r>
              <a:rPr lang="en-CA" sz="2400" dirty="0" err="1">
                <a:solidFill>
                  <a:srgbClr val="FFFFFF"/>
                </a:solidFill>
              </a:rPr>
              <a:t>tente</a:t>
            </a:r>
            <a:r>
              <a:rPr lang="en-CA" sz="2400" dirty="0">
                <a:solidFill>
                  <a:srgbClr val="FFFFFF"/>
                </a:solidFill>
              </a:rPr>
              <a:t> de </a:t>
            </a:r>
            <a:r>
              <a:rPr lang="en-CA" sz="2400" dirty="0" err="1">
                <a:solidFill>
                  <a:srgbClr val="FFFFFF"/>
                </a:solidFill>
              </a:rPr>
              <a:t>croiser</a:t>
            </a:r>
            <a:r>
              <a:rPr lang="en-CA" sz="2400" dirty="0">
                <a:solidFill>
                  <a:srgbClr val="FFFFFF"/>
                </a:solidFill>
              </a:rPr>
              <a:t> les deux phenotypes. </a:t>
            </a:r>
            <a:r>
              <a:rPr lang="en-CA" sz="2400" dirty="0" err="1">
                <a:solidFill>
                  <a:srgbClr val="FFFFFF"/>
                </a:solidFill>
              </a:rPr>
              <a:t>Cela</a:t>
            </a:r>
            <a:r>
              <a:rPr lang="en-CA" sz="2400" dirty="0">
                <a:solidFill>
                  <a:srgbClr val="FFFFFF"/>
                </a:solidFill>
              </a:rPr>
              <a:t> dans le but que </a:t>
            </a:r>
            <a:r>
              <a:rPr lang="en-CA" sz="2400" dirty="0" err="1">
                <a:solidFill>
                  <a:srgbClr val="FFFFFF"/>
                </a:solidFill>
              </a:rPr>
              <a:t>lors</a:t>
            </a:r>
            <a:r>
              <a:rPr lang="en-CA" sz="2400" dirty="0">
                <a:solidFill>
                  <a:srgbClr val="FFFFFF"/>
                </a:solidFill>
              </a:rPr>
              <a:t> de la mutation, un phenotype </a:t>
            </a:r>
            <a:r>
              <a:rPr lang="en-CA" sz="2400" dirty="0" err="1">
                <a:solidFill>
                  <a:srgbClr val="FFFFFF"/>
                </a:solidFill>
              </a:rPr>
              <a:t>générant</a:t>
            </a:r>
            <a:r>
              <a:rPr lang="en-CA" sz="2400" dirty="0">
                <a:solidFill>
                  <a:srgbClr val="FFFFFF"/>
                </a:solidFill>
              </a:rPr>
              <a:t> un gain </a:t>
            </a:r>
            <a:r>
              <a:rPr lang="en-CA" sz="2400" dirty="0" err="1">
                <a:solidFill>
                  <a:srgbClr val="FFFFFF"/>
                </a:solidFill>
              </a:rPr>
              <a:t>soit</a:t>
            </a:r>
            <a:r>
              <a:rPr lang="en-CA" sz="2400" dirty="0">
                <a:solidFill>
                  <a:srgbClr val="FFFFFF"/>
                </a:solidFill>
              </a:rPr>
              <a:t> </a:t>
            </a:r>
            <a:r>
              <a:rPr lang="en-CA" sz="2400" dirty="0" err="1">
                <a:solidFill>
                  <a:srgbClr val="FFFFFF"/>
                </a:solidFill>
              </a:rPr>
              <a:t>créer</a:t>
            </a:r>
            <a:r>
              <a:rPr lang="en-CA" sz="2400" dirty="0">
                <a:solidFill>
                  <a:srgbClr val="FFFFFF"/>
                </a:solidFill>
              </a:rPr>
              <a:t>.</a:t>
            </a:r>
          </a:p>
          <a:p>
            <a:pPr marL="0" indent="0" defTabSz="914400">
              <a:lnSpc>
                <a:spcPct val="90000"/>
              </a:lnSpc>
              <a:spcAft>
                <a:spcPts val="600"/>
              </a:spcAft>
              <a:buClr>
                <a:schemeClr val="accent1"/>
              </a:buClr>
              <a:buNone/>
            </a:pPr>
            <a:endParaRPr lang="en-US" dirty="0">
              <a:solidFill>
                <a:schemeClr val="bg1"/>
              </a:solidFill>
            </a:endParaRPr>
          </a:p>
        </p:txBody>
      </p:sp>
      <p:pic>
        <p:nvPicPr>
          <p:cNvPr id="6" name="Picture 5">
            <a:extLst>
              <a:ext uri="{FF2B5EF4-FFF2-40B4-BE49-F238E27FC236}">
                <a16:creationId xmlns:a16="http://schemas.microsoft.com/office/drawing/2014/main" id="{11992390-F5D0-F993-AEEC-153F647F0CA0}"/>
              </a:ext>
            </a:extLst>
          </p:cNvPr>
          <p:cNvPicPr>
            <a:picLocks noChangeAspect="1"/>
          </p:cNvPicPr>
          <p:nvPr/>
        </p:nvPicPr>
        <p:blipFill>
          <a:blip r:embed="rId2"/>
          <a:stretch>
            <a:fillRect/>
          </a:stretch>
        </p:blipFill>
        <p:spPr>
          <a:xfrm>
            <a:off x="5555795" y="2958528"/>
            <a:ext cx="6516009" cy="619211"/>
          </a:xfrm>
          <a:prstGeom prst="rect">
            <a:avLst/>
          </a:prstGeom>
        </p:spPr>
      </p:pic>
    </p:spTree>
    <p:extLst>
      <p:ext uri="{BB962C8B-B14F-4D97-AF65-F5344CB8AC3E}">
        <p14:creationId xmlns:p14="http://schemas.microsoft.com/office/powerpoint/2010/main" val="334361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EC6F-AFFF-49B2-7121-C1E910E559DB}"/>
              </a:ext>
            </a:extLst>
          </p:cNvPr>
          <p:cNvSpPr>
            <a:spLocks noGrp="1"/>
          </p:cNvSpPr>
          <p:nvPr>
            <p:ph type="title"/>
          </p:nvPr>
        </p:nvSpPr>
        <p:spPr>
          <a:xfrm>
            <a:off x="1024128" y="585216"/>
            <a:ext cx="9720072" cy="1499616"/>
          </a:xfrm>
        </p:spPr>
        <p:txBody>
          <a:bodyPr>
            <a:normAutofit/>
          </a:bodyPr>
          <a:lstStyle/>
          <a:p>
            <a:r>
              <a:rPr lang="fr-CA"/>
              <a:t>méthode de mutation</a:t>
            </a:r>
            <a:endParaRPr lang="en-CA"/>
          </a:p>
        </p:txBody>
      </p:sp>
      <p:sp>
        <p:nvSpPr>
          <p:cNvPr id="9" name="Content Placeholder 8">
            <a:extLst>
              <a:ext uri="{FF2B5EF4-FFF2-40B4-BE49-F238E27FC236}">
                <a16:creationId xmlns:a16="http://schemas.microsoft.com/office/drawing/2014/main" id="{563113F6-85B5-4956-4904-3798FB790649}"/>
              </a:ext>
            </a:extLst>
          </p:cNvPr>
          <p:cNvSpPr>
            <a:spLocks noGrp="1"/>
          </p:cNvSpPr>
          <p:nvPr>
            <p:ph idx="1"/>
          </p:nvPr>
        </p:nvSpPr>
        <p:spPr>
          <a:xfrm>
            <a:off x="1024128" y="2286000"/>
            <a:ext cx="4754880" cy="4023360"/>
          </a:xfrm>
        </p:spPr>
        <p:txBody>
          <a:bodyPr>
            <a:normAutofit/>
          </a:bodyPr>
          <a:lstStyle/>
          <a:p>
            <a:r>
              <a:rPr lang="en-US" dirty="0"/>
              <a:t>Dans la </a:t>
            </a:r>
            <a:r>
              <a:rPr lang="en-US" dirty="0" err="1"/>
              <a:t>methode</a:t>
            </a:r>
            <a:r>
              <a:rPr lang="en-US" dirty="0"/>
              <a:t> de mutation, nous </a:t>
            </a:r>
            <a:r>
              <a:rPr lang="en-US" dirty="0" err="1"/>
              <a:t>ajoutons</a:t>
            </a:r>
            <a:r>
              <a:rPr lang="en-US" dirty="0"/>
              <a:t> </a:t>
            </a:r>
            <a:r>
              <a:rPr lang="en-US" dirty="0" err="1"/>
              <a:t>une</a:t>
            </a:r>
            <a:r>
              <a:rPr lang="en-US" dirty="0"/>
              <a:t> </a:t>
            </a:r>
            <a:r>
              <a:rPr lang="en-US" dirty="0" err="1"/>
              <a:t>probabilité</a:t>
            </a:r>
            <a:r>
              <a:rPr lang="en-US" dirty="0"/>
              <a:t> de 80% </a:t>
            </a:r>
            <a:r>
              <a:rPr lang="en-US" dirty="0" err="1"/>
              <a:t>qu’un</a:t>
            </a:r>
            <a:r>
              <a:rPr lang="en-US" dirty="0"/>
              <a:t> des genomes </a:t>
            </a:r>
            <a:r>
              <a:rPr lang="en-US" dirty="0" err="1"/>
              <a:t>apres</a:t>
            </a:r>
            <a:r>
              <a:rPr lang="en-US" dirty="0"/>
              <a:t> le point de </a:t>
            </a:r>
            <a:r>
              <a:rPr lang="en-US" dirty="0" err="1"/>
              <a:t>croisement</a:t>
            </a:r>
            <a:r>
              <a:rPr lang="en-US" dirty="0"/>
              <a:t> </a:t>
            </a:r>
            <a:r>
              <a:rPr lang="en-US" dirty="0" err="1"/>
              <a:t>peuvent</a:t>
            </a:r>
            <a:r>
              <a:rPr lang="en-US" dirty="0"/>
              <a:t> se faire ‘</a:t>
            </a:r>
            <a:r>
              <a:rPr lang="en-US" dirty="0" err="1"/>
              <a:t>Flip’.Le</a:t>
            </a:r>
            <a:r>
              <a:rPr lang="en-US" dirty="0"/>
              <a:t> but de </a:t>
            </a:r>
            <a:r>
              <a:rPr lang="en-US" dirty="0" err="1"/>
              <a:t>cela</a:t>
            </a:r>
            <a:r>
              <a:rPr lang="en-US" dirty="0"/>
              <a:t> </a:t>
            </a:r>
            <a:r>
              <a:rPr lang="en-US" dirty="0" err="1"/>
              <a:t>est</a:t>
            </a:r>
            <a:r>
              <a:rPr lang="en-US" dirty="0"/>
              <a:t> de </a:t>
            </a:r>
            <a:r>
              <a:rPr lang="en-US" dirty="0" err="1"/>
              <a:t>créer</a:t>
            </a:r>
            <a:r>
              <a:rPr lang="en-US" dirty="0"/>
              <a:t> </a:t>
            </a:r>
            <a:r>
              <a:rPr lang="en-US" dirty="0" err="1"/>
              <a:t>une</a:t>
            </a:r>
            <a:r>
              <a:rPr lang="en-US" dirty="0"/>
              <a:t> nouvelle population à qui on </a:t>
            </a:r>
            <a:r>
              <a:rPr lang="en-US" dirty="0" err="1"/>
              <a:t>va</a:t>
            </a:r>
            <a:r>
              <a:rPr lang="en-US" dirty="0"/>
              <a:t> </a:t>
            </a:r>
            <a:r>
              <a:rPr lang="en-US" dirty="0" err="1"/>
              <a:t>effectuer</a:t>
            </a:r>
            <a:r>
              <a:rPr lang="en-US" dirty="0"/>
              <a:t> la </a:t>
            </a:r>
            <a:r>
              <a:rPr lang="en-US" dirty="0" err="1"/>
              <a:t>fonction</a:t>
            </a:r>
            <a:r>
              <a:rPr lang="en-US" dirty="0"/>
              <a:t> fitness dans </a:t>
            </a:r>
            <a:r>
              <a:rPr lang="en-US" dirty="0" err="1"/>
              <a:t>l’espoir</a:t>
            </a:r>
            <a:r>
              <a:rPr lang="en-US" dirty="0"/>
              <a:t> que le phenotype </a:t>
            </a:r>
            <a:r>
              <a:rPr lang="en-US" dirty="0" err="1"/>
              <a:t>créer</a:t>
            </a:r>
            <a:r>
              <a:rPr lang="en-US" dirty="0"/>
              <a:t> par la mutation </a:t>
            </a:r>
            <a:r>
              <a:rPr lang="en-US" dirty="0" err="1"/>
              <a:t>génère</a:t>
            </a:r>
            <a:r>
              <a:rPr lang="en-US" dirty="0"/>
              <a:t> un gain. Le </a:t>
            </a:r>
            <a:r>
              <a:rPr lang="en-US" dirty="0" err="1"/>
              <a:t>pourcentage</a:t>
            </a:r>
            <a:r>
              <a:rPr lang="en-US" dirty="0"/>
              <a:t> de </a:t>
            </a:r>
            <a:r>
              <a:rPr lang="en-US" dirty="0" err="1"/>
              <a:t>probabilité</a:t>
            </a:r>
            <a:r>
              <a:rPr lang="en-US" dirty="0"/>
              <a:t> </a:t>
            </a:r>
            <a:r>
              <a:rPr lang="en-US" dirty="0" err="1"/>
              <a:t>est</a:t>
            </a:r>
            <a:r>
              <a:rPr lang="en-US" dirty="0"/>
              <a:t> haut du à la </a:t>
            </a:r>
            <a:r>
              <a:rPr lang="en-US" dirty="0" err="1"/>
              <a:t>quantité</a:t>
            </a:r>
            <a:r>
              <a:rPr lang="en-US" dirty="0"/>
              <a:t> de </a:t>
            </a:r>
            <a:r>
              <a:rPr lang="en-US" dirty="0" err="1"/>
              <a:t>monnaies</a:t>
            </a:r>
            <a:r>
              <a:rPr lang="en-US" dirty="0"/>
              <a:t> qui existent.</a:t>
            </a:r>
          </a:p>
        </p:txBody>
      </p:sp>
      <p:pic>
        <p:nvPicPr>
          <p:cNvPr id="5" name="Picture 4">
            <a:extLst>
              <a:ext uri="{FF2B5EF4-FFF2-40B4-BE49-F238E27FC236}">
                <a16:creationId xmlns:a16="http://schemas.microsoft.com/office/drawing/2014/main" id="{F1D83EBF-9E73-F81D-1E86-31BB07047D35}"/>
              </a:ext>
            </a:extLst>
          </p:cNvPr>
          <p:cNvPicPr>
            <a:picLocks noChangeAspect="1"/>
          </p:cNvPicPr>
          <p:nvPr/>
        </p:nvPicPr>
        <p:blipFill>
          <a:blip r:embed="rId2"/>
          <a:stretch>
            <a:fillRect/>
          </a:stretch>
        </p:blipFill>
        <p:spPr>
          <a:xfrm>
            <a:off x="6744395" y="2819816"/>
            <a:ext cx="4526278" cy="905255"/>
          </a:xfrm>
          <a:prstGeom prst="rect">
            <a:avLst/>
          </a:prstGeom>
        </p:spPr>
      </p:pic>
    </p:spTree>
    <p:extLst>
      <p:ext uri="{BB962C8B-B14F-4D97-AF65-F5344CB8AC3E}">
        <p14:creationId xmlns:p14="http://schemas.microsoft.com/office/powerpoint/2010/main" val="285964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070-FBE3-3859-C053-E5C29EDA5700}"/>
              </a:ext>
            </a:extLst>
          </p:cNvPr>
          <p:cNvSpPr>
            <a:spLocks noGrp="1"/>
          </p:cNvSpPr>
          <p:nvPr>
            <p:ph type="title"/>
          </p:nvPr>
        </p:nvSpPr>
        <p:spPr>
          <a:xfrm>
            <a:off x="1024129" y="585216"/>
            <a:ext cx="4431792" cy="1499616"/>
          </a:xfrm>
        </p:spPr>
        <p:txBody>
          <a:bodyPr>
            <a:normAutofit/>
          </a:bodyPr>
          <a:lstStyle/>
          <a:p>
            <a:r>
              <a:rPr lang="fr-CA"/>
              <a:t>Méthode run evolution</a:t>
            </a:r>
            <a:endParaRPr lang="en-US" dirty="0"/>
          </a:p>
        </p:txBody>
      </p:sp>
      <p:sp>
        <p:nvSpPr>
          <p:cNvPr id="3" name="Content Placeholder 2">
            <a:extLst>
              <a:ext uri="{FF2B5EF4-FFF2-40B4-BE49-F238E27FC236}">
                <a16:creationId xmlns:a16="http://schemas.microsoft.com/office/drawing/2014/main" id="{88F698D6-4699-2909-807B-A931A0CA8C86}"/>
              </a:ext>
            </a:extLst>
          </p:cNvPr>
          <p:cNvSpPr>
            <a:spLocks noGrp="1"/>
          </p:cNvSpPr>
          <p:nvPr>
            <p:ph idx="1"/>
          </p:nvPr>
        </p:nvSpPr>
        <p:spPr>
          <a:xfrm>
            <a:off x="1024128" y="2286000"/>
            <a:ext cx="4429615" cy="3931920"/>
          </a:xfrm>
        </p:spPr>
        <p:txBody>
          <a:bodyPr>
            <a:normAutofit/>
          </a:bodyPr>
          <a:lstStyle/>
          <a:p>
            <a:r>
              <a:rPr lang="fr-CA" dirty="0"/>
              <a:t>La méthode Run </a:t>
            </a:r>
            <a:r>
              <a:rPr lang="fr-CA" dirty="0" err="1"/>
              <a:t>Evolution</a:t>
            </a:r>
            <a:r>
              <a:rPr lang="fr-CA" dirty="0"/>
              <a:t> exécute l’algorithme selon une quantité de population et selon une longueur de population. Une population est générée avec les paramètres passés. Ensuite, on filtre chaque population en effectuant la fonction fitness à la population et on retourne une liste de populations qui on passé la fonction fitness, soit des populations générant aucun gain. Puis on effectue la sélection, le croisement et la mutation.</a:t>
            </a:r>
            <a:endParaRPr lang="en-US" dirty="0"/>
          </a:p>
        </p:txBody>
      </p:sp>
      <p:pic>
        <p:nvPicPr>
          <p:cNvPr id="5" name="Picture 4">
            <a:extLst>
              <a:ext uri="{FF2B5EF4-FFF2-40B4-BE49-F238E27FC236}">
                <a16:creationId xmlns:a16="http://schemas.microsoft.com/office/drawing/2014/main" id="{9EFED7D9-36FB-18C5-E93F-3C101F659665}"/>
              </a:ext>
            </a:extLst>
          </p:cNvPr>
          <p:cNvPicPr>
            <a:picLocks noChangeAspect="1"/>
          </p:cNvPicPr>
          <p:nvPr/>
        </p:nvPicPr>
        <p:blipFill>
          <a:blip r:embed="rId2"/>
          <a:stretch>
            <a:fillRect/>
          </a:stretch>
        </p:blipFill>
        <p:spPr>
          <a:xfrm>
            <a:off x="6096000" y="1908162"/>
            <a:ext cx="5455921" cy="3041675"/>
          </a:xfrm>
          <a:prstGeom prst="rect">
            <a:avLst/>
          </a:prstGeom>
        </p:spPr>
      </p:pic>
    </p:spTree>
    <p:extLst>
      <p:ext uri="{BB962C8B-B14F-4D97-AF65-F5344CB8AC3E}">
        <p14:creationId xmlns:p14="http://schemas.microsoft.com/office/powerpoint/2010/main" val="2875473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6B692-DDE3-0C09-BC7A-F6F051053A00}"/>
              </a:ext>
            </a:extLst>
          </p:cNvPr>
          <p:cNvSpPr>
            <a:spLocks noGrp="1"/>
          </p:cNvSpPr>
          <p:nvPr>
            <p:ph type="title"/>
          </p:nvPr>
        </p:nvSpPr>
        <p:spPr>
          <a:xfrm>
            <a:off x="964788" y="804333"/>
            <a:ext cx="3391900" cy="5249334"/>
          </a:xfrm>
        </p:spPr>
        <p:txBody>
          <a:bodyPr>
            <a:normAutofit/>
          </a:bodyPr>
          <a:lstStyle/>
          <a:p>
            <a:pPr algn="r"/>
            <a:r>
              <a:rPr lang="fr-CA" dirty="0">
                <a:solidFill>
                  <a:srgbClr val="FFFFFF"/>
                </a:solidFill>
              </a:rPr>
              <a:t>Résultats obtenus</a:t>
            </a:r>
            <a:endParaRPr lang="en-CA" dirty="0">
              <a:solidFill>
                <a:srgbClr val="FFFFFF"/>
              </a:solidFill>
            </a:endParaRPr>
          </a:p>
        </p:txBody>
      </p:sp>
      <p:sp>
        <p:nvSpPr>
          <p:cNvPr id="3" name="Content Placeholder 2">
            <a:extLst>
              <a:ext uri="{FF2B5EF4-FFF2-40B4-BE49-F238E27FC236}">
                <a16:creationId xmlns:a16="http://schemas.microsoft.com/office/drawing/2014/main" id="{368AD7D3-C504-4C7B-6F38-22FD51626926}"/>
              </a:ext>
            </a:extLst>
          </p:cNvPr>
          <p:cNvSpPr>
            <a:spLocks noGrp="1"/>
          </p:cNvSpPr>
          <p:nvPr>
            <p:ph idx="1"/>
          </p:nvPr>
        </p:nvSpPr>
        <p:spPr>
          <a:xfrm>
            <a:off x="4951048" y="804333"/>
            <a:ext cx="6306003" cy="3031067"/>
          </a:xfrm>
        </p:spPr>
        <p:txBody>
          <a:bodyPr anchor="ctr">
            <a:normAutofit/>
          </a:bodyPr>
          <a:lstStyle/>
          <a:p>
            <a:r>
              <a:rPr lang="en-CA" dirty="0"/>
              <a:t>Les r</a:t>
            </a:r>
            <a:r>
              <a:rPr lang="fr-CA" dirty="0" err="1"/>
              <a:t>ésultats</a:t>
            </a:r>
            <a:r>
              <a:rPr lang="fr-CA" dirty="0"/>
              <a:t> obtenus sont relativement </a:t>
            </a:r>
            <a:r>
              <a:rPr lang="fr-CA" dirty="0" err="1"/>
              <a:t>convincants</a:t>
            </a:r>
            <a:r>
              <a:rPr lang="fr-CA" dirty="0"/>
              <a:t> car seulement près de 6% des populations générés par l’algorithme réagissent à la fonction fitness, soit qu’il génèrent un gain. Ce n’est pas si mal en réalité car cela démontre que notre algorithme fonctionne. Nous pensons que la fluctuation des monnaies et la quantité de monnaies font que l’indice de réussite ne soit pas si haut. </a:t>
            </a:r>
            <a:endParaRPr lang="en-CA" dirty="0"/>
          </a:p>
        </p:txBody>
      </p:sp>
      <p:pic>
        <p:nvPicPr>
          <p:cNvPr id="5" name="Picture 4">
            <a:extLst>
              <a:ext uri="{FF2B5EF4-FFF2-40B4-BE49-F238E27FC236}">
                <a16:creationId xmlns:a16="http://schemas.microsoft.com/office/drawing/2014/main" id="{0F22A5BC-F6EF-8B8D-5BF7-15D393EF97A9}"/>
              </a:ext>
            </a:extLst>
          </p:cNvPr>
          <p:cNvPicPr>
            <a:picLocks noChangeAspect="1"/>
          </p:cNvPicPr>
          <p:nvPr/>
        </p:nvPicPr>
        <p:blipFill>
          <a:blip r:embed="rId2"/>
          <a:stretch>
            <a:fillRect/>
          </a:stretch>
        </p:blipFill>
        <p:spPr>
          <a:xfrm>
            <a:off x="8375436" y="4360486"/>
            <a:ext cx="3057952" cy="1143160"/>
          </a:xfrm>
          <a:prstGeom prst="rect">
            <a:avLst/>
          </a:prstGeom>
        </p:spPr>
      </p:pic>
      <p:sp>
        <p:nvSpPr>
          <p:cNvPr id="6" name="TextBox 5">
            <a:extLst>
              <a:ext uri="{FF2B5EF4-FFF2-40B4-BE49-F238E27FC236}">
                <a16:creationId xmlns:a16="http://schemas.microsoft.com/office/drawing/2014/main" id="{D1F7735D-957B-FBDA-5E3A-6E964A23ED89}"/>
              </a:ext>
            </a:extLst>
          </p:cNvPr>
          <p:cNvSpPr txBox="1"/>
          <p:nvPr/>
        </p:nvSpPr>
        <p:spPr>
          <a:xfrm>
            <a:off x="5135775" y="4377203"/>
            <a:ext cx="3126780" cy="646331"/>
          </a:xfrm>
          <a:prstGeom prst="rect">
            <a:avLst/>
          </a:prstGeom>
          <a:noFill/>
        </p:spPr>
        <p:txBody>
          <a:bodyPr wrap="square" rtlCol="0">
            <a:spAutoFit/>
          </a:bodyPr>
          <a:lstStyle/>
          <a:p>
            <a:r>
              <a:rPr lang="en-US" dirty="0"/>
              <a:t>S</a:t>
            </a:r>
            <a:r>
              <a:rPr lang="fr-CA" dirty="0" err="1"/>
              <a:t>équence</a:t>
            </a:r>
            <a:r>
              <a:rPr lang="fr-CA" dirty="0"/>
              <a:t> de devises générant un gain</a:t>
            </a:r>
            <a:endParaRPr lang="en-US" dirty="0"/>
          </a:p>
        </p:txBody>
      </p:sp>
      <p:sp>
        <p:nvSpPr>
          <p:cNvPr id="7" name="TextBox 6">
            <a:extLst>
              <a:ext uri="{FF2B5EF4-FFF2-40B4-BE49-F238E27FC236}">
                <a16:creationId xmlns:a16="http://schemas.microsoft.com/office/drawing/2014/main" id="{478C2CAD-88BF-B2B3-3D53-BF533E8082FC}"/>
              </a:ext>
            </a:extLst>
          </p:cNvPr>
          <p:cNvSpPr txBox="1"/>
          <p:nvPr/>
        </p:nvSpPr>
        <p:spPr>
          <a:xfrm>
            <a:off x="8375436" y="5534491"/>
            <a:ext cx="3126780" cy="923330"/>
          </a:xfrm>
          <a:prstGeom prst="rect">
            <a:avLst/>
          </a:prstGeom>
          <a:noFill/>
        </p:spPr>
        <p:txBody>
          <a:bodyPr wrap="square" rtlCol="0">
            <a:spAutoFit/>
          </a:bodyPr>
          <a:lstStyle/>
          <a:p>
            <a:r>
              <a:rPr lang="en-US" dirty="0"/>
              <a:t>S</a:t>
            </a:r>
            <a:r>
              <a:rPr lang="fr-CA" dirty="0" err="1"/>
              <a:t>équence</a:t>
            </a:r>
            <a:r>
              <a:rPr lang="fr-CA" dirty="0"/>
              <a:t> de devises générant aucun gain et qui génèrent une nouvelle population.</a:t>
            </a:r>
            <a:endParaRPr lang="en-US" dirty="0"/>
          </a:p>
        </p:txBody>
      </p:sp>
    </p:spTree>
    <p:extLst>
      <p:ext uri="{BB962C8B-B14F-4D97-AF65-F5344CB8AC3E}">
        <p14:creationId xmlns:p14="http://schemas.microsoft.com/office/powerpoint/2010/main" val="316305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8CB5F029A7E945AFB5B8076B06DA3A" ma:contentTypeVersion="14" ma:contentTypeDescription="Create a new document." ma:contentTypeScope="" ma:versionID="95777a48c4dd30faf59671b347c31ef2">
  <xsd:schema xmlns:xsd="http://www.w3.org/2001/XMLSchema" xmlns:xs="http://www.w3.org/2001/XMLSchema" xmlns:p="http://schemas.microsoft.com/office/2006/metadata/properties" xmlns:ns3="0c7480e0-b63b-46d2-b089-104ad445ea3b" xmlns:ns4="4a5d93c1-85a3-419d-827d-debfe96acbe8" targetNamespace="http://schemas.microsoft.com/office/2006/metadata/properties" ma:root="true" ma:fieldsID="83a0292f95e3a5ec1edc8bc98c3bb159" ns3:_="" ns4:_="">
    <xsd:import namespace="0c7480e0-b63b-46d2-b089-104ad445ea3b"/>
    <xsd:import namespace="4a5d93c1-85a3-419d-827d-debfe96acbe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LengthInSeconds" minOccurs="0"/>
                <xsd:element ref="ns4:_activity"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7480e0-b63b-46d2-b089-104ad445ea3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a5d93c1-85a3-419d-827d-debfe96acbe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_activity" ma:index="20" nillable="true" ma:displayName="_activity" ma:hidden="true" ma:internalName="_activity">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4a5d93c1-85a3-419d-827d-debfe96acbe8" xsi:nil="true"/>
    <_activity xmlns="4a5d93c1-85a3-419d-827d-debfe96acbe8" xsi:nil="true"/>
  </documentManagement>
</p:properties>
</file>

<file path=customXml/itemProps1.xml><?xml version="1.0" encoding="utf-8"?>
<ds:datastoreItem xmlns:ds="http://schemas.openxmlformats.org/officeDocument/2006/customXml" ds:itemID="{65D7E2B7-312A-45B2-9CA7-A9637B161B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7480e0-b63b-46d2-b089-104ad445ea3b"/>
    <ds:schemaRef ds:uri="4a5d93c1-85a3-419d-827d-debfe96acb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0c7480e0-b63b-46d2-b089-104ad445ea3b"/>
    <ds:schemaRef ds:uri="http://schemas.microsoft.com/office/infopath/2007/PartnerControls"/>
    <ds:schemaRef ds:uri="http://schemas.microsoft.com/office/2006/documentManagement/types"/>
    <ds:schemaRef ds:uri="http://purl.org/dc/dcmitype/"/>
    <ds:schemaRef ds:uri="http://schemas.microsoft.com/office/2006/metadata/properties"/>
    <ds:schemaRef ds:uri="http://www.w3.org/XML/1998/namespace"/>
    <ds:schemaRef ds:uri="http://schemas.openxmlformats.org/package/2006/metadata/core-properties"/>
    <ds:schemaRef ds:uri="4a5d93c1-85a3-419d-827d-debfe96acbe8"/>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Integral design</Template>
  <TotalTime>456</TotalTime>
  <Words>603</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Tw Cen MT</vt:lpstr>
      <vt:lpstr>Tw Cen MT Condensed</vt:lpstr>
      <vt:lpstr>Wingdings 3</vt:lpstr>
      <vt:lpstr>Integral</vt:lpstr>
      <vt:lpstr>Algorithme génétique </vt:lpstr>
      <vt:lpstr>Genotype et phenotype</vt:lpstr>
      <vt:lpstr>FONctionnement</vt:lpstr>
      <vt:lpstr>FONCTION FITNESS</vt:lpstr>
      <vt:lpstr>MÉthode de selection</vt:lpstr>
      <vt:lpstr>Méthode de croisement</vt:lpstr>
      <vt:lpstr>méthode de mutation</vt:lpstr>
      <vt:lpstr>Méthode run evolution</vt:lpstr>
      <vt:lpstr>Résultats obtenus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Viau</dc:creator>
  <cp:lastModifiedBy>Mohammed Elhasnaoui</cp:lastModifiedBy>
  <cp:revision>12</cp:revision>
  <dcterms:created xsi:type="dcterms:W3CDTF">2022-11-14T16:24:23Z</dcterms:created>
  <dcterms:modified xsi:type="dcterms:W3CDTF">2022-11-19T04:49:27Z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0x0101000F8CB5F029A7E945AFB5B8076B06DA3A</vt:lpwstr>
  </property>
</Properties>
</file>