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4" r:id="rId3"/>
    <p:sldId id="266" r:id="rId4"/>
    <p:sldId id="267" r:id="rId5"/>
    <p:sldId id="272" r:id="rId6"/>
    <p:sldId id="273" r:id="rId7"/>
    <p:sldId id="268" r:id="rId8"/>
    <p:sldId id="257" r:id="rId9"/>
    <p:sldId id="270" r:id="rId10"/>
    <p:sldId id="271"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07" autoAdjust="0"/>
    <p:restoredTop sz="94660"/>
  </p:normalViewPr>
  <p:slideViewPr>
    <p:cSldViewPr snapToGrid="0">
      <p:cViewPr varScale="1">
        <p:scale>
          <a:sx n="121" d="100"/>
          <a:sy n="121" d="100"/>
        </p:scale>
        <p:origin x="184"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tyhh\Desktop\Courses\21F\csc343\project\phase_3\Cases_and_PHSM.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dirty="0">
                <a:effectLst/>
              </a:rPr>
              <a:t>Relations between cases and </a:t>
            </a:r>
            <a:r>
              <a:rPr lang="en-US" altLang="zh-CN" sz="1800" b="0" i="0" baseline="0" dirty="0" err="1">
                <a:effectLst/>
              </a:rPr>
              <a:t>phsm</a:t>
            </a:r>
            <a:r>
              <a:rPr lang="en-US" altLang="zh-CN" sz="1800" b="0" i="0" baseline="0" dirty="0">
                <a:effectLst/>
              </a:rPr>
              <a:t> of Canada</a:t>
            </a:r>
            <a:endParaRPr lang="zh-CN" altLang="zh-CN"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Cases_and_PHSM!$C$1</c:f>
              <c:strCache>
                <c:ptCount val="1"/>
                <c:pt idx="0">
                  <c:v>avg_new_cases</c:v>
                </c:pt>
              </c:strCache>
            </c:strRef>
          </c:tx>
          <c:spPr>
            <a:solidFill>
              <a:schemeClr val="accent1"/>
            </a:solidFill>
            <a:ln>
              <a:noFill/>
            </a:ln>
            <a:effectLst/>
          </c:spPr>
          <c:invertIfNegative val="0"/>
          <c:cat>
            <c:numRef>
              <c:f>Cases_and_PHSM!$E$726:$E$781</c:f>
              <c:numCache>
                <c:formatCode>yyyy\-mm\-dd;@</c:formatCode>
                <c:ptCount val="56"/>
                <c:pt idx="0">
                  <c:v>43831</c:v>
                </c:pt>
                <c:pt idx="1">
                  <c:v>43855</c:v>
                </c:pt>
                <c:pt idx="2">
                  <c:v>43860</c:v>
                </c:pt>
                <c:pt idx="3">
                  <c:v>43892</c:v>
                </c:pt>
                <c:pt idx="4">
                  <c:v>43899</c:v>
                </c:pt>
                <c:pt idx="5">
                  <c:v>43923</c:v>
                </c:pt>
                <c:pt idx="6">
                  <c:v>43924</c:v>
                </c:pt>
                <c:pt idx="7">
                  <c:v>43925</c:v>
                </c:pt>
                <c:pt idx="8">
                  <c:v>43926</c:v>
                </c:pt>
                <c:pt idx="9">
                  <c:v>43929</c:v>
                </c:pt>
                <c:pt idx="10">
                  <c:v>43932</c:v>
                </c:pt>
                <c:pt idx="11">
                  <c:v>43937</c:v>
                </c:pt>
                <c:pt idx="12">
                  <c:v>43943</c:v>
                </c:pt>
                <c:pt idx="13">
                  <c:v>43953</c:v>
                </c:pt>
                <c:pt idx="14">
                  <c:v>43964</c:v>
                </c:pt>
                <c:pt idx="15">
                  <c:v>43967</c:v>
                </c:pt>
                <c:pt idx="16">
                  <c:v>43978</c:v>
                </c:pt>
                <c:pt idx="17">
                  <c:v>43987</c:v>
                </c:pt>
                <c:pt idx="18">
                  <c:v>43991</c:v>
                </c:pt>
                <c:pt idx="19">
                  <c:v>43992</c:v>
                </c:pt>
                <c:pt idx="20">
                  <c:v>44010</c:v>
                </c:pt>
                <c:pt idx="21">
                  <c:v>44019</c:v>
                </c:pt>
                <c:pt idx="22">
                  <c:v>44042</c:v>
                </c:pt>
                <c:pt idx="23">
                  <c:v>44057</c:v>
                </c:pt>
                <c:pt idx="24">
                  <c:v>44083</c:v>
                </c:pt>
                <c:pt idx="25">
                  <c:v>44085</c:v>
                </c:pt>
                <c:pt idx="26">
                  <c:v>44088</c:v>
                </c:pt>
                <c:pt idx="27">
                  <c:v>44097</c:v>
                </c:pt>
                <c:pt idx="28">
                  <c:v>44122</c:v>
                </c:pt>
                <c:pt idx="29">
                  <c:v>44143</c:v>
                </c:pt>
                <c:pt idx="30">
                  <c:v>44156</c:v>
                </c:pt>
                <c:pt idx="31">
                  <c:v>44165</c:v>
                </c:pt>
                <c:pt idx="32">
                  <c:v>44168</c:v>
                </c:pt>
                <c:pt idx="33">
                  <c:v>44175</c:v>
                </c:pt>
                <c:pt idx="34">
                  <c:v>44180</c:v>
                </c:pt>
                <c:pt idx="35">
                  <c:v>44190</c:v>
                </c:pt>
                <c:pt idx="36">
                  <c:v>44212</c:v>
                </c:pt>
                <c:pt idx="37">
                  <c:v>44213</c:v>
                </c:pt>
                <c:pt idx="38">
                  <c:v>44217</c:v>
                </c:pt>
                <c:pt idx="39">
                  <c:v>44223</c:v>
                </c:pt>
                <c:pt idx="40">
                  <c:v>44271</c:v>
                </c:pt>
                <c:pt idx="41">
                  <c:v>44284</c:v>
                </c:pt>
                <c:pt idx="42">
                  <c:v>44288</c:v>
                </c:pt>
                <c:pt idx="43">
                  <c:v>44310</c:v>
                </c:pt>
                <c:pt idx="44">
                  <c:v>44325</c:v>
                </c:pt>
                <c:pt idx="45">
                  <c:v>44334</c:v>
                </c:pt>
                <c:pt idx="46">
                  <c:v>44337</c:v>
                </c:pt>
                <c:pt idx="47">
                  <c:v>44370</c:v>
                </c:pt>
                <c:pt idx="48">
                  <c:v>44371</c:v>
                </c:pt>
                <c:pt idx="49">
                  <c:v>44384</c:v>
                </c:pt>
                <c:pt idx="50">
                  <c:v>44388</c:v>
                </c:pt>
                <c:pt idx="51">
                  <c:v>44399</c:v>
                </c:pt>
                <c:pt idx="52">
                  <c:v>44414</c:v>
                </c:pt>
                <c:pt idx="53">
                  <c:v>44429</c:v>
                </c:pt>
                <c:pt idx="54">
                  <c:v>44446</c:v>
                </c:pt>
                <c:pt idx="55">
                  <c:v>44467</c:v>
                </c:pt>
              </c:numCache>
            </c:numRef>
          </c:cat>
          <c:val>
            <c:numRef>
              <c:f>Cases_and_PHSM!$C$726:$C$781</c:f>
              <c:numCache>
                <c:formatCode>General</c:formatCode>
                <c:ptCount val="56"/>
                <c:pt idx="0">
                  <c:v>0</c:v>
                </c:pt>
                <c:pt idx="1">
                  <c:v>1.1666666666666701</c:v>
                </c:pt>
                <c:pt idx="2">
                  <c:v>0.63636363636363602</c:v>
                </c:pt>
                <c:pt idx="3">
                  <c:v>5.375</c:v>
                </c:pt>
                <c:pt idx="4">
                  <c:v>357.64</c:v>
                </c:pt>
                <c:pt idx="5">
                  <c:v>1209.5</c:v>
                </c:pt>
                <c:pt idx="6">
                  <c:v>1363.5</c:v>
                </c:pt>
                <c:pt idx="7">
                  <c:v>1412</c:v>
                </c:pt>
                <c:pt idx="8">
                  <c:v>1329.25</c:v>
                </c:pt>
                <c:pt idx="9">
                  <c:v>1355</c:v>
                </c:pt>
                <c:pt idx="10">
                  <c:v>1296.8333333333301</c:v>
                </c:pt>
                <c:pt idx="11">
                  <c:v>1604</c:v>
                </c:pt>
                <c:pt idx="12">
                  <c:v>1661.27272727273</c:v>
                </c:pt>
                <c:pt idx="13">
                  <c:v>1523.8333333333301</c:v>
                </c:pt>
                <c:pt idx="14">
                  <c:v>1168.25</c:v>
                </c:pt>
                <c:pt idx="15">
                  <c:v>1121.8333333333301</c:v>
                </c:pt>
                <c:pt idx="16">
                  <c:v>833.8</c:v>
                </c:pt>
                <c:pt idx="17">
                  <c:v>590.20000000000005</c:v>
                </c:pt>
                <c:pt idx="18">
                  <c:v>593.5</c:v>
                </c:pt>
                <c:pt idx="19">
                  <c:v>373.42105263157902</c:v>
                </c:pt>
                <c:pt idx="20">
                  <c:v>291.39999999999998</c:v>
                </c:pt>
                <c:pt idx="21">
                  <c:v>403.20833333333297</c:v>
                </c:pt>
                <c:pt idx="22">
                  <c:v>390.4375</c:v>
                </c:pt>
                <c:pt idx="23">
                  <c:v>434.11111111111097</c:v>
                </c:pt>
                <c:pt idx="24">
                  <c:v>799.66666666666697</c:v>
                </c:pt>
                <c:pt idx="25">
                  <c:v>598.25</c:v>
                </c:pt>
                <c:pt idx="26">
                  <c:v>978.9</c:v>
                </c:pt>
                <c:pt idx="27">
                  <c:v>1940.6538461538501</c:v>
                </c:pt>
                <c:pt idx="28">
                  <c:v>2912.5909090909099</c:v>
                </c:pt>
                <c:pt idx="29">
                  <c:v>4600.9285714285697</c:v>
                </c:pt>
                <c:pt idx="30">
                  <c:v>5370.1</c:v>
                </c:pt>
                <c:pt idx="31">
                  <c:v>6101</c:v>
                </c:pt>
                <c:pt idx="32">
                  <c:v>6362</c:v>
                </c:pt>
                <c:pt idx="33">
                  <c:v>6281.5</c:v>
                </c:pt>
                <c:pt idx="34">
                  <c:v>6682</c:v>
                </c:pt>
                <c:pt idx="35">
                  <c:v>7277.4782608695696</c:v>
                </c:pt>
                <c:pt idx="36">
                  <c:v>7189.5</c:v>
                </c:pt>
                <c:pt idx="37">
                  <c:v>6172</c:v>
                </c:pt>
                <c:pt idx="38">
                  <c:v>5419.8571428571404</c:v>
                </c:pt>
                <c:pt idx="39">
                  <c:v>3301.51020408163</c:v>
                </c:pt>
                <c:pt idx="40">
                  <c:v>3920.1428571428601</c:v>
                </c:pt>
                <c:pt idx="41">
                  <c:v>5092.2</c:v>
                </c:pt>
                <c:pt idx="42">
                  <c:v>7792.8695652173901</c:v>
                </c:pt>
                <c:pt idx="43">
                  <c:v>7856.625</c:v>
                </c:pt>
                <c:pt idx="44">
                  <c:v>6326.2</c:v>
                </c:pt>
                <c:pt idx="45">
                  <c:v>4676.75</c:v>
                </c:pt>
                <c:pt idx="46">
                  <c:v>2101.9411764705901</c:v>
                </c:pt>
                <c:pt idx="47">
                  <c:v>685.5</c:v>
                </c:pt>
                <c:pt idx="48">
                  <c:v>573.71428571428601</c:v>
                </c:pt>
                <c:pt idx="49">
                  <c:v>599</c:v>
                </c:pt>
                <c:pt idx="50">
                  <c:v>418.66666666666703</c:v>
                </c:pt>
                <c:pt idx="51">
                  <c:v>678.0625</c:v>
                </c:pt>
                <c:pt idx="52">
                  <c:v>1820.6875</c:v>
                </c:pt>
                <c:pt idx="53">
                  <c:v>3288.5555555555602</c:v>
                </c:pt>
                <c:pt idx="54">
                  <c:v>4220.6363636363603</c:v>
                </c:pt>
                <c:pt idx="55">
                  <c:v>3944.9090909090901</c:v>
                </c:pt>
              </c:numCache>
            </c:numRef>
          </c:val>
          <c:extLst>
            <c:ext xmlns:c16="http://schemas.microsoft.com/office/drawing/2014/chart" uri="{C3380CC4-5D6E-409C-BE32-E72D297353CC}">
              <c16:uniqueId val="{00000000-E636-497F-99B6-3B727E5A2085}"/>
            </c:ext>
          </c:extLst>
        </c:ser>
        <c:dLbls>
          <c:showLegendKey val="0"/>
          <c:showVal val="0"/>
          <c:showCatName val="0"/>
          <c:showSerName val="0"/>
          <c:showPercent val="0"/>
          <c:showBubbleSize val="0"/>
        </c:dLbls>
        <c:gapWidth val="150"/>
        <c:axId val="1254245872"/>
        <c:axId val="1254251280"/>
      </c:barChart>
      <c:lineChart>
        <c:grouping val="standard"/>
        <c:varyColors val="0"/>
        <c:ser>
          <c:idx val="7"/>
          <c:order val="7"/>
          <c:tx>
            <c:strRef>
              <c:f>Cases_and_PHSM!$M$1</c:f>
              <c:strCache>
                <c:ptCount val="1"/>
                <c:pt idx="0">
                  <c:v>total_measurement</c:v>
                </c:pt>
              </c:strCache>
            </c:strRef>
          </c:tx>
          <c:spPr>
            <a:ln w="28575" cap="rnd">
              <a:solidFill>
                <a:srgbClr val="00B0F0"/>
              </a:solidFill>
              <a:round/>
            </a:ln>
            <a:effectLst/>
          </c:spPr>
          <c:marker>
            <c:symbol val="none"/>
          </c:marker>
          <c:val>
            <c:numRef>
              <c:f>Cases_and_PHSM!$M$726:$M$781</c:f>
              <c:numCache>
                <c:formatCode>General</c:formatCode>
                <c:ptCount val="56"/>
                <c:pt idx="0">
                  <c:v>0</c:v>
                </c:pt>
                <c:pt idx="1">
                  <c:v>3</c:v>
                </c:pt>
                <c:pt idx="2">
                  <c:v>11</c:v>
                </c:pt>
                <c:pt idx="3">
                  <c:v>14</c:v>
                </c:pt>
                <c:pt idx="4">
                  <c:v>15</c:v>
                </c:pt>
                <c:pt idx="5">
                  <c:v>28</c:v>
                </c:pt>
                <c:pt idx="6">
                  <c:v>32</c:v>
                </c:pt>
                <c:pt idx="7">
                  <c:v>28</c:v>
                </c:pt>
                <c:pt idx="8">
                  <c:v>41</c:v>
                </c:pt>
                <c:pt idx="9">
                  <c:v>55</c:v>
                </c:pt>
                <c:pt idx="10">
                  <c:v>59</c:v>
                </c:pt>
                <c:pt idx="11">
                  <c:v>50</c:v>
                </c:pt>
                <c:pt idx="12">
                  <c:v>52</c:v>
                </c:pt>
                <c:pt idx="13">
                  <c:v>41</c:v>
                </c:pt>
                <c:pt idx="14">
                  <c:v>30</c:v>
                </c:pt>
                <c:pt idx="15">
                  <c:v>26</c:v>
                </c:pt>
                <c:pt idx="16">
                  <c:v>32</c:v>
                </c:pt>
                <c:pt idx="17">
                  <c:v>26</c:v>
                </c:pt>
                <c:pt idx="18">
                  <c:v>23</c:v>
                </c:pt>
                <c:pt idx="19">
                  <c:v>26</c:v>
                </c:pt>
                <c:pt idx="20">
                  <c:v>23</c:v>
                </c:pt>
                <c:pt idx="21">
                  <c:v>34</c:v>
                </c:pt>
                <c:pt idx="22">
                  <c:v>37</c:v>
                </c:pt>
                <c:pt idx="23">
                  <c:v>34</c:v>
                </c:pt>
                <c:pt idx="24">
                  <c:v>29</c:v>
                </c:pt>
                <c:pt idx="25">
                  <c:v>34</c:v>
                </c:pt>
                <c:pt idx="26">
                  <c:v>40</c:v>
                </c:pt>
                <c:pt idx="27">
                  <c:v>34</c:v>
                </c:pt>
                <c:pt idx="28">
                  <c:v>32</c:v>
                </c:pt>
                <c:pt idx="29">
                  <c:v>36</c:v>
                </c:pt>
                <c:pt idx="30">
                  <c:v>38</c:v>
                </c:pt>
                <c:pt idx="31">
                  <c:v>48</c:v>
                </c:pt>
                <c:pt idx="32">
                  <c:v>38</c:v>
                </c:pt>
                <c:pt idx="33">
                  <c:v>34</c:v>
                </c:pt>
                <c:pt idx="34">
                  <c:v>44</c:v>
                </c:pt>
                <c:pt idx="35">
                  <c:v>55</c:v>
                </c:pt>
                <c:pt idx="36">
                  <c:v>49</c:v>
                </c:pt>
                <c:pt idx="37">
                  <c:v>59</c:v>
                </c:pt>
                <c:pt idx="38">
                  <c:v>55</c:v>
                </c:pt>
                <c:pt idx="39">
                  <c:v>50</c:v>
                </c:pt>
                <c:pt idx="40">
                  <c:v>56</c:v>
                </c:pt>
                <c:pt idx="41">
                  <c:v>50</c:v>
                </c:pt>
                <c:pt idx="42">
                  <c:v>54</c:v>
                </c:pt>
                <c:pt idx="43">
                  <c:v>48</c:v>
                </c:pt>
                <c:pt idx="44">
                  <c:v>43</c:v>
                </c:pt>
                <c:pt idx="45">
                  <c:v>38</c:v>
                </c:pt>
                <c:pt idx="46">
                  <c:v>48</c:v>
                </c:pt>
                <c:pt idx="47">
                  <c:v>38</c:v>
                </c:pt>
                <c:pt idx="48">
                  <c:v>47</c:v>
                </c:pt>
                <c:pt idx="49">
                  <c:v>41</c:v>
                </c:pt>
                <c:pt idx="50">
                  <c:v>46</c:v>
                </c:pt>
                <c:pt idx="51">
                  <c:v>36</c:v>
                </c:pt>
                <c:pt idx="52">
                  <c:v>42</c:v>
                </c:pt>
                <c:pt idx="53">
                  <c:v>48</c:v>
                </c:pt>
                <c:pt idx="54">
                  <c:v>50</c:v>
                </c:pt>
                <c:pt idx="55">
                  <c:v>46</c:v>
                </c:pt>
              </c:numCache>
            </c:numRef>
          </c:val>
          <c:smooth val="0"/>
          <c:extLst>
            <c:ext xmlns:c16="http://schemas.microsoft.com/office/drawing/2014/chart" uri="{C3380CC4-5D6E-409C-BE32-E72D297353CC}">
              <c16:uniqueId val="{00000002-E636-497F-99B6-3B727E5A2085}"/>
            </c:ext>
          </c:extLst>
        </c:ser>
        <c:dLbls>
          <c:showLegendKey val="0"/>
          <c:showVal val="0"/>
          <c:showCatName val="0"/>
          <c:showSerName val="0"/>
          <c:showPercent val="0"/>
          <c:showBubbleSize val="0"/>
        </c:dLbls>
        <c:marker val="1"/>
        <c:smooth val="0"/>
        <c:axId val="1034564496"/>
        <c:axId val="1034570320"/>
        <c:extLst>
          <c:ext xmlns:c15="http://schemas.microsoft.com/office/drawing/2012/chart" uri="{02D57815-91ED-43cb-92C2-25804820EDAC}">
            <c15:filteredLineSeries>
              <c15:ser>
                <c:idx val="1"/>
                <c:order val="1"/>
                <c:tx>
                  <c:strRef>
                    <c:extLst>
                      <c:ext uri="{02D57815-91ED-43cb-92C2-25804820EDAC}">
                        <c15:formulaRef>
                          <c15:sqref>Cases_and_PHSM!$G$1</c15:sqref>
                        </c15:formulaRef>
                      </c:ext>
                    </c:extLst>
                    <c:strCache>
                      <c:ptCount val="1"/>
                      <c:pt idx="0">
                        <c:v>masks</c:v>
                      </c:pt>
                    </c:strCache>
                  </c:strRef>
                </c:tx>
                <c:spPr>
                  <a:ln w="28575" cap="rnd">
                    <a:solidFill>
                      <a:schemeClr val="accent2"/>
                    </a:solidFill>
                    <a:round/>
                  </a:ln>
                  <a:effectLst/>
                </c:spPr>
                <c:marker>
                  <c:symbol val="none"/>
                </c:marker>
                <c:val>
                  <c:numRef>
                    <c:extLst>
                      <c:ext uri="{02D57815-91ED-43cb-92C2-25804820EDAC}">
                        <c15:formulaRef>
                          <c15:sqref>Cases_and_PHSM!$G$726:$G$781</c15:sqref>
                        </c15:formulaRef>
                      </c:ext>
                    </c:extLst>
                    <c:numCache>
                      <c:formatCode>General</c:formatCode>
                      <c:ptCount val="56"/>
                      <c:pt idx="0">
                        <c:v>0</c:v>
                      </c:pt>
                      <c:pt idx="1">
                        <c:v>0</c:v>
                      </c:pt>
                      <c:pt idx="2">
                        <c:v>0</c:v>
                      </c:pt>
                      <c:pt idx="3">
                        <c:v>0</c:v>
                      </c:pt>
                      <c:pt idx="4">
                        <c:v>0</c:v>
                      </c:pt>
                      <c:pt idx="5">
                        <c:v>0</c:v>
                      </c:pt>
                      <c:pt idx="6">
                        <c:v>0</c:v>
                      </c:pt>
                      <c:pt idx="7">
                        <c:v>0</c:v>
                      </c:pt>
                      <c:pt idx="8">
                        <c:v>0</c:v>
                      </c:pt>
                      <c:pt idx="9">
                        <c:v>80</c:v>
                      </c:pt>
                      <c:pt idx="10">
                        <c:v>80</c:v>
                      </c:pt>
                      <c:pt idx="11">
                        <c:v>80</c:v>
                      </c:pt>
                      <c:pt idx="12">
                        <c:v>80</c:v>
                      </c:pt>
                      <c:pt idx="13">
                        <c:v>80</c:v>
                      </c:pt>
                      <c:pt idx="14">
                        <c:v>13</c:v>
                      </c:pt>
                      <c:pt idx="15">
                        <c:v>13</c:v>
                      </c:pt>
                      <c:pt idx="16">
                        <c:v>13</c:v>
                      </c:pt>
                      <c:pt idx="17">
                        <c:v>13</c:v>
                      </c:pt>
                      <c:pt idx="18">
                        <c:v>13</c:v>
                      </c:pt>
                      <c:pt idx="19">
                        <c:v>13</c:v>
                      </c:pt>
                      <c:pt idx="20">
                        <c:v>13</c:v>
                      </c:pt>
                      <c:pt idx="21">
                        <c:v>80</c:v>
                      </c:pt>
                      <c:pt idx="22">
                        <c:v>80</c:v>
                      </c:pt>
                      <c:pt idx="23">
                        <c:v>80</c:v>
                      </c:pt>
                      <c:pt idx="24">
                        <c:v>47</c:v>
                      </c:pt>
                      <c:pt idx="25">
                        <c:v>47</c:v>
                      </c:pt>
                      <c:pt idx="26">
                        <c:v>80</c:v>
                      </c:pt>
                      <c:pt idx="27">
                        <c:v>80</c:v>
                      </c:pt>
                      <c:pt idx="28">
                        <c:v>80</c:v>
                      </c:pt>
                      <c:pt idx="29">
                        <c:v>80</c:v>
                      </c:pt>
                      <c:pt idx="30">
                        <c:v>80</c:v>
                      </c:pt>
                      <c:pt idx="31">
                        <c:v>80</c:v>
                      </c:pt>
                      <c:pt idx="32">
                        <c:v>80</c:v>
                      </c:pt>
                      <c:pt idx="33">
                        <c:v>80</c:v>
                      </c:pt>
                      <c:pt idx="34">
                        <c:v>80</c:v>
                      </c:pt>
                      <c:pt idx="35">
                        <c:v>80</c:v>
                      </c:pt>
                      <c:pt idx="36">
                        <c:v>47</c:v>
                      </c:pt>
                      <c:pt idx="37">
                        <c:v>47</c:v>
                      </c:pt>
                      <c:pt idx="38">
                        <c:v>47</c:v>
                      </c:pt>
                      <c:pt idx="39">
                        <c:v>47</c:v>
                      </c:pt>
                      <c:pt idx="40">
                        <c:v>80</c:v>
                      </c:pt>
                      <c:pt idx="41">
                        <c:v>80</c:v>
                      </c:pt>
                      <c:pt idx="42">
                        <c:v>80</c:v>
                      </c:pt>
                      <c:pt idx="43">
                        <c:v>80</c:v>
                      </c:pt>
                      <c:pt idx="44">
                        <c:v>80</c:v>
                      </c:pt>
                      <c:pt idx="45">
                        <c:v>80</c:v>
                      </c:pt>
                      <c:pt idx="46">
                        <c:v>80</c:v>
                      </c:pt>
                      <c:pt idx="47">
                        <c:v>80</c:v>
                      </c:pt>
                      <c:pt idx="48">
                        <c:v>80</c:v>
                      </c:pt>
                      <c:pt idx="49">
                        <c:v>47</c:v>
                      </c:pt>
                      <c:pt idx="50">
                        <c:v>47</c:v>
                      </c:pt>
                      <c:pt idx="51">
                        <c:v>47</c:v>
                      </c:pt>
                      <c:pt idx="52">
                        <c:v>47</c:v>
                      </c:pt>
                      <c:pt idx="53">
                        <c:v>80</c:v>
                      </c:pt>
                      <c:pt idx="54">
                        <c:v>80</c:v>
                      </c:pt>
                      <c:pt idx="55">
                        <c:v>80</c:v>
                      </c:pt>
                    </c:numCache>
                  </c:numRef>
                </c:val>
                <c:smooth val="0"/>
                <c:extLst>
                  <c:ext xmlns:c16="http://schemas.microsoft.com/office/drawing/2014/chart" uri="{C3380CC4-5D6E-409C-BE32-E72D297353CC}">
                    <c16:uniqueId val="{00000007-E636-497F-99B6-3B727E5A2085}"/>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Cases_and_PHSM!$H$1</c15:sqref>
                        </c15:formulaRef>
                      </c:ext>
                    </c:extLst>
                    <c:strCache>
                      <c:ptCount val="1"/>
                      <c:pt idx="0">
                        <c:v>travel</c:v>
                      </c:pt>
                    </c:strCache>
                  </c:strRef>
                </c:tx>
                <c:spPr>
                  <a:ln w="28575" cap="rnd">
                    <a:solidFill>
                      <a:schemeClr val="accent3"/>
                    </a:solidFill>
                    <a:round/>
                  </a:ln>
                  <a:effectLst/>
                </c:spPr>
                <c:marker>
                  <c:symbol val="none"/>
                </c:marker>
                <c:val>
                  <c:numRef>
                    <c:extLst xmlns:c15="http://schemas.microsoft.com/office/drawing/2012/chart">
                      <c:ext xmlns:c15="http://schemas.microsoft.com/office/drawing/2012/chart" uri="{02D57815-91ED-43cb-92C2-25804820EDAC}">
                        <c15:formulaRef>
                          <c15:sqref>Cases_and_PHSM!$H$726:$H$781</c15:sqref>
                        </c15:formulaRef>
                      </c:ext>
                    </c:extLst>
                    <c:numCache>
                      <c:formatCode>General</c:formatCode>
                      <c:ptCount val="56"/>
                      <c:pt idx="0">
                        <c:v>0</c:v>
                      </c:pt>
                      <c:pt idx="1">
                        <c:v>17</c:v>
                      </c:pt>
                      <c:pt idx="2">
                        <c:v>67</c:v>
                      </c:pt>
                      <c:pt idx="3">
                        <c:v>83</c:v>
                      </c:pt>
                      <c:pt idx="4">
                        <c:v>83</c:v>
                      </c:pt>
                      <c:pt idx="5">
                        <c:v>83</c:v>
                      </c:pt>
                      <c:pt idx="6">
                        <c:v>83</c:v>
                      </c:pt>
                      <c:pt idx="7">
                        <c:v>83</c:v>
                      </c:pt>
                      <c:pt idx="8">
                        <c:v>83</c:v>
                      </c:pt>
                      <c:pt idx="9">
                        <c:v>83</c:v>
                      </c:pt>
                      <c:pt idx="10">
                        <c:v>83</c:v>
                      </c:pt>
                      <c:pt idx="11">
                        <c:v>83</c:v>
                      </c:pt>
                      <c:pt idx="12">
                        <c:v>100</c:v>
                      </c:pt>
                      <c:pt idx="13">
                        <c:v>100</c:v>
                      </c:pt>
                      <c:pt idx="14">
                        <c:v>100</c:v>
                      </c:pt>
                      <c:pt idx="15">
                        <c:v>100</c:v>
                      </c:pt>
                      <c:pt idx="16">
                        <c:v>100</c:v>
                      </c:pt>
                      <c:pt idx="17">
                        <c:v>100</c:v>
                      </c:pt>
                      <c:pt idx="18">
                        <c:v>83</c:v>
                      </c:pt>
                      <c:pt idx="19">
                        <c:v>83</c:v>
                      </c:pt>
                      <c:pt idx="20">
                        <c:v>83</c:v>
                      </c:pt>
                      <c:pt idx="21">
                        <c:v>83</c:v>
                      </c:pt>
                      <c:pt idx="22">
                        <c:v>100</c:v>
                      </c:pt>
                      <c:pt idx="23">
                        <c:v>83</c:v>
                      </c:pt>
                      <c:pt idx="24">
                        <c:v>83</c:v>
                      </c:pt>
                      <c:pt idx="25">
                        <c:v>83</c:v>
                      </c:pt>
                      <c:pt idx="26">
                        <c:v>83</c:v>
                      </c:pt>
                      <c:pt idx="27">
                        <c:v>83</c:v>
                      </c:pt>
                      <c:pt idx="28">
                        <c:v>67</c:v>
                      </c:pt>
                      <c:pt idx="29">
                        <c:v>67</c:v>
                      </c:pt>
                      <c:pt idx="30">
                        <c:v>83</c:v>
                      </c:pt>
                      <c:pt idx="31">
                        <c:v>83</c:v>
                      </c:pt>
                      <c:pt idx="32">
                        <c:v>83</c:v>
                      </c:pt>
                      <c:pt idx="33">
                        <c:v>83</c:v>
                      </c:pt>
                      <c:pt idx="34">
                        <c:v>83</c:v>
                      </c:pt>
                      <c:pt idx="35">
                        <c:v>83</c:v>
                      </c:pt>
                      <c:pt idx="36">
                        <c:v>83</c:v>
                      </c:pt>
                      <c:pt idx="37">
                        <c:v>83</c:v>
                      </c:pt>
                      <c:pt idx="38">
                        <c:v>83</c:v>
                      </c:pt>
                      <c:pt idx="39">
                        <c:v>83</c:v>
                      </c:pt>
                      <c:pt idx="40">
                        <c:v>83</c:v>
                      </c:pt>
                      <c:pt idx="41">
                        <c:v>83</c:v>
                      </c:pt>
                      <c:pt idx="42">
                        <c:v>83</c:v>
                      </c:pt>
                      <c:pt idx="43">
                        <c:v>83</c:v>
                      </c:pt>
                      <c:pt idx="44">
                        <c:v>83</c:v>
                      </c:pt>
                      <c:pt idx="45">
                        <c:v>83</c:v>
                      </c:pt>
                      <c:pt idx="46">
                        <c:v>83</c:v>
                      </c:pt>
                      <c:pt idx="47">
                        <c:v>83</c:v>
                      </c:pt>
                      <c:pt idx="48">
                        <c:v>83</c:v>
                      </c:pt>
                      <c:pt idx="49">
                        <c:v>83</c:v>
                      </c:pt>
                      <c:pt idx="50">
                        <c:v>83</c:v>
                      </c:pt>
                      <c:pt idx="51">
                        <c:v>83</c:v>
                      </c:pt>
                      <c:pt idx="52">
                        <c:v>83</c:v>
                      </c:pt>
                      <c:pt idx="53">
                        <c:v>83</c:v>
                      </c:pt>
                      <c:pt idx="54">
                        <c:v>100</c:v>
                      </c:pt>
                      <c:pt idx="55">
                        <c:v>100</c:v>
                      </c:pt>
                    </c:numCache>
                  </c:numRef>
                </c:val>
                <c:smooth val="0"/>
                <c:extLst xmlns:c15="http://schemas.microsoft.com/office/drawing/2012/chart">
                  <c:ext xmlns:c16="http://schemas.microsoft.com/office/drawing/2014/chart" uri="{C3380CC4-5D6E-409C-BE32-E72D297353CC}">
                    <c16:uniqueId val="{00000001-E636-497F-99B6-3B727E5A2085}"/>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Cases_and_PHSM!$I$1</c15:sqref>
                        </c15:formulaRef>
                      </c:ext>
                    </c:extLst>
                    <c:strCache>
                      <c:ptCount val="1"/>
                      <c:pt idx="0">
                        <c:v>gatherings</c:v>
                      </c:pt>
                    </c:strCache>
                  </c:strRef>
                </c:tx>
                <c:spPr>
                  <a:ln w="28575" cap="rnd">
                    <a:solidFill>
                      <a:schemeClr val="accent4"/>
                    </a:solidFill>
                    <a:round/>
                  </a:ln>
                  <a:effectLst/>
                </c:spPr>
                <c:marker>
                  <c:symbol val="none"/>
                </c:marker>
                <c:val>
                  <c:numRef>
                    <c:extLst xmlns:c15="http://schemas.microsoft.com/office/drawing/2012/chart">
                      <c:ext xmlns:c15="http://schemas.microsoft.com/office/drawing/2012/chart" uri="{02D57815-91ED-43cb-92C2-25804820EDAC}">
                        <c15:formulaRef>
                          <c15:sqref>Cases_and_PHSM!$I$726:$I$781</c15:sqref>
                        </c15:formulaRef>
                      </c:ext>
                    </c:extLst>
                    <c:numCache>
                      <c:formatCode>General</c:formatCode>
                      <c:ptCount val="56"/>
                      <c:pt idx="0">
                        <c:v>0</c:v>
                      </c:pt>
                      <c:pt idx="1">
                        <c:v>0</c:v>
                      </c:pt>
                      <c:pt idx="2">
                        <c:v>0</c:v>
                      </c:pt>
                      <c:pt idx="3">
                        <c:v>0</c:v>
                      </c:pt>
                      <c:pt idx="4">
                        <c:v>5</c:v>
                      </c:pt>
                      <c:pt idx="5">
                        <c:v>5</c:v>
                      </c:pt>
                      <c:pt idx="6">
                        <c:v>30</c:v>
                      </c:pt>
                      <c:pt idx="7">
                        <c:v>5</c:v>
                      </c:pt>
                      <c:pt idx="8">
                        <c:v>5</c:v>
                      </c:pt>
                      <c:pt idx="9">
                        <c:v>5</c:v>
                      </c:pt>
                      <c:pt idx="10">
                        <c:v>30</c:v>
                      </c:pt>
                      <c:pt idx="11">
                        <c:v>30</c:v>
                      </c:pt>
                      <c:pt idx="12">
                        <c:v>30</c:v>
                      </c:pt>
                      <c:pt idx="13">
                        <c:v>30</c:v>
                      </c:pt>
                      <c:pt idx="14">
                        <c:v>30</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30</c:v>
                      </c:pt>
                      <c:pt idx="30">
                        <c:v>30</c:v>
                      </c:pt>
                      <c:pt idx="31">
                        <c:v>30</c:v>
                      </c:pt>
                      <c:pt idx="32">
                        <c:v>30</c:v>
                      </c:pt>
                      <c:pt idx="33">
                        <c:v>5</c:v>
                      </c:pt>
                      <c:pt idx="34">
                        <c:v>5</c:v>
                      </c:pt>
                      <c:pt idx="35">
                        <c:v>5</c:v>
                      </c:pt>
                      <c:pt idx="36">
                        <c:v>5</c:v>
                      </c:pt>
                      <c:pt idx="37">
                        <c:v>5</c:v>
                      </c:pt>
                      <c:pt idx="38">
                        <c:v>5</c:v>
                      </c:pt>
                      <c:pt idx="39">
                        <c:v>5</c:v>
                      </c:pt>
                      <c:pt idx="40">
                        <c:v>5</c:v>
                      </c:pt>
                      <c:pt idx="41">
                        <c:v>5</c:v>
                      </c:pt>
                      <c:pt idx="42">
                        <c:v>30</c:v>
                      </c:pt>
                      <c:pt idx="43">
                        <c:v>30</c:v>
                      </c:pt>
                      <c:pt idx="44">
                        <c:v>5</c:v>
                      </c:pt>
                      <c:pt idx="45">
                        <c:v>5</c:v>
                      </c:pt>
                      <c:pt idx="46">
                        <c:v>5</c:v>
                      </c:pt>
                      <c:pt idx="47">
                        <c:v>5</c:v>
                      </c:pt>
                      <c:pt idx="48">
                        <c:v>5</c:v>
                      </c:pt>
                      <c:pt idx="49">
                        <c:v>5</c:v>
                      </c:pt>
                      <c:pt idx="50">
                        <c:v>30</c:v>
                      </c:pt>
                      <c:pt idx="51">
                        <c:v>30</c:v>
                      </c:pt>
                      <c:pt idx="52">
                        <c:v>30</c:v>
                      </c:pt>
                      <c:pt idx="53">
                        <c:v>30</c:v>
                      </c:pt>
                      <c:pt idx="54">
                        <c:v>30</c:v>
                      </c:pt>
                      <c:pt idx="55">
                        <c:v>5</c:v>
                      </c:pt>
                    </c:numCache>
                  </c:numRef>
                </c:val>
                <c:smooth val="0"/>
                <c:extLst xmlns:c15="http://schemas.microsoft.com/office/drawing/2012/chart">
                  <c:ext xmlns:c16="http://schemas.microsoft.com/office/drawing/2014/chart" uri="{C3380CC4-5D6E-409C-BE32-E72D297353CC}">
                    <c16:uniqueId val="{00000003-E636-497F-99B6-3B727E5A2085}"/>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Cases_and_PHSM!$J$1</c15:sqref>
                        </c15:formulaRef>
                      </c:ext>
                    </c:extLst>
                    <c:strCache>
                      <c:ptCount val="1"/>
                      <c:pt idx="0">
                        <c:v>schools</c:v>
                      </c:pt>
                    </c:strCache>
                  </c:strRef>
                </c:tx>
                <c:spPr>
                  <a:ln w="28575" cap="rnd">
                    <a:solidFill>
                      <a:schemeClr val="accent5"/>
                    </a:solidFill>
                    <a:round/>
                  </a:ln>
                  <a:effectLst/>
                </c:spPr>
                <c:marker>
                  <c:symbol val="none"/>
                </c:marker>
                <c:val>
                  <c:numRef>
                    <c:extLst xmlns:c15="http://schemas.microsoft.com/office/drawing/2012/chart">
                      <c:ext xmlns:c15="http://schemas.microsoft.com/office/drawing/2012/chart" uri="{02D57815-91ED-43cb-92C2-25804820EDAC}">
                        <c15:formulaRef>
                          <c15:sqref>Cases_and_PHSM!$J$726:$J$781</c15:sqref>
                        </c15:formulaRef>
                      </c:ext>
                    </c:extLst>
                    <c:numCache>
                      <c:formatCode>General</c:formatCode>
                      <c:ptCount val="56"/>
                      <c:pt idx="0">
                        <c:v>0</c:v>
                      </c:pt>
                      <c:pt idx="1">
                        <c:v>0</c:v>
                      </c:pt>
                      <c:pt idx="2">
                        <c:v>0</c:v>
                      </c:pt>
                      <c:pt idx="3">
                        <c:v>0</c:v>
                      </c:pt>
                      <c:pt idx="4">
                        <c:v>0</c:v>
                      </c:pt>
                      <c:pt idx="5">
                        <c:v>80</c:v>
                      </c:pt>
                      <c:pt idx="6">
                        <c:v>80</c:v>
                      </c:pt>
                      <c:pt idx="7">
                        <c:v>80</c:v>
                      </c:pt>
                      <c:pt idx="8">
                        <c:v>80</c:v>
                      </c:pt>
                      <c:pt idx="9">
                        <c:v>80</c:v>
                      </c:pt>
                      <c:pt idx="10">
                        <c:v>80</c:v>
                      </c:pt>
                      <c:pt idx="11">
                        <c:v>25</c:v>
                      </c:pt>
                      <c:pt idx="12">
                        <c:v>25</c:v>
                      </c:pt>
                      <c:pt idx="13">
                        <c:v>25</c:v>
                      </c:pt>
                      <c:pt idx="14">
                        <c:v>25</c:v>
                      </c:pt>
                      <c:pt idx="15">
                        <c:v>25</c:v>
                      </c:pt>
                      <c:pt idx="16">
                        <c:v>25</c:v>
                      </c:pt>
                      <c:pt idx="17">
                        <c:v>25</c:v>
                      </c:pt>
                      <c:pt idx="18">
                        <c:v>25</c:v>
                      </c:pt>
                      <c:pt idx="19">
                        <c:v>25</c:v>
                      </c:pt>
                      <c:pt idx="20">
                        <c:v>25</c:v>
                      </c:pt>
                      <c:pt idx="21">
                        <c:v>25</c:v>
                      </c:pt>
                      <c:pt idx="22">
                        <c:v>25</c:v>
                      </c:pt>
                      <c:pt idx="23">
                        <c:v>25</c:v>
                      </c:pt>
                      <c:pt idx="24">
                        <c:v>25</c:v>
                      </c:pt>
                      <c:pt idx="25">
                        <c:v>25</c:v>
                      </c:pt>
                      <c:pt idx="26">
                        <c:v>25</c:v>
                      </c:pt>
                      <c:pt idx="27">
                        <c:v>25</c:v>
                      </c:pt>
                      <c:pt idx="28">
                        <c:v>25</c:v>
                      </c:pt>
                      <c:pt idx="29">
                        <c:v>25</c:v>
                      </c:pt>
                      <c:pt idx="30">
                        <c:v>25</c:v>
                      </c:pt>
                      <c:pt idx="31">
                        <c:v>80</c:v>
                      </c:pt>
                      <c:pt idx="32">
                        <c:v>25</c:v>
                      </c:pt>
                      <c:pt idx="33">
                        <c:v>25</c:v>
                      </c:pt>
                      <c:pt idx="34">
                        <c:v>80</c:v>
                      </c:pt>
                      <c:pt idx="35">
                        <c:v>80</c:v>
                      </c:pt>
                      <c:pt idx="36">
                        <c:v>80</c:v>
                      </c:pt>
                      <c:pt idx="37">
                        <c:v>80</c:v>
                      </c:pt>
                      <c:pt idx="38">
                        <c:v>55</c:v>
                      </c:pt>
                      <c:pt idx="39">
                        <c:v>25</c:v>
                      </c:pt>
                      <c:pt idx="40">
                        <c:v>25</c:v>
                      </c:pt>
                      <c:pt idx="41">
                        <c:v>25</c:v>
                      </c:pt>
                      <c:pt idx="42">
                        <c:v>25</c:v>
                      </c:pt>
                      <c:pt idx="43">
                        <c:v>25</c:v>
                      </c:pt>
                      <c:pt idx="44">
                        <c:v>25</c:v>
                      </c:pt>
                      <c:pt idx="45">
                        <c:v>25</c:v>
                      </c:pt>
                      <c:pt idx="46">
                        <c:v>25</c:v>
                      </c:pt>
                      <c:pt idx="47">
                        <c:v>25</c:v>
                      </c:pt>
                      <c:pt idx="48">
                        <c:v>80</c:v>
                      </c:pt>
                      <c:pt idx="49">
                        <c:v>80</c:v>
                      </c:pt>
                      <c:pt idx="50">
                        <c:v>80</c:v>
                      </c:pt>
                      <c:pt idx="51">
                        <c:v>25</c:v>
                      </c:pt>
                      <c:pt idx="52">
                        <c:v>25</c:v>
                      </c:pt>
                      <c:pt idx="53">
                        <c:v>25</c:v>
                      </c:pt>
                      <c:pt idx="54">
                        <c:v>25</c:v>
                      </c:pt>
                      <c:pt idx="55">
                        <c:v>25</c:v>
                      </c:pt>
                    </c:numCache>
                  </c:numRef>
                </c:val>
                <c:smooth val="0"/>
                <c:extLst xmlns:c15="http://schemas.microsoft.com/office/drawing/2012/chart">
                  <c:ext xmlns:c16="http://schemas.microsoft.com/office/drawing/2014/chart" uri="{C3380CC4-5D6E-409C-BE32-E72D297353CC}">
                    <c16:uniqueId val="{00000004-E636-497F-99B6-3B727E5A2085}"/>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Cases_and_PHSM!$K$1</c15:sqref>
                        </c15:formulaRef>
                      </c:ext>
                    </c:extLst>
                    <c:strCache>
                      <c:ptCount val="1"/>
                      <c:pt idx="0">
                        <c:v>business</c:v>
                      </c:pt>
                    </c:strCache>
                  </c:strRef>
                </c:tx>
                <c:spPr>
                  <a:ln w="28575" cap="rnd">
                    <a:solidFill>
                      <a:schemeClr val="accent6"/>
                    </a:solidFill>
                    <a:round/>
                  </a:ln>
                  <a:effectLst/>
                </c:spPr>
                <c:marker>
                  <c:symbol val="none"/>
                </c:marker>
                <c:val>
                  <c:numRef>
                    <c:extLst xmlns:c15="http://schemas.microsoft.com/office/drawing/2012/chart">
                      <c:ext xmlns:c15="http://schemas.microsoft.com/office/drawing/2012/chart" uri="{02D57815-91ED-43cb-92C2-25804820EDAC}">
                        <c15:formulaRef>
                          <c15:sqref>Cases_and_PHSM!$K$726:$K$781</c15:sqref>
                        </c15:formulaRef>
                      </c:ext>
                    </c:extLst>
                    <c:numCache>
                      <c:formatCode>General</c:formatCode>
                      <c:ptCount val="56"/>
                      <c:pt idx="0">
                        <c:v>0</c:v>
                      </c:pt>
                      <c:pt idx="1">
                        <c:v>0</c:v>
                      </c:pt>
                      <c:pt idx="2">
                        <c:v>0</c:v>
                      </c:pt>
                      <c:pt idx="3">
                        <c:v>0</c:v>
                      </c:pt>
                      <c:pt idx="4">
                        <c:v>0</c:v>
                      </c:pt>
                      <c:pt idx="5">
                        <c:v>0</c:v>
                      </c:pt>
                      <c:pt idx="6">
                        <c:v>0</c:v>
                      </c:pt>
                      <c:pt idx="7">
                        <c:v>0</c:v>
                      </c:pt>
                      <c:pt idx="8">
                        <c:v>80</c:v>
                      </c:pt>
                      <c:pt idx="9">
                        <c:v>80</c:v>
                      </c:pt>
                      <c:pt idx="10">
                        <c:v>80</c:v>
                      </c:pt>
                      <c:pt idx="11">
                        <c:v>80</c:v>
                      </c:pt>
                      <c:pt idx="12">
                        <c:v>80</c:v>
                      </c:pt>
                      <c:pt idx="13">
                        <c:v>13</c:v>
                      </c:pt>
                      <c:pt idx="14">
                        <c:v>13</c:v>
                      </c:pt>
                      <c:pt idx="15">
                        <c:v>13</c:v>
                      </c:pt>
                      <c:pt idx="16">
                        <c:v>47</c:v>
                      </c:pt>
                      <c:pt idx="17">
                        <c:v>13</c:v>
                      </c:pt>
                      <c:pt idx="18">
                        <c:v>13</c:v>
                      </c:pt>
                      <c:pt idx="19">
                        <c:v>33</c:v>
                      </c:pt>
                      <c:pt idx="20">
                        <c:v>13</c:v>
                      </c:pt>
                      <c:pt idx="21">
                        <c:v>13</c:v>
                      </c:pt>
                      <c:pt idx="22">
                        <c:v>13</c:v>
                      </c:pt>
                      <c:pt idx="23">
                        <c:v>13</c:v>
                      </c:pt>
                      <c:pt idx="24">
                        <c:v>13</c:v>
                      </c:pt>
                      <c:pt idx="25">
                        <c:v>47</c:v>
                      </c:pt>
                      <c:pt idx="26">
                        <c:v>47</c:v>
                      </c:pt>
                      <c:pt idx="27">
                        <c:v>13</c:v>
                      </c:pt>
                      <c:pt idx="28">
                        <c:v>13</c:v>
                      </c:pt>
                      <c:pt idx="29">
                        <c:v>13</c:v>
                      </c:pt>
                      <c:pt idx="30">
                        <c:v>13</c:v>
                      </c:pt>
                      <c:pt idx="31">
                        <c:v>13</c:v>
                      </c:pt>
                      <c:pt idx="32">
                        <c:v>13</c:v>
                      </c:pt>
                      <c:pt idx="33">
                        <c:v>13</c:v>
                      </c:pt>
                      <c:pt idx="34">
                        <c:v>13</c:v>
                      </c:pt>
                      <c:pt idx="35">
                        <c:v>80</c:v>
                      </c:pt>
                      <c:pt idx="36">
                        <c:v>80</c:v>
                      </c:pt>
                      <c:pt idx="37">
                        <c:v>80</c:v>
                      </c:pt>
                      <c:pt idx="38">
                        <c:v>80</c:v>
                      </c:pt>
                      <c:pt idx="39">
                        <c:v>80</c:v>
                      </c:pt>
                      <c:pt idx="40">
                        <c:v>80</c:v>
                      </c:pt>
                      <c:pt idx="41">
                        <c:v>47</c:v>
                      </c:pt>
                      <c:pt idx="42">
                        <c:v>47</c:v>
                      </c:pt>
                      <c:pt idx="43">
                        <c:v>47</c:v>
                      </c:pt>
                      <c:pt idx="44">
                        <c:v>47</c:v>
                      </c:pt>
                      <c:pt idx="45">
                        <c:v>13</c:v>
                      </c:pt>
                      <c:pt idx="46">
                        <c:v>13</c:v>
                      </c:pt>
                      <c:pt idx="47">
                        <c:v>13</c:v>
                      </c:pt>
                      <c:pt idx="48">
                        <c:v>13</c:v>
                      </c:pt>
                      <c:pt idx="49">
                        <c:v>13</c:v>
                      </c:pt>
                      <c:pt idx="50">
                        <c:v>13</c:v>
                      </c:pt>
                      <c:pt idx="51">
                        <c:v>13</c:v>
                      </c:pt>
                      <c:pt idx="52">
                        <c:v>47</c:v>
                      </c:pt>
                      <c:pt idx="53">
                        <c:v>47</c:v>
                      </c:pt>
                      <c:pt idx="54">
                        <c:v>47</c:v>
                      </c:pt>
                      <c:pt idx="55">
                        <c:v>47</c:v>
                      </c:pt>
                    </c:numCache>
                  </c:numRef>
                </c:val>
                <c:smooth val="0"/>
                <c:extLst xmlns:c15="http://schemas.microsoft.com/office/drawing/2012/chart">
                  <c:ext xmlns:c16="http://schemas.microsoft.com/office/drawing/2014/chart" uri="{C3380CC4-5D6E-409C-BE32-E72D297353CC}">
                    <c16:uniqueId val="{00000005-E636-497F-99B6-3B727E5A2085}"/>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Cases_and_PHSM!$L$1</c15:sqref>
                        </c15:formulaRef>
                      </c:ext>
                    </c:extLst>
                    <c:strCache>
                      <c:ptCount val="1"/>
                      <c:pt idx="0">
                        <c:v>movements</c:v>
                      </c:pt>
                    </c:strCache>
                  </c:strRef>
                </c:tx>
                <c:spPr>
                  <a:ln w="28575" cap="rnd">
                    <a:solidFill>
                      <a:schemeClr val="accent1">
                        <a:lumMod val="60000"/>
                      </a:schemeClr>
                    </a:solidFill>
                    <a:round/>
                  </a:ln>
                  <a:effectLst/>
                </c:spPr>
                <c:marker>
                  <c:symbol val="none"/>
                </c:marker>
                <c:val>
                  <c:numRef>
                    <c:extLst xmlns:c15="http://schemas.microsoft.com/office/drawing/2012/chart">
                      <c:ext xmlns:c15="http://schemas.microsoft.com/office/drawing/2012/chart" uri="{02D57815-91ED-43cb-92C2-25804820EDAC}">
                        <c15:formulaRef>
                          <c15:sqref>Cases_and_PHSM!$L$726:$L$781</c15:sqref>
                        </c15:formulaRef>
                      </c:ext>
                    </c:extLst>
                    <c:numCache>
                      <c:formatCode>General</c:formatCode>
                      <c:ptCount val="5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60</c:v>
                      </c:pt>
                      <c:pt idx="38">
                        <c:v>60</c:v>
                      </c:pt>
                      <c:pt idx="39">
                        <c:v>60</c:v>
                      </c:pt>
                      <c:pt idx="40">
                        <c:v>60</c:v>
                      </c:pt>
                      <c:pt idx="41">
                        <c:v>60</c:v>
                      </c:pt>
                      <c:pt idx="42">
                        <c:v>60</c:v>
                      </c:pt>
                      <c:pt idx="43">
                        <c:v>20</c:v>
                      </c:pt>
                      <c:pt idx="44">
                        <c:v>20</c:v>
                      </c:pt>
                      <c:pt idx="45">
                        <c:v>20</c:v>
                      </c:pt>
                      <c:pt idx="46">
                        <c:v>80</c:v>
                      </c:pt>
                      <c:pt idx="47">
                        <c:v>20</c:v>
                      </c:pt>
                      <c:pt idx="48">
                        <c:v>20</c:v>
                      </c:pt>
                      <c:pt idx="49">
                        <c:v>20</c:v>
                      </c:pt>
                      <c:pt idx="50">
                        <c:v>20</c:v>
                      </c:pt>
                      <c:pt idx="51">
                        <c:v>20</c:v>
                      </c:pt>
                      <c:pt idx="52">
                        <c:v>20</c:v>
                      </c:pt>
                      <c:pt idx="53">
                        <c:v>20</c:v>
                      </c:pt>
                      <c:pt idx="54">
                        <c:v>20</c:v>
                      </c:pt>
                      <c:pt idx="55">
                        <c:v>20</c:v>
                      </c:pt>
                    </c:numCache>
                  </c:numRef>
                </c:val>
                <c:smooth val="0"/>
                <c:extLst xmlns:c15="http://schemas.microsoft.com/office/drawing/2012/chart">
                  <c:ext xmlns:c16="http://schemas.microsoft.com/office/drawing/2014/chart" uri="{C3380CC4-5D6E-409C-BE32-E72D297353CC}">
                    <c16:uniqueId val="{00000006-E636-497F-99B6-3B727E5A2085}"/>
                  </c:ext>
                </c:extLst>
              </c15:ser>
            </c15:filteredLineSeries>
          </c:ext>
        </c:extLst>
      </c:lineChart>
      <c:catAx>
        <c:axId val="1254245872"/>
        <c:scaling>
          <c:orientation val="minMax"/>
        </c:scaling>
        <c:delete val="0"/>
        <c:axPos val="b"/>
        <c:numFmt formatCode="m/d/yyyy"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254251280"/>
        <c:crossesAt val="0"/>
        <c:auto val="0"/>
        <c:lblAlgn val="ctr"/>
        <c:lblOffset val="100"/>
        <c:noMultiLvlLbl val="0"/>
      </c:catAx>
      <c:valAx>
        <c:axId val="12542512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254245872"/>
        <c:crosses val="autoZero"/>
        <c:crossBetween val="between"/>
      </c:valAx>
      <c:valAx>
        <c:axId val="1034570320"/>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34564496"/>
        <c:crosses val="max"/>
        <c:crossBetween val="between"/>
      </c:valAx>
      <c:catAx>
        <c:axId val="1034564496"/>
        <c:scaling>
          <c:orientation val="minMax"/>
        </c:scaling>
        <c:delete val="1"/>
        <c:axPos val="b"/>
        <c:numFmt formatCode="yyyy\-mm\-dd;@" sourceLinked="1"/>
        <c:majorTickMark val="out"/>
        <c:minorTickMark val="none"/>
        <c:tickLblPos val="nextTo"/>
        <c:crossAx val="1034570320"/>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ltLang="zh-CN"/>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9/23/24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9/23/24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9/23/24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9/23/24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ltLang="zh-CN"/>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9/23/24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9/23/24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9/23/24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9/23/24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9/23/24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ltLang="zh-CN"/>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9/23/24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9/23/24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9/23/24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05377-3F32-45AB-9617-AF74FD2065DA}"/>
              </a:ext>
            </a:extLst>
          </p:cNvPr>
          <p:cNvSpPr>
            <a:spLocks noGrp="1"/>
          </p:cNvSpPr>
          <p:nvPr>
            <p:ph type="ctrTitle"/>
          </p:nvPr>
        </p:nvSpPr>
        <p:spPr/>
        <p:txBody>
          <a:bodyPr/>
          <a:lstStyle/>
          <a:p>
            <a:r>
              <a:rPr lang="en-US" altLang="zh-CN" dirty="0"/>
              <a:t>CSC343 PROJECT PRESENTATION</a:t>
            </a:r>
            <a:endParaRPr lang="zh-CN" altLang="en-US" dirty="0"/>
          </a:p>
        </p:txBody>
      </p:sp>
      <p:sp>
        <p:nvSpPr>
          <p:cNvPr id="3" name="Subtitle 2">
            <a:extLst>
              <a:ext uri="{FF2B5EF4-FFF2-40B4-BE49-F238E27FC236}">
                <a16:creationId xmlns:a16="http://schemas.microsoft.com/office/drawing/2014/main" id="{A568CD99-0F1C-4288-B9EE-539C6256693D}"/>
              </a:ext>
            </a:extLst>
          </p:cNvPr>
          <p:cNvSpPr>
            <a:spLocks noGrp="1"/>
          </p:cNvSpPr>
          <p:nvPr>
            <p:ph type="subTitle" idx="1"/>
          </p:nvPr>
        </p:nvSpPr>
        <p:spPr/>
        <p:txBody>
          <a:bodyPr/>
          <a:lstStyle/>
          <a:p>
            <a:r>
              <a:rPr lang="en-US" altLang="zh-CN" dirty="0"/>
              <a:t>Vanessa Yu and </a:t>
            </a:r>
            <a:r>
              <a:rPr lang="en-US" altLang="zh-CN" dirty="0" err="1"/>
              <a:t>Yuanze</a:t>
            </a:r>
            <a:r>
              <a:rPr lang="en-US" altLang="zh-CN" dirty="0"/>
              <a:t> Bao</a:t>
            </a:r>
            <a:endParaRPr lang="zh-CN" altLang="en-US" dirty="0"/>
          </a:p>
        </p:txBody>
      </p:sp>
    </p:spTree>
    <p:extLst>
      <p:ext uri="{BB962C8B-B14F-4D97-AF65-F5344CB8AC3E}">
        <p14:creationId xmlns:p14="http://schemas.microsoft.com/office/powerpoint/2010/main" val="2630785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90F26-A02E-4ECF-B127-EC64AC87E58E}"/>
              </a:ext>
            </a:extLst>
          </p:cNvPr>
          <p:cNvSpPr>
            <a:spLocks noGrp="1"/>
          </p:cNvSpPr>
          <p:nvPr>
            <p:ph type="title"/>
          </p:nvPr>
        </p:nvSpPr>
        <p:spPr/>
        <p:txBody>
          <a:bodyPr/>
          <a:lstStyle/>
          <a:p>
            <a:r>
              <a:rPr lang="en-US" altLang="zh-CN" dirty="0">
                <a:latin typeface="+mn-lt"/>
                <a:cs typeface="Adobe Devanagari" panose="02040503050201020203" pitchFamily="18" charset="0"/>
              </a:rPr>
              <a:t>Lessons</a:t>
            </a:r>
            <a:endParaRPr lang="zh-CN" altLang="en-US" dirty="0">
              <a:latin typeface="+mn-lt"/>
              <a:cs typeface="Adobe Devanagari" panose="02040503050201020203" pitchFamily="18" charset="0"/>
            </a:endParaRPr>
          </a:p>
        </p:txBody>
      </p:sp>
      <p:sp>
        <p:nvSpPr>
          <p:cNvPr id="3" name="Content Placeholder 2">
            <a:extLst>
              <a:ext uri="{FF2B5EF4-FFF2-40B4-BE49-F238E27FC236}">
                <a16:creationId xmlns:a16="http://schemas.microsoft.com/office/drawing/2014/main" id="{83DEC181-2DEA-4684-B6E2-8FD0440B009A}"/>
              </a:ext>
            </a:extLst>
          </p:cNvPr>
          <p:cNvSpPr>
            <a:spLocks noGrp="1"/>
          </p:cNvSpPr>
          <p:nvPr>
            <p:ph idx="1"/>
          </p:nvPr>
        </p:nvSpPr>
        <p:spPr>
          <a:xfrm>
            <a:off x="1069848" y="2595541"/>
            <a:ext cx="10058400" cy="2924725"/>
          </a:xfrm>
        </p:spPr>
        <p:txBody>
          <a:bodyPr>
            <a:normAutofit/>
          </a:bodyPr>
          <a:lstStyle/>
          <a:p>
            <a:pPr fontAlgn="base"/>
            <a:r>
              <a:rPr lang="en-US" altLang="zh-CN" sz="2800" b="0" i="0" strike="noStrike" dirty="0">
                <a:solidFill>
                  <a:srgbClr val="000000"/>
                </a:solidFill>
                <a:effectLst/>
                <a:latin typeface="Times New Roman" panose="02020603050405020304" pitchFamily="18" charset="0"/>
                <a:cs typeface="Times New Roman" panose="02020603050405020304" pitchFamily="18" charset="0"/>
              </a:rPr>
              <a:t>learn to approach question in a step-by-step manner.</a:t>
            </a:r>
          </a:p>
          <a:p>
            <a:pPr fontAlgn="base"/>
            <a:endParaRPr lang="en-US" altLang="zh-CN" sz="2800" dirty="0">
              <a:solidFill>
                <a:srgbClr val="000000"/>
              </a:solidFill>
              <a:latin typeface="Times New Roman" panose="02020603050405020304" pitchFamily="18" charset="0"/>
              <a:cs typeface="Times New Roman" panose="02020603050405020304" pitchFamily="18" charset="0"/>
            </a:endParaRPr>
          </a:p>
          <a:p>
            <a:pPr fontAlgn="base"/>
            <a:r>
              <a:rPr lang="en-US" altLang="zh-CN" sz="2800" b="0" i="0" strike="noStrike" dirty="0">
                <a:solidFill>
                  <a:srgbClr val="000000"/>
                </a:solidFill>
                <a:effectLst/>
                <a:latin typeface="Times New Roman" panose="02020603050405020304" pitchFamily="18" charset="0"/>
                <a:cs typeface="Times New Roman" panose="02020603050405020304" pitchFamily="18" charset="0"/>
              </a:rPr>
              <a:t>Visualization is important during every step.</a:t>
            </a:r>
          </a:p>
        </p:txBody>
      </p:sp>
    </p:spTree>
    <p:extLst>
      <p:ext uri="{BB962C8B-B14F-4D97-AF65-F5344CB8AC3E}">
        <p14:creationId xmlns:p14="http://schemas.microsoft.com/office/powerpoint/2010/main" val="1408072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380EB-6D3D-4233-85B7-9381F9C3E7C6}"/>
              </a:ext>
            </a:extLst>
          </p:cNvPr>
          <p:cNvSpPr>
            <a:spLocks noGrp="1"/>
          </p:cNvSpPr>
          <p:nvPr>
            <p:ph type="title"/>
          </p:nvPr>
        </p:nvSpPr>
        <p:spPr/>
        <p:txBody>
          <a:bodyPr/>
          <a:lstStyle/>
          <a:p>
            <a:r>
              <a:rPr lang="en-US" altLang="zh-CN" dirty="0">
                <a:latin typeface="+mn-lt"/>
              </a:rPr>
              <a:t>Questions ?</a:t>
            </a:r>
            <a:endParaRPr lang="zh-CN" altLang="en-US" dirty="0">
              <a:latin typeface="+mn-lt"/>
            </a:endParaRPr>
          </a:p>
        </p:txBody>
      </p:sp>
    </p:spTree>
    <p:extLst>
      <p:ext uri="{BB962C8B-B14F-4D97-AF65-F5344CB8AC3E}">
        <p14:creationId xmlns:p14="http://schemas.microsoft.com/office/powerpoint/2010/main" val="898792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90F26-A02E-4ECF-B127-EC64AC87E58E}"/>
              </a:ext>
            </a:extLst>
          </p:cNvPr>
          <p:cNvSpPr>
            <a:spLocks noGrp="1"/>
          </p:cNvSpPr>
          <p:nvPr>
            <p:ph type="title"/>
          </p:nvPr>
        </p:nvSpPr>
        <p:spPr/>
        <p:txBody>
          <a:bodyPr/>
          <a:lstStyle/>
          <a:p>
            <a:r>
              <a:rPr lang="en-US" altLang="zh-CN" dirty="0">
                <a:latin typeface="+mn-lt"/>
                <a:cs typeface="Adobe Devanagari" panose="02040503050201020203" pitchFamily="18" charset="0"/>
              </a:rPr>
              <a:t>Domain</a:t>
            </a:r>
            <a:endParaRPr lang="zh-CN" altLang="en-US" dirty="0">
              <a:latin typeface="+mn-lt"/>
              <a:cs typeface="Adobe Devanagari" panose="02040503050201020203" pitchFamily="18" charset="0"/>
            </a:endParaRPr>
          </a:p>
        </p:txBody>
      </p:sp>
      <p:sp>
        <p:nvSpPr>
          <p:cNvPr id="3" name="Content Placeholder 2">
            <a:extLst>
              <a:ext uri="{FF2B5EF4-FFF2-40B4-BE49-F238E27FC236}">
                <a16:creationId xmlns:a16="http://schemas.microsoft.com/office/drawing/2014/main" id="{83DEC181-2DEA-4684-B6E2-8FD0440B009A}"/>
              </a:ext>
            </a:extLst>
          </p:cNvPr>
          <p:cNvSpPr>
            <a:spLocks noGrp="1"/>
          </p:cNvSpPr>
          <p:nvPr>
            <p:ph idx="1"/>
          </p:nvPr>
        </p:nvSpPr>
        <p:spPr>
          <a:xfrm>
            <a:off x="1069848" y="3052741"/>
            <a:ext cx="10058400" cy="1798659"/>
          </a:xfrm>
        </p:spPr>
        <p:txBody>
          <a:bodyPr>
            <a:normAutofit/>
          </a:bodyPr>
          <a:lstStyle/>
          <a:p>
            <a:pPr algn="l"/>
            <a:r>
              <a:rPr lang="en-US" altLang="zh-CN" sz="2400" b="0" i="0" u="none" strike="noStrike" baseline="0" dirty="0">
                <a:latin typeface="Times New Roman" panose="02020603050405020304" pitchFamily="18" charset="0"/>
                <a:cs typeface="Times New Roman" panose="02020603050405020304" pitchFamily="18" charset="0"/>
              </a:rPr>
              <a:t>The domain of our project will be about different countries’ situation regarding the Coronavirus disease. Our dataset includes total population, daily cases and death, vaccination of Covid-19 from the first vaccine date, public health social measure.</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8538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90F26-A02E-4ECF-B127-EC64AC87E58E}"/>
              </a:ext>
            </a:extLst>
          </p:cNvPr>
          <p:cNvSpPr>
            <a:spLocks noGrp="1"/>
          </p:cNvSpPr>
          <p:nvPr>
            <p:ph type="title"/>
          </p:nvPr>
        </p:nvSpPr>
        <p:spPr/>
        <p:txBody>
          <a:bodyPr/>
          <a:lstStyle/>
          <a:p>
            <a:r>
              <a:rPr lang="en-US" altLang="zh-CN" dirty="0">
                <a:latin typeface="+mn-lt"/>
                <a:cs typeface="Adobe Devanagari" panose="02040503050201020203" pitchFamily="18" charset="0"/>
              </a:rPr>
              <a:t>Investigative Questions</a:t>
            </a:r>
            <a:endParaRPr lang="zh-CN" altLang="en-US" dirty="0">
              <a:latin typeface="+mn-lt"/>
              <a:cs typeface="Adobe Devanagari" panose="02040503050201020203" pitchFamily="18" charset="0"/>
            </a:endParaRPr>
          </a:p>
        </p:txBody>
      </p:sp>
      <p:sp>
        <p:nvSpPr>
          <p:cNvPr id="3" name="Content Placeholder 2">
            <a:extLst>
              <a:ext uri="{FF2B5EF4-FFF2-40B4-BE49-F238E27FC236}">
                <a16:creationId xmlns:a16="http://schemas.microsoft.com/office/drawing/2014/main" id="{83DEC181-2DEA-4684-B6E2-8FD0440B009A}"/>
              </a:ext>
            </a:extLst>
          </p:cNvPr>
          <p:cNvSpPr>
            <a:spLocks noGrp="1"/>
          </p:cNvSpPr>
          <p:nvPr>
            <p:ph idx="1"/>
          </p:nvPr>
        </p:nvSpPr>
        <p:spPr/>
        <p:txBody>
          <a:bodyPr>
            <a:normAutofit/>
          </a:bodyPr>
          <a:lstStyle/>
          <a:p>
            <a:pPr fontAlgn="base">
              <a:buFont typeface="+mj-lt"/>
              <a:buAutoNum type="arabicPeriod"/>
            </a:pPr>
            <a:r>
              <a:rPr lang="en-US" altLang="zh-CN" sz="2200" b="0" i="0" strike="noStrike" dirty="0">
                <a:solidFill>
                  <a:srgbClr val="000000"/>
                </a:solidFill>
                <a:effectLst/>
                <a:latin typeface="Times New Roman" panose="02020603050405020304" pitchFamily="18" charset="0"/>
                <a:cs typeface="Times New Roman" panose="02020603050405020304" pitchFamily="18" charset="0"/>
              </a:rPr>
              <a:t>What </a:t>
            </a:r>
            <a:r>
              <a:rPr lang="en-US" altLang="zh-CN" sz="2200" b="0" i="0" strike="noStrike" dirty="0">
                <a:solidFill>
                  <a:srgbClr val="000000"/>
                </a:solidFill>
                <a:effectLst/>
                <a:latin typeface="Times New Roman" panose="02020603050405020304" pitchFamily="18" charset="0"/>
              </a:rPr>
              <a:t>is the given country's population that has been reported as a confirmed </a:t>
            </a:r>
            <a:r>
              <a:rPr lang="en-US" altLang="zh-CN" sz="2200" b="0" i="0" strike="noStrike" dirty="0">
                <a:solidFill>
                  <a:srgbClr val="000000"/>
                </a:solidFill>
                <a:effectLst/>
                <a:latin typeface="Times New Roman" panose="02020603050405020304" pitchFamily="18" charset="0"/>
                <a:cs typeface="Times New Roman" panose="02020603050405020304" pitchFamily="18" charset="0"/>
              </a:rPr>
              <a:t>case of Covid-19 since 1/3/2020 for each quarter</a:t>
            </a:r>
            <a:r>
              <a:rPr lang="en-US" altLang="zh-CN" sz="2200" dirty="0">
                <a:solidFill>
                  <a:srgbClr val="000000"/>
                </a:solidFill>
                <a:latin typeface="Times New Roman" panose="02020603050405020304" pitchFamily="18" charset="0"/>
                <a:cs typeface="Times New Roman" panose="02020603050405020304" pitchFamily="18" charset="0"/>
              </a:rPr>
              <a:t>? What’s the quarterly change of this measurement? </a:t>
            </a:r>
            <a:r>
              <a:rPr lang="en-US" altLang="zh-CN" sz="2200" b="0" i="0" strike="noStrike" dirty="0">
                <a:solidFill>
                  <a:srgbClr val="000000"/>
                </a:solidFill>
                <a:effectLst/>
                <a:latin typeface="Times New Roman" panose="02020603050405020304" pitchFamily="18" charset="0"/>
                <a:cs typeface="Times New Roman" panose="02020603050405020304" pitchFamily="18" charset="0"/>
              </a:rPr>
              <a:t>What percentage of a given country’s population has been fully vaccinated? </a:t>
            </a:r>
          </a:p>
          <a:p>
            <a:pPr fontAlgn="base">
              <a:buFont typeface="+mj-lt"/>
              <a:buAutoNum type="arabicPeriod"/>
            </a:pPr>
            <a:endParaRPr lang="en-US" altLang="zh-CN" sz="2200" b="0" i="0"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mj-lt"/>
              <a:buAutoNum type="arabicPeriod"/>
            </a:pPr>
            <a:r>
              <a:rPr lang="en-US" altLang="zh-CN" sz="2200" b="0" i="0" strike="noStrike" dirty="0">
                <a:solidFill>
                  <a:srgbClr val="000000"/>
                </a:solidFill>
                <a:effectLst/>
                <a:latin typeface="Times New Roman" panose="02020603050405020304" pitchFamily="18" charset="0"/>
                <a:cs typeface="Times New Roman" panose="02020603050405020304" pitchFamily="18" charset="0"/>
              </a:rPr>
              <a:t>How are the vaccination process and daily cases related? Does higher vaccination rate imply fewer daily cases? How’s the vaccination rate different across different WHO regions? </a:t>
            </a:r>
          </a:p>
          <a:p>
            <a:pPr rtl="0" fontAlgn="base">
              <a:spcBef>
                <a:spcPts val="0"/>
              </a:spcBef>
              <a:spcAft>
                <a:spcPts val="0"/>
              </a:spcAft>
              <a:buFont typeface="+mj-lt"/>
              <a:buAutoNum type="arabicPeriod"/>
            </a:pPr>
            <a:endParaRPr lang="en-US" altLang="zh-CN" sz="2200" dirty="0">
              <a:solidFill>
                <a:srgbClr val="000000"/>
              </a:solidFill>
              <a:latin typeface="Times New Roman" panose="02020603050405020304" pitchFamily="18" charset="0"/>
              <a:cs typeface="Times New Roman" panose="02020603050405020304" pitchFamily="18" charset="0"/>
            </a:endParaRPr>
          </a:p>
          <a:p>
            <a:pPr rtl="0" fontAlgn="base">
              <a:spcBef>
                <a:spcPts val="0"/>
              </a:spcBef>
              <a:spcAft>
                <a:spcPts val="0"/>
              </a:spcAft>
              <a:buFont typeface="+mj-lt"/>
              <a:buAutoNum type="arabicPeriod"/>
            </a:pPr>
            <a:r>
              <a:rPr lang="en-US" altLang="zh-CN" sz="2200" b="0" i="0" strike="noStrike" dirty="0">
                <a:solidFill>
                  <a:srgbClr val="000000"/>
                </a:solidFill>
                <a:effectLst/>
                <a:latin typeface="Times New Roman" panose="02020603050405020304" pitchFamily="18" charset="0"/>
                <a:cs typeface="Times New Roman" panose="02020603050405020304" pitchFamily="18" charset="0"/>
              </a:rPr>
              <a:t>How are public health measures and daily cases related? Does stricter public health measurement imply fewer daily cases? Which measurement might contribute the most in preventing the spread of Covid-19?</a:t>
            </a:r>
          </a:p>
        </p:txBody>
      </p:sp>
    </p:spTree>
    <p:extLst>
      <p:ext uri="{BB962C8B-B14F-4D97-AF65-F5344CB8AC3E}">
        <p14:creationId xmlns:p14="http://schemas.microsoft.com/office/powerpoint/2010/main" val="2267233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45A24-8F1A-4E03-B69F-DF608A75F4FA}"/>
              </a:ext>
            </a:extLst>
          </p:cNvPr>
          <p:cNvSpPr>
            <a:spLocks noGrp="1"/>
          </p:cNvSpPr>
          <p:nvPr>
            <p:ph type="title"/>
          </p:nvPr>
        </p:nvSpPr>
        <p:spPr/>
        <p:txBody>
          <a:bodyPr/>
          <a:lstStyle/>
          <a:p>
            <a:r>
              <a:rPr lang="en-US" altLang="zh-CN" dirty="0">
                <a:latin typeface="+mn-lt"/>
              </a:rPr>
              <a:t>Results</a:t>
            </a:r>
            <a:endParaRPr lang="zh-CN" altLang="en-US" dirty="0">
              <a:latin typeface="+mn-lt"/>
            </a:endParaRPr>
          </a:p>
        </p:txBody>
      </p:sp>
    </p:spTree>
    <p:extLst>
      <p:ext uri="{BB962C8B-B14F-4D97-AF65-F5344CB8AC3E}">
        <p14:creationId xmlns:p14="http://schemas.microsoft.com/office/powerpoint/2010/main" val="1596415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391A5E-61F1-F747-9C70-44EEBAE4B6C2}"/>
              </a:ext>
            </a:extLst>
          </p:cNvPr>
          <p:cNvSpPr>
            <a:spLocks noGrp="1"/>
          </p:cNvSpPr>
          <p:nvPr>
            <p:ph type="title"/>
          </p:nvPr>
        </p:nvSpPr>
        <p:spPr>
          <a:xfrm>
            <a:off x="902579" y="450955"/>
            <a:ext cx="10058400" cy="1609344"/>
          </a:xfrm>
        </p:spPr>
        <p:txBody>
          <a:bodyPr/>
          <a:lstStyle/>
          <a:p>
            <a:r>
              <a:rPr lang="en-US" dirty="0"/>
              <a:t>Q2</a:t>
            </a:r>
            <a:r>
              <a:rPr lang="zh-CN" altLang="en-US" dirty="0"/>
              <a:t>：</a:t>
            </a:r>
            <a:r>
              <a:rPr lang="en-US" dirty="0"/>
              <a:t> </a:t>
            </a:r>
          </a:p>
        </p:txBody>
      </p:sp>
      <p:sp>
        <p:nvSpPr>
          <p:cNvPr id="3" name="内容占位符 2">
            <a:extLst>
              <a:ext uri="{FF2B5EF4-FFF2-40B4-BE49-F238E27FC236}">
                <a16:creationId xmlns:a16="http://schemas.microsoft.com/office/drawing/2014/main" id="{E1A0C668-DABB-3F4C-B166-EB554401603C}"/>
              </a:ext>
            </a:extLst>
          </p:cNvPr>
          <p:cNvSpPr>
            <a:spLocks noGrp="1"/>
          </p:cNvSpPr>
          <p:nvPr>
            <p:ph idx="1"/>
          </p:nvPr>
        </p:nvSpPr>
        <p:spPr>
          <a:xfrm>
            <a:off x="902579" y="2350677"/>
            <a:ext cx="10058400" cy="4050792"/>
          </a:xfrm>
        </p:spPr>
        <p:txBody>
          <a:bodyPr/>
          <a:lstStyle/>
          <a:p>
            <a:pPr marL="0" indent="0">
              <a:buNone/>
            </a:pPr>
            <a:r>
              <a:rPr lang="en-US" altLang="zh-CN" dirty="0">
                <a:solidFill>
                  <a:srgbClr val="000000"/>
                </a:solidFill>
                <a:latin typeface="Times New Roman" panose="02020603050405020304" pitchFamily="18" charset="0"/>
                <a:cs typeface="Times New Roman" panose="02020603050405020304" pitchFamily="18" charset="0"/>
              </a:rPr>
              <a:t>How are the vaccination process and daily cases related? Does higher vaccination rate imply fewer daily cases? How’s the vaccination rate different across different WHO regions? </a:t>
            </a:r>
          </a:p>
          <a:p>
            <a:pPr marL="0" indent="0">
              <a:buNone/>
            </a:pPr>
            <a:endParaRPr lang="en-US" altLang="zh-CN" dirty="0">
              <a:solidFill>
                <a:srgbClr val="000000"/>
              </a:solidFill>
              <a:latin typeface="Times New Roman" panose="02020603050405020304" pitchFamily="18" charset="0"/>
              <a:cs typeface="Times New Roman" panose="02020603050405020304" pitchFamily="18" charset="0"/>
            </a:endParaRPr>
          </a:p>
          <a:p>
            <a:pPr marL="0" indent="0">
              <a:buNone/>
            </a:pPr>
            <a:r>
              <a:rPr lang="en-US" altLang="zh-CN" dirty="0">
                <a:solidFill>
                  <a:srgbClr val="000000"/>
                </a:solidFill>
                <a:latin typeface="Times New Roman" panose="02020603050405020304" pitchFamily="18" charset="0"/>
                <a:cs typeface="Times New Roman" panose="02020603050405020304" pitchFamily="18" charset="0"/>
              </a:rPr>
              <a:t>For most of the countries, the total number of cases is more than before the date of getting first vaccine.  We don’t see an obvious relationship between the vaccination rate and daily cases. We found the WPRO has the highest vaccination rate and AFRO has the lowest vaccination rate.</a:t>
            </a:r>
          </a:p>
          <a:p>
            <a:pPr marL="0" indent="0">
              <a:buNone/>
            </a:pPr>
            <a:endParaRPr lang="en-US" dirty="0"/>
          </a:p>
        </p:txBody>
      </p:sp>
    </p:spTree>
    <p:extLst>
      <p:ext uri="{BB962C8B-B14F-4D97-AF65-F5344CB8AC3E}">
        <p14:creationId xmlns:p14="http://schemas.microsoft.com/office/powerpoint/2010/main" val="2107368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1C40124-1649-4FF2-8F64-C8284EB9FD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086727CD-9977-4B25-9516-2B6E06AAA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219F4D31-E06B-4B98-A1F1-A29AFCBDD0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15" name="Rectangle 14">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3" name="图片 2" descr="文本&#10;&#10;描述已自动生成">
            <a:extLst>
              <a:ext uri="{FF2B5EF4-FFF2-40B4-BE49-F238E27FC236}">
                <a16:creationId xmlns:a16="http://schemas.microsoft.com/office/drawing/2014/main" id="{0AF98B05-D245-9241-B770-C9DB73052EF4}"/>
              </a:ext>
            </a:extLst>
          </p:cNvPr>
          <p:cNvPicPr>
            <a:picLocks noChangeAspect="1"/>
          </p:cNvPicPr>
          <p:nvPr/>
        </p:nvPicPr>
        <p:blipFill>
          <a:blip r:embed="rId4"/>
          <a:stretch>
            <a:fillRect/>
          </a:stretch>
        </p:blipFill>
        <p:spPr>
          <a:xfrm>
            <a:off x="6843194" y="505224"/>
            <a:ext cx="3777975" cy="3060160"/>
          </a:xfrm>
          <a:prstGeom prst="rect">
            <a:avLst/>
          </a:prstGeom>
        </p:spPr>
      </p:pic>
      <p:sp>
        <p:nvSpPr>
          <p:cNvPr id="17" name="Rectangle 16">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5">
              <a:alphaModFix amt="9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图片 5" descr="文本&#10;&#10;中度可信度描述已自动生成">
            <a:extLst>
              <a:ext uri="{FF2B5EF4-FFF2-40B4-BE49-F238E27FC236}">
                <a16:creationId xmlns:a16="http://schemas.microsoft.com/office/drawing/2014/main" id="{A91E70C4-D54B-6245-ABEF-A2CA31D926CB}"/>
              </a:ext>
            </a:extLst>
          </p:cNvPr>
          <p:cNvPicPr>
            <a:picLocks noChangeAspect="1"/>
          </p:cNvPicPr>
          <p:nvPr/>
        </p:nvPicPr>
        <p:blipFill>
          <a:blip r:embed="rId7"/>
          <a:stretch>
            <a:fillRect/>
          </a:stretch>
        </p:blipFill>
        <p:spPr>
          <a:xfrm>
            <a:off x="984502" y="760516"/>
            <a:ext cx="4950632" cy="2549574"/>
          </a:xfrm>
          <a:prstGeom prst="rect">
            <a:avLst/>
          </a:prstGeom>
        </p:spPr>
      </p:pic>
      <p:sp>
        <p:nvSpPr>
          <p:cNvPr id="4" name="文本框 3">
            <a:extLst>
              <a:ext uri="{FF2B5EF4-FFF2-40B4-BE49-F238E27FC236}">
                <a16:creationId xmlns:a16="http://schemas.microsoft.com/office/drawing/2014/main" id="{2ABF9737-C62A-0C43-AEC4-7B3B243F9B99}"/>
              </a:ext>
            </a:extLst>
          </p:cNvPr>
          <p:cNvSpPr txBox="1"/>
          <p:nvPr/>
        </p:nvSpPr>
        <p:spPr>
          <a:xfrm>
            <a:off x="6217920" y="4170410"/>
            <a:ext cx="4699221" cy="1767141"/>
          </a:xfrm>
          <a:prstGeom prst="rect">
            <a:avLst/>
          </a:prstGeom>
        </p:spPr>
        <p:txBody>
          <a:bodyPr vert="horz" lIns="91440" tIns="45720" rIns="91440" bIns="45720" rtlCol="0" anchor="ctr">
            <a:normAutofit/>
          </a:bodyPr>
          <a:lstStyle/>
          <a:p>
            <a:pPr indent="-182880" defTabSz="914400">
              <a:lnSpc>
                <a:spcPct val="90000"/>
              </a:lnSpc>
              <a:spcAft>
                <a:spcPts val="600"/>
              </a:spcAft>
              <a:buClr>
                <a:schemeClr val="accent1">
                  <a:lumMod val="75000"/>
                </a:schemeClr>
              </a:buClr>
              <a:buSzPct val="85000"/>
              <a:buFont typeface="Wingdings" pitchFamily="2" charset="2"/>
              <a:buChar char="§"/>
            </a:pPr>
            <a:r>
              <a:rPr lang="en-US" dirty="0"/>
              <a:t>Dataset for Q2:</a:t>
            </a:r>
            <a:endParaRPr lang="en-US"/>
          </a:p>
        </p:txBody>
      </p:sp>
      <p:sp>
        <p:nvSpPr>
          <p:cNvPr id="21" name="Rectangle 20">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Oval 22">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5" name="Oval 24">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4058373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23F53-ABFC-4B99-9429-4337530D52DB}"/>
              </a:ext>
            </a:extLst>
          </p:cNvPr>
          <p:cNvSpPr>
            <a:spLocks noGrp="1"/>
          </p:cNvSpPr>
          <p:nvPr>
            <p:ph type="title"/>
          </p:nvPr>
        </p:nvSpPr>
        <p:spPr>
          <a:xfrm>
            <a:off x="1069848" y="1913382"/>
            <a:ext cx="10058400" cy="1609344"/>
          </a:xfrm>
        </p:spPr>
        <p:txBody>
          <a:bodyPr/>
          <a:lstStyle/>
          <a:p>
            <a:r>
              <a:rPr lang="en-US" altLang="zh-CN" dirty="0"/>
              <a:t>Q3:</a:t>
            </a:r>
            <a:endParaRPr lang="zh-CN" altLang="en-US" dirty="0"/>
          </a:p>
        </p:txBody>
      </p:sp>
      <p:sp>
        <p:nvSpPr>
          <p:cNvPr id="3" name="Content Placeholder 2">
            <a:extLst>
              <a:ext uri="{FF2B5EF4-FFF2-40B4-BE49-F238E27FC236}">
                <a16:creationId xmlns:a16="http://schemas.microsoft.com/office/drawing/2014/main" id="{841A9995-BA1B-402A-9470-092AD3F9FC25}"/>
              </a:ext>
            </a:extLst>
          </p:cNvPr>
          <p:cNvSpPr>
            <a:spLocks noGrp="1"/>
          </p:cNvSpPr>
          <p:nvPr>
            <p:ph idx="1"/>
          </p:nvPr>
        </p:nvSpPr>
        <p:spPr>
          <a:xfrm>
            <a:off x="1069848" y="3550158"/>
            <a:ext cx="10058400" cy="4050792"/>
          </a:xfrm>
        </p:spPr>
        <p:txBody>
          <a:bodyPr>
            <a:normAutofit/>
          </a:bodyPr>
          <a:lstStyle/>
          <a:p>
            <a:pPr marL="0" indent="0">
              <a:buNone/>
            </a:pPr>
            <a:r>
              <a:rPr lang="en-US" altLang="zh-CN" sz="2800" b="0" i="0" strike="noStrike" dirty="0">
                <a:solidFill>
                  <a:srgbClr val="000000"/>
                </a:solidFill>
                <a:effectLst/>
                <a:latin typeface="Times New Roman" panose="02020603050405020304" pitchFamily="18" charset="0"/>
                <a:cs typeface="Times New Roman" panose="02020603050405020304" pitchFamily="18" charset="0"/>
              </a:rPr>
              <a:t>How are public health measures and daily cases related?</a:t>
            </a:r>
            <a:endParaRPr lang="zh-CN" altLang="en-US" sz="2800" dirty="0"/>
          </a:p>
        </p:txBody>
      </p:sp>
    </p:spTree>
    <p:extLst>
      <p:ext uri="{BB962C8B-B14F-4D97-AF65-F5344CB8AC3E}">
        <p14:creationId xmlns:p14="http://schemas.microsoft.com/office/powerpoint/2010/main" val="2132992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D23A4C9-F167-4B1E-B31E-728DE976E6E4}"/>
              </a:ext>
            </a:extLst>
          </p:cNvPr>
          <p:cNvGraphicFramePr>
            <a:graphicFrameLocks noGrp="1"/>
          </p:cNvGraphicFramePr>
          <p:nvPr>
            <p:ph idx="1"/>
            <p:extLst>
              <p:ext uri="{D42A27DB-BD31-4B8C-83A1-F6EECF244321}">
                <p14:modId xmlns:p14="http://schemas.microsoft.com/office/powerpoint/2010/main" val="190674234"/>
              </p:ext>
            </p:extLst>
          </p:nvPr>
        </p:nvGraphicFramePr>
        <p:xfrm>
          <a:off x="621444" y="333146"/>
          <a:ext cx="10949111" cy="61917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10351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90F26-A02E-4ECF-B127-EC64AC87E58E}"/>
              </a:ext>
            </a:extLst>
          </p:cNvPr>
          <p:cNvSpPr>
            <a:spLocks noGrp="1"/>
          </p:cNvSpPr>
          <p:nvPr>
            <p:ph type="title"/>
          </p:nvPr>
        </p:nvSpPr>
        <p:spPr/>
        <p:txBody>
          <a:bodyPr/>
          <a:lstStyle/>
          <a:p>
            <a:r>
              <a:rPr lang="en-US" altLang="zh-CN" dirty="0">
                <a:latin typeface="+mn-lt"/>
                <a:cs typeface="Adobe Devanagari" panose="02040503050201020203" pitchFamily="18" charset="0"/>
              </a:rPr>
              <a:t>Challenges</a:t>
            </a:r>
            <a:endParaRPr lang="zh-CN" altLang="en-US" dirty="0">
              <a:latin typeface="+mn-lt"/>
              <a:cs typeface="Adobe Devanagari" panose="02040503050201020203" pitchFamily="18" charset="0"/>
            </a:endParaRPr>
          </a:p>
        </p:txBody>
      </p:sp>
      <p:sp>
        <p:nvSpPr>
          <p:cNvPr id="3" name="Content Placeholder 2">
            <a:extLst>
              <a:ext uri="{FF2B5EF4-FFF2-40B4-BE49-F238E27FC236}">
                <a16:creationId xmlns:a16="http://schemas.microsoft.com/office/drawing/2014/main" id="{83DEC181-2DEA-4684-B6E2-8FD0440B009A}"/>
              </a:ext>
            </a:extLst>
          </p:cNvPr>
          <p:cNvSpPr>
            <a:spLocks noGrp="1"/>
          </p:cNvSpPr>
          <p:nvPr>
            <p:ph idx="1"/>
          </p:nvPr>
        </p:nvSpPr>
        <p:spPr>
          <a:xfrm>
            <a:off x="1069848" y="2570141"/>
            <a:ext cx="10058400" cy="4050792"/>
          </a:xfrm>
        </p:spPr>
        <p:txBody>
          <a:bodyPr>
            <a:normAutofit/>
          </a:bodyPr>
          <a:lstStyle/>
          <a:p>
            <a:pPr fontAlgn="base"/>
            <a:r>
              <a:rPr lang="en-US" altLang="zh-CN" sz="2800" b="0" i="0" strike="noStrike" dirty="0">
                <a:solidFill>
                  <a:srgbClr val="000000"/>
                </a:solidFill>
                <a:effectLst/>
                <a:latin typeface="Times New Roman" panose="02020603050405020304" pitchFamily="18" charset="0"/>
                <a:cs typeface="Times New Roman" panose="02020603050405020304" pitchFamily="18" charset="0"/>
              </a:rPr>
              <a:t>Inserting data without violating the foreign key constraints </a:t>
            </a:r>
          </a:p>
          <a:p>
            <a:pPr fontAlgn="base"/>
            <a:endParaRPr lang="en-US" altLang="zh-CN" sz="2800" dirty="0">
              <a:solidFill>
                <a:srgbClr val="000000"/>
              </a:solidFill>
              <a:latin typeface="Times New Roman" panose="02020603050405020304" pitchFamily="18" charset="0"/>
              <a:cs typeface="Times New Roman" panose="02020603050405020304" pitchFamily="18" charset="0"/>
            </a:endParaRPr>
          </a:p>
          <a:p>
            <a:pPr fontAlgn="base"/>
            <a:r>
              <a:rPr lang="en-US" altLang="zh-CN" sz="2800" b="0" i="0" strike="noStrike" dirty="0">
                <a:solidFill>
                  <a:srgbClr val="000000"/>
                </a:solidFill>
                <a:effectLst/>
                <a:latin typeface="Times New Roman" panose="02020603050405020304" pitchFamily="18" charset="0"/>
                <a:cs typeface="Times New Roman" panose="02020603050405020304" pitchFamily="18" charset="0"/>
              </a:rPr>
              <a:t>Collapse multiple rows with the same information into one row</a:t>
            </a:r>
          </a:p>
        </p:txBody>
      </p:sp>
    </p:spTree>
    <p:extLst>
      <p:ext uri="{BB962C8B-B14F-4D97-AF65-F5344CB8AC3E}">
        <p14:creationId xmlns:p14="http://schemas.microsoft.com/office/powerpoint/2010/main" val="10472877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457</TotalTime>
  <Words>303</Words>
  <Application>Microsoft Macintosh PowerPoint</Application>
  <PresentationFormat>宽屏</PresentationFormat>
  <Paragraphs>28</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Calibri</vt:lpstr>
      <vt:lpstr>Rockwell</vt:lpstr>
      <vt:lpstr>Rockwell Condensed</vt:lpstr>
      <vt:lpstr>Rockwell Extra Bold</vt:lpstr>
      <vt:lpstr>Times New Roman</vt:lpstr>
      <vt:lpstr>Wingdings</vt:lpstr>
      <vt:lpstr>Wood Type</vt:lpstr>
      <vt:lpstr>CSC343 PROJECT PRESENTATION</vt:lpstr>
      <vt:lpstr>Domain</vt:lpstr>
      <vt:lpstr>Investigative Questions</vt:lpstr>
      <vt:lpstr>Results</vt:lpstr>
      <vt:lpstr>Q2： </vt:lpstr>
      <vt:lpstr>PowerPoint 演示文稿</vt:lpstr>
      <vt:lpstr>Q3:</vt:lpstr>
      <vt:lpstr>PowerPoint 演示文稿</vt:lpstr>
      <vt:lpstr>Challenges</vt:lpstr>
      <vt:lpstr>Lessons</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 Huiting</dc:creator>
  <cp:lastModifiedBy>Yuanze Bao</cp:lastModifiedBy>
  <cp:revision>23</cp:revision>
  <dcterms:created xsi:type="dcterms:W3CDTF">2021-11-30T20:07:58Z</dcterms:created>
  <dcterms:modified xsi:type="dcterms:W3CDTF">2024-09-24T00:20:34Z</dcterms:modified>
</cp:coreProperties>
</file>