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70" r:id="rId3"/>
    <p:sldId id="356" r:id="rId4"/>
    <p:sldId id="357" r:id="rId5"/>
    <p:sldId id="358" r:id="rId6"/>
    <p:sldId id="355" r:id="rId7"/>
    <p:sldId id="360" r:id="rId8"/>
    <p:sldId id="361" r:id="rId9"/>
    <p:sldId id="362" r:id="rId10"/>
    <p:sldId id="363" r:id="rId11"/>
    <p:sldId id="364" r:id="rId12"/>
    <p:sldId id="365" r:id="rId13"/>
    <p:sldId id="366" r:id="rId15"/>
    <p:sldId id="367" r:id="rId16"/>
    <p:sldId id="368" r:id="rId17"/>
    <p:sldId id="3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1001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0~FQ0AFUT92BYJ(K3VJ~1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3070" y="313055"/>
            <a:ext cx="6858000" cy="6232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-1082467" y="-1104333"/>
            <a:ext cx="9143998" cy="1020762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1008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前置知识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单调栈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524002" y="1905000"/>
                <a:ext cx="9756574" cy="4564166"/>
              </a:xfrm>
            </p:spPr>
            <p:txBody>
              <a:bodyPr rtlCol="0">
                <a:normAutofit fontScale="90000"/>
              </a:bodyPr>
              <a:lstStyle/>
              <a:p>
                <a:pPr rtl="0">
                  <a:lnSpc>
                    <a:spcPct val="100000"/>
                  </a:lnSpc>
                </a:pPr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题意</a:t>
                </a:r>
                <a:br>
                  <a:rPr lang="en-US" altLang="zh-CN" dirty="0">
                    <a:latin typeface="Consolas" panose="020B0609020204030204" pitchFamily="49" charset="0"/>
                    <a:ea typeface="华文楷体" panose="02010600040101010101" pitchFamily="2" charset="-122"/>
                  </a:rPr>
                </a:br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已知三维坐标系下有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个点，代表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个敌方士兵，我方狙击手的狙击范围是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（指能够狙击到坐标满足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i="1" dirty="0" err="1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i="1" dirty="0" err="1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 dirty="0" smtClean="0">
                                <a:latin typeface="Cambria Math" panose="02040503050406030204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i="1" dirty="0" err="1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 dirty="0" err="1" smtClean="0">
                                        <a:latin typeface="Cambria Math" panose="02040503050406030204" charset="0"/>
                                        <a:ea typeface="华文楷体" panose="02010600040101010101" pitchFamily="2" charset="-122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），现在我方狙击手在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(−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100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,−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100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100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)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的位置出发，每步只能向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err="1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i="1" dirty="0" err="1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i="1" dirty="0" err="1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轴正方向中的一个方向移动一格，求能够狙击掉所有敌方士兵的最小的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  <a:ea typeface="华文楷体" panose="0201060004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分析</a:t>
                </a:r>
                <a:br>
                  <a:rPr lang="en-US" altLang="zh-CN" dirty="0">
                    <a:latin typeface="Consolas" panose="020B0609020204030204" pitchFamily="49" charset="0"/>
                    <a:ea typeface="华文楷体" panose="02010600040101010101" pitchFamily="2" charset="-122"/>
                  </a:rPr>
                </a:br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首先进行一个题面的转化：我们发现狙击范围其实就是以狙击手为中心点、边长为 </a:t>
                </a:r>
                <a:r>
                  <a:rPr lang="en-US" altLang="zh-CN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2k </a:t>
                </a:r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的正方体，那么我们不妨将狙击手的位置移动到正方体的角上，变成狙击手能够狙击到坐标满足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zh-CN" i="1" dirty="0" err="1">
                                <a:latin typeface="Cambria Math" panose="02040503050406030204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dirty="0" err="1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 dirty="0" smtClean="0">
                                <a:latin typeface="Cambria Math" panose="02040503050406030204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zh-CN" i="1" dirty="0" err="1">
                                <a:latin typeface="Cambria Math" panose="02040503050406030204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dirty="0" err="1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 dirty="0" smtClean="0">
                                <a:latin typeface="Cambria Math" panose="02040503050406030204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zh-CN" i="1" dirty="0" err="1">
                                <a:latin typeface="Cambria Math" panose="02040503050406030204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dirty="0" err="1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charset="0"/>
                                    <a:ea typeface="华文楷体" panose="02010600040101010101" pitchFamily="2" charset="-122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的敌方士兵，转化之后问题便简单了一些。</a:t>
                </a:r>
                <a:endParaRPr lang="en-US" altLang="zh-CN" dirty="0">
                  <a:latin typeface="Consolas" panose="020B0609020204030204" pitchFamily="49" charset="0"/>
                  <a:ea typeface="华文楷体" panose="02010600040101010101" pitchFamily="2" charset="-122"/>
                </a:endParaRPr>
              </a:p>
              <a:p>
                <a:pPr rtl="0">
                  <a:lnSpc>
                    <a:spcPct val="100000"/>
                  </a:lnSpc>
                </a:pPr>
                <a:endParaRPr lang="en-US" altLang="zh-CN" dirty="0">
                  <a:latin typeface="Consolas" panose="020B0609020204030204" pitchFamily="49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2" y="1905000"/>
                <a:ext cx="9756574" cy="4564166"/>
              </a:xfrm>
              <a:blipFill rotWithShape="1">
                <a:blip r:embed="rId1"/>
                <a:stretch>
                  <a:fillRect r="-360" b="-7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2"/>
          <p:cNvSpPr txBox="1"/>
          <p:nvPr/>
        </p:nvSpPr>
        <p:spPr>
          <a:xfrm>
            <a:off x="1532547" y="239032"/>
            <a:ext cx="1054424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杭电多校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6_1008 Command and Conquer: Red Alert 2</a:t>
            </a:r>
            <a:endParaRPr lang="zh-CN" altLang="en-US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现在我们考虑，狙击手每移动一步，都代表着在某个方向上的一层敌人都无法被狙击到（比如从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移动到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，满足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的所有敌人都无法被狙击到了，所以必须提前消灭）</a:t>
                </a:r>
                <a:endParaRPr lang="en-US" altLang="zh-CN" dirty="0">
                  <a:latin typeface="Consolas" panose="020B0609020204030204" pitchFamily="49" charset="0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于是我们可以开三个优先队列（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𝑠𝑒𝑡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也可以）分别对每个坐标排序，于是我们就会发现，如果想要移动一格，要提前让准备移动的坐标上的所有点都被消灭。</a:t>
                </a:r>
                <a:endParaRPr lang="en-US" altLang="zh-CN" dirty="0">
                  <a:latin typeface="Consolas" panose="020B0609020204030204" pitchFamily="49" charset="0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但是根据坐标处理，范围是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的，于是我们转化为对于点处理，即每次通过扩大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使得能够将某个点消灭，当发现某个坐标上的点全部被消灭时，将坐标移动到下一个有点的位置。</a:t>
                </a:r>
                <a:endParaRPr lang="en-US" altLang="zh-CN" dirty="0">
                  <a:latin typeface="Consolas" panose="020B0609020204030204" pitchFamily="49" charset="0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  <a:ea typeface="华文楷体" panose="02010600040101010101" pitchFamily="2" charset="-122"/>
                  </a:rPr>
                  <a:t>进一步分析发现，狙击手的位置是不需要每次记录的（也不好维护），只要分别设置为敌人对应坐标的最小值即可。</a:t>
                </a:r>
                <a:endParaRPr lang="en-US" altLang="zh-CN" dirty="0">
                  <a:latin typeface="Consolas" panose="020B0609020204030204" pitchFamily="49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73" r="-125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2"/>
          <p:cNvSpPr txBox="1"/>
          <p:nvPr/>
        </p:nvSpPr>
        <p:spPr>
          <a:xfrm>
            <a:off x="1532547" y="239032"/>
            <a:ext cx="1054424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杭电多校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6_1008 Command and Conquer: Red Alert 2</a:t>
            </a:r>
            <a:endParaRPr lang="zh-CN" altLang="en-US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2" y="274638"/>
            <a:ext cx="10666411" cy="10207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杭电多校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6_1008 Command and Conquer: Red Alert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+mj-ea"/>
                    <a:ea typeface="+mj-ea"/>
                  </a:rPr>
                  <a:t>到现在，我们得到了最终的思路：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r>
                  <a:rPr lang="zh-CN" altLang="en-US" dirty="0">
                    <a:latin typeface="+mj-ea"/>
                    <a:ea typeface="+mj-ea"/>
                  </a:rPr>
                  <a:t>贪心不断扩大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charset="0"/>
                        <a:ea typeface="+mj-ea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+mj-ea"/>
                    <a:ea typeface="+mj-ea"/>
                  </a:rPr>
                  <a:t> </a:t>
                </a:r>
                <a:r>
                  <a:rPr lang="zh-CN" altLang="en-US" dirty="0">
                    <a:latin typeface="+mj-ea"/>
                    <a:ea typeface="+mj-ea"/>
                  </a:rPr>
                  <a:t>来删掉下一个待删掉的点，每次将狙击手位置置于三个坐标分别的最小值的位置，一直这样做下去直到删掉所有点，最终答案为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charset="0"/>
                        <a:ea typeface="+mj-ea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latin typeface="Cambria Math" panose="02040503050406030204" charset="0"/>
                            <a:ea typeface="+mj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zh-CN" i="1" dirty="0" err="1" smtClean="0">
                                <a:latin typeface="Cambria Math" panose="02040503050406030204" charset="0"/>
                                <a:ea typeface="+mj-ea"/>
                              </a:rPr>
                              <m:t>𝑎𝑛𝑠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charset="0"/>
                                <a:ea typeface="+mj-ea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。</a:t>
                </a:r>
                <a:endParaRPr lang="en-US" altLang="zh-CN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8" y="-94006"/>
            <a:ext cx="12187563" cy="70161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&lt;queue&gt;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std;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5e5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t, n, tot,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&lt;pair&lt;int, int&gt;, vector&lt;pair&lt;int, int&gt;&gt;, greater&lt;pair&lt;int, int&gt;&gt;&gt; Q[3];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main()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&amp;t); t--;)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].size()) 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].pop();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&amp;n);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&lt;= n; ++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++j)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&amp;p[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][j]), Q[j].push({p[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}), o[j] = min(o[j], p[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p[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华文楷体" panose="02010600040101010101" pitchFamily="2" charset="-122"/>
              </a:rPr>
              <a:t>杭电多校</a:t>
            </a:r>
            <a:r>
              <a:rPr lang="en-US" altLang="zh-CN" dirty="0">
                <a:latin typeface="Consolas" panose="020B0609020204030204" pitchFamily="49" charset="0"/>
                <a:ea typeface="华文楷体" panose="02010600040101010101" pitchFamily="2" charset="-122"/>
              </a:rPr>
              <a:t>3_1004 Game on Plane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8" y="0"/>
            <a:ext cx="12187563" cy="70161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(Q[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].size())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3e9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].size() &amp;&amp; p[Q[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].top().second][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].pop();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].size()) o[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].top().first;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(!Q[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].size())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 = 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].top().second;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max(p[no][(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- o[(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p[no][(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- o[(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min(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max(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p[Q[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].top().second][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Q[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].pop();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&gt;&gt;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255" y="5080"/>
            <a:ext cx="10515600" cy="1325563"/>
          </a:xfrm>
        </p:spPr>
        <p:txBody>
          <a:bodyPr/>
          <a:p>
            <a:r>
              <a:rPr lang="zh-CN" altLang="en-US"/>
              <a:t>题意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0555" y="913765"/>
            <a:ext cx="10996930" cy="594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正区间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考虑</a:t>
            </a:r>
            <a:r>
              <a:rPr lang="en-US" altLang="en-US"/>
              <a:t>l&gt;0,r&gt;0</a:t>
            </a:r>
            <a:r>
              <a:rPr lang="zh-CN" altLang="en-US"/>
              <a:t>的</a:t>
            </a:r>
            <a:r>
              <a:rPr lang="zh-CN" altLang="en-US"/>
              <a:t>情况：</a:t>
            </a:r>
            <a:endParaRPr lang="zh-CN" altLang="en-US"/>
          </a:p>
          <a:p>
            <a:r>
              <a:rPr lang="zh-CN" altLang="en-US"/>
              <a:t>要使得区间和为素数，我们要消掉区间和的一个因子，且剩下的因子是</a:t>
            </a:r>
            <a:r>
              <a:rPr lang="zh-CN" altLang="en-US"/>
              <a:t>素因子</a:t>
            </a:r>
            <a:endParaRPr lang="zh-CN" altLang="en-US"/>
          </a:p>
          <a:p>
            <a:r>
              <a:rPr lang="en-US" altLang="zh-CN"/>
              <a:t>*1.  r-l+1=1 -&gt; r=l</a:t>
            </a:r>
            <a:endParaRPr lang="en-US" altLang="zh-CN"/>
          </a:p>
          <a:p>
            <a:r>
              <a:rPr lang="en-US" altLang="zh-CN"/>
              <a:t> l is prime</a:t>
            </a:r>
            <a:endParaRPr lang="en-US" altLang="zh-CN"/>
          </a:p>
          <a:p>
            <a:r>
              <a:rPr lang="en-US" altLang="zh-CN"/>
              <a:t>*2   r-l+1=2 -&gt; r=l+1</a:t>
            </a:r>
            <a:endParaRPr lang="en-US" altLang="zh-CN"/>
          </a:p>
          <a:p>
            <a:r>
              <a:rPr lang="en-US" altLang="zh-CN"/>
              <a:t> l+l+1 is prime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此时</a:t>
            </a:r>
            <a:r>
              <a:rPr lang="en-US" altLang="en-US"/>
              <a:t>l&lt;=x&lt;=r,</a:t>
            </a:r>
            <a:r>
              <a:rPr lang="zh-CN" altLang="en-US"/>
              <a:t>则候选答案</a:t>
            </a:r>
            <a:r>
              <a:rPr lang="zh-CN" altLang="en-US"/>
              <a:t>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915" y="2979420"/>
            <a:ext cx="6538595" cy="1814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65" y="4427855"/>
            <a:ext cx="4034155" cy="2680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负区间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由于题目要求</a:t>
            </a:r>
            <a:r>
              <a:rPr lang="en-US" altLang="zh-CN"/>
              <a:t>l&lt;=x&lt;=r,x</a:t>
            </a:r>
            <a:r>
              <a:rPr lang="zh-CN" altLang="zh-CN"/>
              <a:t>为</a:t>
            </a:r>
            <a:r>
              <a:rPr lang="zh-CN" altLang="zh-CN"/>
              <a:t>负数</a:t>
            </a:r>
            <a:endParaRPr lang="zh-CN" altLang="zh-CN"/>
          </a:p>
          <a:p>
            <a:r>
              <a:rPr lang="zh-CN" altLang="zh-CN"/>
              <a:t>首先我们要把区间和补正，可以发现至少要补到</a:t>
            </a:r>
            <a:r>
              <a:rPr lang="en-US" altLang="zh-CN"/>
              <a:t>[x,-x]</a:t>
            </a:r>
            <a:endParaRPr lang="en-US" altLang="zh-CN"/>
          </a:p>
          <a:p>
            <a:r>
              <a:rPr lang="zh-CN" altLang="en-US"/>
              <a:t>对于形如</a:t>
            </a:r>
            <a:r>
              <a:rPr lang="en-US" altLang="zh-CN"/>
              <a:t>[-z,z]</a:t>
            </a:r>
            <a:r>
              <a:rPr lang="zh-CN" altLang="en-US"/>
              <a:t>的区间</a:t>
            </a:r>
            <a:r>
              <a:rPr lang="en-US" altLang="zh-CN"/>
              <a:t> </a:t>
            </a:r>
            <a:r>
              <a:rPr lang="zh-CN" altLang="en-US"/>
              <a:t>区间和为</a:t>
            </a:r>
            <a:r>
              <a:rPr lang="en-US" altLang="zh-CN"/>
              <a:t>0</a:t>
            </a:r>
            <a:r>
              <a:rPr lang="zh-CN" altLang="en-US"/>
              <a:t>，如果我们要使得区间和为正数，在右侧补正数，仿效</a:t>
            </a:r>
            <a:r>
              <a:rPr lang="zh-CN" altLang="en-US">
                <a:sym typeface="+mn-ea"/>
              </a:rPr>
              <a:t>正区间操作即可，答案为</a:t>
            </a:r>
            <a:r>
              <a:rPr lang="en-US" altLang="zh-CN">
                <a:sym typeface="+mn-ea"/>
              </a:rPr>
              <a:t>[x,-x+1]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[x,-x+2]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还不能满足的情况，我们扩张</a:t>
            </a:r>
            <a:r>
              <a:rPr lang="en-US" altLang="zh-CN"/>
              <a:t>[x,-x]</a:t>
            </a:r>
            <a:r>
              <a:rPr lang="zh-CN" altLang="en-US"/>
              <a:t>至</a:t>
            </a:r>
            <a:r>
              <a:rPr lang="en-US" altLang="zh-CN"/>
              <a:t>[x-1,-x+1],</a:t>
            </a:r>
            <a:r>
              <a:rPr lang="zh-CN" altLang="en-US"/>
              <a:t>容易发现之后的解不会比之前的解</a:t>
            </a:r>
            <a:r>
              <a:rPr lang="zh-CN" altLang="en-US"/>
              <a:t>更优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670" y="5471160"/>
            <a:ext cx="6256655" cy="1386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6850" y="3674110"/>
            <a:ext cx="9058275" cy="85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756025" y="3324225"/>
            <a:ext cx="0" cy="156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7880" y="3248660"/>
            <a:ext cx="0" cy="1562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24115" y="3248660"/>
            <a:ext cx="0" cy="15627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851140" y="3242310"/>
            <a:ext cx="0" cy="15627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255" y="5080"/>
            <a:ext cx="10515600" cy="1325563"/>
          </a:xfrm>
        </p:spPr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220" y="1092200"/>
            <a:ext cx="12205970" cy="576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Decomposition</a:t>
            </a:r>
            <a:br>
              <a:rPr lang="zh-CN" altLang="en-US">
                <a:latin typeface="华文行楷" panose="02010800040101010101" charset="-122"/>
                <a:ea typeface="华文行楷" panose="02010800040101010101" charset="-122"/>
              </a:rPr>
            </a:br>
            <a:r>
              <a:rPr lang="en-US" altLang="zh-CN">
                <a:latin typeface="华文行楷" panose="02010800040101010101" charset="-122"/>
                <a:ea typeface="华文行楷" panose="02010800040101010101" charset="-122"/>
              </a:rPr>
              <a:t>1004</a:t>
            </a:r>
            <a:endParaRPr lang="en-US" altLang="zh-CN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简要题意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p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给定一个</a:t>
                </a:r>
                <a:r>
                  <a:rPr lang="en-US" altLang="zh-CN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n</a:t>
                </a:r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个节点的完全图</a:t>
                </a:r>
                <a:r>
                  <a:rPr lang="en-US" altLang="zh-CN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(n</a:t>
                </a:r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是奇数</a:t>
                </a:r>
                <a:r>
                  <a:rPr lang="en-US" altLang="zh-CN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),</a:t>
                </a:r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要求把这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条边分成</a:t>
                </a:r>
                <a:r>
                  <a:rPr lang="en-US" altLang="zh-CN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k</a:t>
                </a:r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个集合</a:t>
                </a:r>
                <a:r>
                  <a:rPr lang="en-US" altLang="zh-CN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,</a:t>
                </a:r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第</a:t>
                </a:r>
                <a:r>
                  <a:rPr lang="en-US" altLang="zh-CN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i</a:t>
                </a:r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个集合是长度为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的链</a:t>
                </a:r>
                <a:r>
                  <a:rPr lang="en-US" altLang="zh-CN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(</a:t>
                </a:r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链上不能有重复的点</a:t>
                </a:r>
                <a:r>
                  <a:rPr lang="en-US" altLang="zh-CN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)</a:t>
                </a:r>
                <a:r>
                  <a:rPr lang="zh-CN" altLang="en-US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。</a:t>
                </a:r>
                <a:endParaRPr lang="zh-CN" altLang="en-US" sz="4000">
                  <a:latin typeface="华文行楷" panose="02010800040101010101" charset="-122"/>
                  <a:ea typeface="华文行楷" panose="02010800040101010101" charset="-122"/>
                  <a:cs typeface="华文行楷" panose="02010800040101010101" charset="-122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charset="0"/>
                                <a:ea typeface="华文行楷" panose="0201080004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charset="0"/>
                                <a:ea typeface="华文行楷" panose="02010800040101010101" charset="-122"/>
                                <a:cs typeface="Cambria Math" panose="0204050305040603020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charset="0"/>
                                <a:ea typeface="华文行楷" panose="0201080004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4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华文行楷" panose="02010800040101010101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sz="4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4000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,5≤n≤1000,1≤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华文行楷" panose="02010800040101010101" charset="-122"/>
                            <a:ea typeface="华文行楷" panose="02010800040101010101" charset="-122"/>
                            <a:cs typeface="华文行楷" panose="02010800040101010101" charset="-122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华文行楷" panose="02010800040101010101" charset="-122"/>
                            <a:ea typeface="华文行楷" panose="02010800040101010101" charset="-122"/>
                            <a:cs typeface="华文行楷" panose="02010800040101010101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4000" i="1">
                            <a:latin typeface="华文行楷" panose="02010800040101010101" charset="-122"/>
                            <a:ea typeface="华文行楷" panose="02010800040101010101" charset="-122"/>
                            <a:cs typeface="华文行楷" panose="02010800040101010101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i="1"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≤n-3</a:t>
                </a:r>
                <a:endParaRPr lang="en-US" altLang="zh-CN" sz="4000" i="1">
                  <a:latin typeface="华文行楷" panose="02010800040101010101" charset="-122"/>
                  <a:ea typeface="华文行楷" panose="02010800040101010101" charset="-122"/>
                  <a:cs typeface="华文行楷" panose="02010800040101010101" charset="-122"/>
                </a:endParaRPr>
              </a:p>
              <a:p>
                <a:pPr marL="0" indent="0">
                  <a:buNone/>
                </a:pPr>
                <a:endParaRPr lang="en-US" altLang="zh-CN" sz="4000" i="1">
                  <a:latin typeface="华文行楷" panose="02010800040101010101" charset="-122"/>
                  <a:ea typeface="华文行楷" panose="02010800040101010101" charset="-122"/>
                  <a:cs typeface="华文行楷" panose="020108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3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000">
                <a:latin typeface="华文行楷" panose="02010800040101010101" charset="-122"/>
                <a:ea typeface="华文行楷" panose="02010800040101010101" charset="-122"/>
              </a:rPr>
              <a:t>样例</a:t>
            </a:r>
            <a:endParaRPr lang="zh-CN" altLang="en-US" sz="4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640" y="1825625"/>
            <a:ext cx="4199890" cy="4920615"/>
          </a:xfrm>
        </p:spPr>
        <p:txBody>
          <a:bodyPr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3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5 6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2 1 1 2 2 2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7 8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1 1 4 3 4 1 3 4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5 10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1 1 1 1 1 1 1 1 1 1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67885" y="1691005"/>
            <a:ext cx="378841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Case #1: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5 4 2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2 3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5 1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2 1 4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3 5 2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1 3 4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Case #2: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6 7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1 3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6 5 1 2 3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7 1 4 2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1 6 4 7 5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7 3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2 6 3 5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3 4 5 2 7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5" y="1691005"/>
            <a:ext cx="32099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Case #3: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5 3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5 2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4 3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1 5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1 3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2 3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4 2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4 1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1 2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4 5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  <a:p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题解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不难发现我们需要找到一种方式遍历这个完全图。</a:t>
            </a:r>
            <a:endParaRPr lang="zh-CN" altLang="en-US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首先考虑</a:t>
            </a:r>
            <a:r>
              <a:rPr lang="en-US" altLang="zh-CN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n-1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的情况。</a:t>
            </a:r>
            <a:endParaRPr lang="zh-CN" altLang="en-US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我们可以选择一个点</a:t>
            </a:r>
            <a:r>
              <a:rPr lang="en-US" altLang="zh-CN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x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，然后选顺时针一个位置的，然后选逆时针两个位置的，然后选时针三个位置的</a:t>
            </a:r>
            <a:r>
              <a:rPr lang="en-US" altLang="zh-CN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...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于是我们就遍历完了这</a:t>
            </a:r>
            <a:r>
              <a:rPr lang="en-US" altLang="zh-CN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n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个点。创造出了一个链</a:t>
            </a:r>
            <a:endParaRPr lang="zh-CN" altLang="en-US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但是这是去掉</a:t>
            </a:r>
            <a:r>
              <a:rPr lang="en-US" altLang="zh-CN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n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这个点的情况</a:t>
            </a:r>
            <a:r>
              <a:rPr lang="en-US" altLang="zh-CN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,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我们在这个链的两段加上</a:t>
            </a:r>
            <a:r>
              <a:rPr lang="en-US" altLang="zh-CN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n</a:t>
            </a:r>
            <a:r>
              <a:rPr lang="zh-CN" altLang="en-US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，就把这些链连起来了。</a:t>
            </a:r>
            <a:endParaRPr lang="zh-CN" altLang="en-US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640,&quot;width&quot;:11370}"/>
</p:tagLst>
</file>

<file path=ppt/tags/tag2.xml><?xml version="1.0" encoding="utf-8"?>
<p:tagLst xmlns:p="http://schemas.openxmlformats.org/presentationml/2006/main">
  <p:tag name="KSO_WM_UNIT_PLACING_PICTURE_USER_VIEWPORT" val="{&quot;height&quot;:7320,&quot;width&quot;:80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3171</Words>
  <Application>WPS 演示</Application>
  <PresentationFormat>宽屏</PresentationFormat>
  <Paragraphs>158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华文行楷</vt:lpstr>
      <vt:lpstr>Cambria Math</vt:lpstr>
      <vt:lpstr>MS Mincho</vt:lpstr>
      <vt:lpstr>Segoe Print</vt:lpstr>
      <vt:lpstr>Consolas</vt:lpstr>
      <vt:lpstr>华文楷体</vt:lpstr>
      <vt:lpstr>Microsoft YaHei UI</vt:lpstr>
      <vt:lpstr>Calibri Light</vt:lpstr>
      <vt:lpstr>微软雅黑</vt:lpstr>
      <vt:lpstr>Arial Unicode MS</vt:lpstr>
      <vt:lpstr>Calibri</vt:lpstr>
      <vt:lpstr>Office 主题</vt:lpstr>
      <vt:lpstr>PowerPoint 演示文稿</vt:lpstr>
      <vt:lpstr>题意</vt:lpstr>
      <vt:lpstr>正区间</vt:lpstr>
      <vt:lpstr>负区间</vt:lpstr>
      <vt:lpstr>结论</vt:lpstr>
      <vt:lpstr>Decomposition 1004</vt:lpstr>
      <vt:lpstr>简要题意</vt:lpstr>
      <vt:lpstr>样例</vt:lpstr>
      <vt:lpstr>题解</vt:lpstr>
      <vt:lpstr>PowerPoint 演示文稿</vt:lpstr>
      <vt:lpstr>1008 前置知识——单调栈</vt:lpstr>
      <vt:lpstr>PowerPoint 演示文稿</vt:lpstr>
      <vt:lpstr>杭电多校6_1008 Command and Conquer: Red Alert 2</vt:lpstr>
      <vt:lpstr>PowerPoint 演示文稿</vt:lpstr>
      <vt:lpstr>杭电多校3_1004 Game on Plane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什么都行</cp:lastModifiedBy>
  <cp:revision>33</cp:revision>
  <dcterms:created xsi:type="dcterms:W3CDTF">2018-07-29T00:20:00Z</dcterms:created>
  <dcterms:modified xsi:type="dcterms:W3CDTF">2021-08-08T13:04:03Z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72248A84CD8B4A4A9EE0C8F74F14943C</vt:lpwstr>
  </property>
</Properties>
</file>