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 id="2147483672" r:id="rId4"/>
    <p:sldMasterId id="2147483684" r:id="rId5"/>
    <p:sldMasterId id="2147483696" r:id="rId6"/>
  </p:sldMasterIdLst>
  <p:notesMasterIdLst>
    <p:notesMasterId r:id="rId20"/>
  </p:notesMasterIdLst>
  <p:sldIdLst>
    <p:sldId id="257" r:id="rId7"/>
    <p:sldId id="262" r:id="rId8"/>
    <p:sldId id="259" r:id="rId9"/>
    <p:sldId id="263" r:id="rId10"/>
    <p:sldId id="264" r:id="rId11"/>
    <p:sldId id="265" r:id="rId12"/>
    <p:sldId id="266" r:id="rId13"/>
    <p:sldId id="267" r:id="rId14"/>
    <p:sldId id="268" r:id="rId15"/>
    <p:sldId id="269" r:id="rId16"/>
    <p:sldId id="270" r:id="rId17"/>
    <p:sldId id="271" r:id="rId18"/>
    <p:sldId id="272" r:id="rId19"/>
    <p:sldId id="273" r:id="rId21"/>
    <p:sldId id="258" r:id="rId22"/>
    <p:sldId id="261" r:id="rId23"/>
    <p:sldId id="260" r:id="rId24"/>
    <p:sldId id="342" r:id="rId25"/>
    <p:sldId id="336" r:id="rId26"/>
    <p:sldId id="338" r:id="rId27"/>
    <p:sldId id="337" r:id="rId28"/>
    <p:sldId id="339" r:id="rId29"/>
    <p:sldId id="340" r:id="rId30"/>
    <p:sldId id="341" r:id="rId31"/>
    <p:sldId id="322" r:id="rId32"/>
    <p:sldId id="274" r:id="rId33"/>
    <p:sldId id="323" r:id="rId34"/>
    <p:sldId id="329" r:id="rId35"/>
    <p:sldId id="320" r:id="rId36"/>
    <p:sldId id="331" r:id="rId37"/>
    <p:sldId id="328" r:id="rId38"/>
    <p:sldId id="324" r:id="rId39"/>
    <p:sldId id="32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showGuides="1">
      <p:cViewPr varScale="1">
        <p:scale>
          <a:sx n="97" d="100"/>
          <a:sy n="97" d="100"/>
        </p:scale>
        <p:origin x="54" y="1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Sheet1!$A$3:$F$3</c:f>
              <c:numCache>
                <c:formatCode>General</c:formatCode>
                <c:ptCount val="6"/>
                <c:pt idx="0">
                  <c:v>1</c:v>
                </c:pt>
                <c:pt idx="1">
                  <c:v>2</c:v>
                </c:pt>
                <c:pt idx="2">
                  <c:v>5</c:v>
                </c:pt>
                <c:pt idx="3">
                  <c:v>4</c:v>
                </c:pt>
                <c:pt idx="4">
                  <c:v>1</c:v>
                </c:pt>
                <c:pt idx="5">
                  <c:v>3</c:v>
                </c:pt>
              </c:numCache>
            </c:numRef>
          </c:val>
        </c:ser>
        <c:dLbls>
          <c:showLegendKey val="0"/>
          <c:showVal val="0"/>
          <c:showCatName val="0"/>
          <c:showSerName val="0"/>
          <c:showPercent val="0"/>
          <c:showBubbleSize val="0"/>
        </c:dLbls>
        <c:gapWidth val="0"/>
        <c:axId val="756932984"/>
        <c:axId val="756935544"/>
      </c:barChart>
      <c:catAx>
        <c:axId val="756932984"/>
        <c:scaling>
          <c:orientation val="minMax"/>
        </c:scaling>
        <c:delete val="1"/>
        <c:axPos val="b"/>
        <c:majorTickMark val="out"/>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56935544"/>
        <c:crosses val="autoZero"/>
        <c:auto val="1"/>
        <c:lblAlgn val="ctr"/>
        <c:lblOffset val="100"/>
        <c:noMultiLvlLbl val="0"/>
      </c:catAx>
      <c:valAx>
        <c:axId val="756935544"/>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5693298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DA77FF-4332-4604-898B-457070F2E86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264965-0E7B-4320-BC42-48E18BAE88A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1F2A70B-78F2-4DCF-B53B-C990D2FAFB8A}" type="slidenum">
              <a:rPr kumimoji="0" lang="en-US" altLang="zh-CN"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990601" y="762000"/>
            <a:ext cx="7581900" cy="5410200"/>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5A61015F-7CC6-4D0A-9D87-873EA4C304C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indent="-228600">
              <a:spcAft>
                <a:spcPts val="1000"/>
              </a:spcAft>
              <a:defRPr spc="300"/>
            </a:lvl1pPr>
            <a:lvl2pPr indent="-228600">
              <a:defRPr spc="300"/>
            </a:lvl2pPr>
            <a:lvl3pPr indent="-228600">
              <a:defRPr spc="300"/>
            </a:lvl3pPr>
            <a:lvl4pPr indent="-228600">
              <a:defRPr spc="300"/>
            </a:lvl4pPr>
            <a:lvl5pPr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2810" y="1905000"/>
            <a:ext cx="9146382" cy="2667000"/>
          </a:xfrm>
        </p:spPr>
        <p:txBody>
          <a:bodyPr rtlCol="0">
            <a:noAutofit/>
          </a:bodyPr>
          <a:lstStyle>
            <a:lvl1pPr>
              <a:defRPr sz="5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256" name="线条" descr="线条图形"/>
          <p:cNvGrpSpPr/>
          <p:nvPr/>
        </p:nvGrpSpPr>
        <p:grpSpPr bwMode="invGray">
          <a:xfrm>
            <a:off x="1585309" y="4724400"/>
            <a:ext cx="8634184" cy="64008"/>
            <a:chOff x="-4110038" y="2703513"/>
            <a:chExt cx="17394239" cy="160336"/>
          </a:xfrm>
          <a:solidFill>
            <a:schemeClr val="accent1"/>
          </a:solidFill>
        </p:grpSpPr>
        <p:sp>
          <p:nvSpPr>
            <p:cNvPr id="257" name="任意多边形 5"/>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58" name="任意多边形 6"/>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59" name="任意多边形 7"/>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60" name="任意多边形 8"/>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61" name="任意多边形 9"/>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62" name="任意多边形 10"/>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63" name="任意多边形 11"/>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64" name="任意多边形 12"/>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65" name="任意多边形 13"/>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66" name="任意多边形 14"/>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67" name="任意多边形 15"/>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68" name="任意多边形 16"/>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69" name="任意多边形 17"/>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70" name="任意多边形 18"/>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71" name="任意多边形 19"/>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72" name="任意多边形 20"/>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73" name="任意多边形 21"/>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74" name="任意多边形 22"/>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75" name="任意多边形 23"/>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76" name="任意多边形 24"/>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77" name="任意多边形 25"/>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78"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79" name="任意多边形 27"/>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80" name="任意多边形 28"/>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81" name="任意多边形 29"/>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82" name="任意多边形 30"/>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83" name="任意多边形 31"/>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84" name="任意多边形 32"/>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85" name="任意多边形 33"/>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86" name="任意多边形 34"/>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87" name="任意多边形 35"/>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88" name="任意多边形 36"/>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89" name="任意多边形 37"/>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90" name="任意多边形 38"/>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91" name="任意多边形 39"/>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92" name="任意多边形 40"/>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93" name="任意多边形 41"/>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94" name="任意多边形 42"/>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95" name="任意多边形 43"/>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96" name="任意多边形 44"/>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97" name="任意多边形 45"/>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98" name="任意多边形 46"/>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99" name="任意多边形 47"/>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00" name="任意多边形 48"/>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01" name="任意多边形 49"/>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02" name="任意多边形 50"/>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03" name="任意多边形 51"/>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04" name="任意多边形 52"/>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05" name="任意多边形 53"/>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06" name="任意多边形 54"/>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07" name="任意多边形 55"/>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08" name="任意多边形 56"/>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09" name="任意多边形 57"/>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10" name="任意多边形 58"/>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11" name="任意多边形 59"/>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12" name="任意多边形 60"/>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13" name="任意多边形 61"/>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14" name="任意多边形 62"/>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15"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16" name="任意多边形 64"/>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17" name="任意多边形 65"/>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18" name="任意多边形 66"/>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19" name="任意多边形 67"/>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20" name="任意多边形 68"/>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21" name="任意多边形 69"/>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22" name="任意多边形 70"/>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23" name="任意多边形 71"/>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24" name="任意多边形 72"/>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25" name="任意多边形 73"/>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26" name="任意多边形 74"/>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27" name="任意多边形 75"/>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28" name="任意多边形 76"/>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29" name="任意多边形 77"/>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30" name="任意多边形 78"/>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31" name="任意多边形 79"/>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32" name="任意多边形 80"/>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33" name="任意多边形 81"/>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34" name="任意多边形 82"/>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35" name="任意多边形 83"/>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36" name="任意多边形 84"/>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37" name="任意多边形 85"/>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38" name="任意多边形 86"/>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39" name="任意多边形 87"/>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40" name="任意多边形 88"/>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41" name="任意多边形 89"/>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42" name="任意多边形 90"/>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43" name="任意多边形 91"/>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44" name="任意多边形 92"/>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45" name="任意多边形 93"/>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46" name="任意多边形 94"/>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47" name="任意多边形 95"/>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48" name="任意多边形 96"/>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49" name="任意多边形 97"/>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50" name="任意多边形 98"/>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51" name="任意多边形 99"/>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52" name="任意多边形 100"/>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53" name="任意多边形 101"/>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54" name="任意多边形 102"/>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55" name="任意多边形 103"/>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56" name="任意多边形 104"/>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57" name="任意多边形 105"/>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58" name="任意多边形 106"/>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59" name="任意多边形 107"/>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60" name="任意多边形 108"/>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61" name="任意多边形 109"/>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62" name="任意多边形 110"/>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63" name="任意多边形 111"/>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64" name="任意多边形 112"/>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65" name="任意多边形 113"/>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66" name="任意多边形 114"/>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67" name="任意多边形 115"/>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68" name="任意多边形 116"/>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69" name="任意多边形 117"/>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70" name="任意多边形 118"/>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71" name="任意多边形 119"/>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72" name="任意多边形 120"/>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73" name="任意多边形 121"/>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74" name="任意多边形 122"/>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75" name="任意多边形 123"/>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76" name="任意多边形 124"/>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77" name="任意多边形 125"/>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78" name="任意多边形 126"/>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79" name="任意多边形 127"/>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grpSp>
      <p:sp>
        <p:nvSpPr>
          <p:cNvPr id="3" name="副标题 2"/>
          <p:cNvSpPr>
            <a:spLocks noGrp="1"/>
          </p:cNvSpPr>
          <p:nvPr>
            <p:ph type="subTitle" idx="1"/>
          </p:nvPr>
        </p:nvSpPr>
        <p:spPr>
          <a:xfrm>
            <a:off x="1522810" y="5105400"/>
            <a:ext cx="9146381" cy="1066800"/>
          </a:xfrm>
        </p:spPr>
        <p:txBody>
          <a:bodyPr rtlCol="0"/>
          <a:lstStyle>
            <a:lvl1pPr marL="0" indent="0" algn="l">
              <a:spcBef>
                <a:spcPts val="0"/>
              </a:spcBef>
              <a:buNone/>
              <a:defRPr>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2811" y="274638"/>
            <a:ext cx="9146380"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67" name="线条" descr="线条图形"/>
          <p:cNvGrpSpPr/>
          <p:nvPr/>
        </p:nvGrpSpPr>
        <p:grpSpPr bwMode="invGray">
          <a:xfrm>
            <a:off x="1522810" y="1514475"/>
            <a:ext cx="10572328" cy="64008"/>
            <a:chOff x="1522413" y="1514475"/>
            <a:chExt cx="10569575" cy="64008"/>
          </a:xfrm>
        </p:grpSpPr>
        <p:sp>
          <p:nvSpPr>
            <p:cNvPr id="168"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69"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0"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1"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2"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3"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4"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5"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6"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7"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8"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9"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0"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1"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2"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3"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4"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5"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6"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7"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8"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9"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0"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1"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2"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3"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4"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5"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6"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7"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8"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9"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0"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1"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2"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3"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4"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5"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6"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7"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8"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9"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0"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1"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2"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3"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4"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5"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6"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7"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9"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0"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1"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2"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3"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4"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5"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6"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7"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8"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9"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30"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31"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32"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33"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34"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35"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36"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37"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38"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39"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40"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41"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idx="1"/>
          </p:nvPr>
        </p:nvSpPr>
        <p:spPr/>
        <p:txBody>
          <a:bodyPr rtlCol="0"/>
          <a:lstStyle>
            <a:lvl1pPr>
              <a:defRPr>
                <a:latin typeface="Microsoft YaHei UI" panose="020B0503020204020204" pitchFamily="34" charset="-122"/>
                <a:ea typeface="Microsoft YaHei UI" panose="020B0503020204020204" pitchFamily="34" charset="-122"/>
              </a:defRPr>
            </a:lvl1pPr>
            <a:lvl2pPr marL="548640">
              <a:defRPr>
                <a:latin typeface="Microsoft YaHei UI" panose="020B0503020204020204" pitchFamily="34" charset="-122"/>
                <a:ea typeface="Microsoft YaHei UI" panose="020B0503020204020204" pitchFamily="34" charset="-122"/>
              </a:defRPr>
            </a:lvl2pPr>
            <a:lvl3pPr marL="777240">
              <a:defRPr>
                <a:latin typeface="Microsoft YaHei UI" panose="020B0503020204020204" pitchFamily="34" charset="-122"/>
                <a:ea typeface="Microsoft YaHei UI" panose="020B0503020204020204" pitchFamily="34" charset="-122"/>
              </a:defRPr>
            </a:lvl3pPr>
            <a:lvl4pPr marL="1005840">
              <a:defRPr>
                <a:latin typeface="Microsoft YaHei UI" panose="020B0503020204020204" pitchFamily="34" charset="-122"/>
                <a:ea typeface="Microsoft YaHei UI" panose="020B0503020204020204" pitchFamily="34" charset="-122"/>
              </a:defRPr>
            </a:lvl4pPr>
            <a:lvl5pPr marL="1234440">
              <a:defRPr>
                <a:latin typeface="Microsoft YaHei UI" panose="020B0503020204020204" pitchFamily="34" charset="-122"/>
                <a:ea typeface="Microsoft YaHei UI" panose="020B0503020204020204" pitchFamily="34" charset="-122"/>
              </a:defRPr>
            </a:lvl5pPr>
            <a:lvl6pPr marL="1463040">
              <a:defRPr baseline="0"/>
            </a:lvl6pPr>
            <a:lvl7pPr marL="1691640">
              <a:defRPr baseline="0"/>
            </a:lvl7pPr>
            <a:lvl8pPr marL="1920240">
              <a:defRPr baseline="0"/>
            </a:lvl8pPr>
            <a:lvl9pPr marL="2148840">
              <a:defRPr baseline="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AAE51B8-C16C-4D58-B4E7-426249342FB6}" type="datetime1">
              <a:rPr lang="zh-CN" altLang="en-US" smtClean="0"/>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2810" y="1905000"/>
            <a:ext cx="9146382" cy="2667000"/>
          </a:xfrm>
        </p:spPr>
        <p:txBody>
          <a:bodyPr rtlCol="0" anchor="b">
            <a:noAutofit/>
          </a:bodyPr>
          <a:lstStyle>
            <a:lvl1pPr algn="l">
              <a:defRPr sz="4400" b="0" cap="none"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255" name="线条" descr="线条图形"/>
          <p:cNvGrpSpPr/>
          <p:nvPr/>
        </p:nvGrpSpPr>
        <p:grpSpPr bwMode="invGray">
          <a:xfrm>
            <a:off x="1585309" y="4724400"/>
            <a:ext cx="8634184" cy="64008"/>
            <a:chOff x="-4110038" y="2703513"/>
            <a:chExt cx="17394239" cy="160336"/>
          </a:xfrm>
          <a:solidFill>
            <a:schemeClr val="accent1"/>
          </a:solidFill>
        </p:grpSpPr>
        <p:sp>
          <p:nvSpPr>
            <p:cNvPr id="256" name="任意多边形 5"/>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57" name="任意多边形 6"/>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58" name="任意多边形 7"/>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59" name="任意多边形 8"/>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60" name="任意多边形 9"/>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61" name="任意多边形 10"/>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62" name="任意多边形 11"/>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63" name="任意多边形 12"/>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64" name="任意多边形 13"/>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65" name="任意多边形 14"/>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66" name="任意多边形 15"/>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67" name="任意多边形 16"/>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68" name="任意多边形 17"/>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69" name="任意多边形 18"/>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70" name="任意多边形 19"/>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71" name="任意多边形 20"/>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72" name="任意多边形 21"/>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73" name="任意多边形 22"/>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74" name="任意多边形 23"/>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75" name="任意多边形 24"/>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76" name="任意多边形 25"/>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77"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78" name="任意多边形 27"/>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79" name="任意多边形 28"/>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80" name="任意多边形 29"/>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81" name="任意多边形 30"/>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82" name="任意多边形 31"/>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83" name="任意多边形 32"/>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84" name="任意多边形 33"/>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85" name="任意多边形 34"/>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86" name="任意多边形 35"/>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87" name="任意多边形 36"/>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88" name="任意多边形 37"/>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89" name="任意多边形 38"/>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90" name="任意多边形 39"/>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91" name="任意多边形 40"/>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92" name="任意多边形 41"/>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93" name="任意多边形 42"/>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94" name="任意多边形 43"/>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95" name="任意多边形 44"/>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96" name="任意多边形 45"/>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97" name="任意多边形 46"/>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98" name="任意多边形 47"/>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299" name="任意多边形 48"/>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00" name="任意多边形 49"/>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01" name="任意多边形 50"/>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02" name="任意多边形 51"/>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03" name="任意多边形 52"/>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04" name="任意多边形 53"/>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05" name="任意多边形 54"/>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06" name="任意多边形 55"/>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07" name="任意多边形 56"/>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08" name="任意多边形 57"/>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09" name="任意多边形 58"/>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10" name="任意多边形 59"/>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11" name="任意多边形 60"/>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12" name="任意多边形 61"/>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13" name="任意多边形 62"/>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14"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15" name="任意多边形 64"/>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16" name="任意多边形 65"/>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17" name="任意多边形 66"/>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18" name="任意多边形 67"/>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19" name="任意多边形 68"/>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20" name="任意多边形 69"/>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21" name="任意多边形 70"/>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22" name="任意多边形 71"/>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23" name="任意多边形 72"/>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24" name="任意多边形 73"/>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25" name="任意多边形 74"/>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26" name="任意多边形 75"/>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27" name="任意多边形 76"/>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28" name="任意多边形 77"/>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29" name="任意多边形 78"/>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30" name="任意多边形 79"/>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31" name="任意多边形 80"/>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32" name="任意多边形 81"/>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33" name="任意多边形 82"/>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34" name="任意多边形 83"/>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35" name="任意多边形 84"/>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36" name="任意多边形 85"/>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37" name="任意多边形 86"/>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38" name="任意多边形 87"/>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39" name="任意多边形 88"/>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40" name="任意多边形 89"/>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41" name="任意多边形 90"/>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42" name="任意多边形 91"/>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43" name="任意多边形 92"/>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44" name="任意多边形 93"/>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45" name="任意多边形 94"/>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46" name="任意多边形 95"/>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47" name="任意多边形 96"/>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48" name="任意多边形 97"/>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49" name="任意多边形 98"/>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50" name="任意多边形 99"/>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51" name="任意多边形 100"/>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52" name="任意多边形 101"/>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53" name="任意多边形 102"/>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54" name="任意多边形 103"/>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55" name="任意多边形 104"/>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56" name="任意多边形 105"/>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57" name="任意多边形 106"/>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58" name="任意多边形 107"/>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59" name="任意多边形 108"/>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60" name="任意多边形 109"/>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61" name="任意多边形 110"/>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62" name="任意多边形 111"/>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63" name="任意多边形 112"/>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64" name="任意多边形 113"/>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65" name="任意多边形 114"/>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66" name="任意多边形 115"/>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67" name="任意多边形 116"/>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68" name="任意多边形 117"/>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69" name="任意多边形 118"/>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70" name="任意多边形 119"/>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71" name="任意多边形 120"/>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72" name="任意多边形 121"/>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73" name="任意多边形 122"/>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74" name="任意多边形 123"/>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75" name="任意多边形 124"/>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76" name="任意多边形 125"/>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77" name="任意多边形 126"/>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78" name="任意多边形 127"/>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810" y="5102526"/>
            <a:ext cx="9146381" cy="1069675"/>
          </a:xfrm>
        </p:spPr>
        <p:txBody>
          <a:bodyPr rtlCol="0" anchor="t">
            <a:normAutofit/>
          </a:bodyPr>
          <a:lstStyle>
            <a:lvl1pPr marL="0" indent="0">
              <a:spcBef>
                <a:spcPts val="0"/>
              </a:spcBef>
              <a:buNone/>
              <a:defRPr sz="2400">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E642744-2BC1-482F-8D65-D67812FCF761}" type="datetime1">
              <a:rPr lang="zh-CN" altLang="en-US" smtClean="0"/>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811" y="274638"/>
            <a:ext cx="9146380"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58" name="线条" descr="线条图形"/>
          <p:cNvGrpSpPr/>
          <p:nvPr/>
        </p:nvGrpSpPr>
        <p:grpSpPr bwMode="invGray">
          <a:xfrm>
            <a:off x="1522810" y="1514475"/>
            <a:ext cx="10572328" cy="64008"/>
            <a:chOff x="1522413" y="1514475"/>
            <a:chExt cx="10569575" cy="64008"/>
          </a:xfrm>
        </p:grpSpPr>
        <p:sp>
          <p:nvSpPr>
            <p:cNvPr id="159"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60"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61"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62"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63"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64"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65"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66"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67"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68"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69"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0"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1"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2"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3"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4"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5"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6"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7"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8"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9"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0"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1"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2"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3"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4"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5"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6"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7"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8"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9"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0"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1"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2"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3"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4"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5"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6"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7"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8"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9"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0"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1"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2"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3"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4"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5"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6"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7"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8"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0"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1"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2"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3"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4"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5"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6"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7"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8"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9"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0"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1"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2"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3"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4"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5"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6"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7"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8"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9"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30"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31"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32"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sz="half" idx="1"/>
          </p:nvPr>
        </p:nvSpPr>
        <p:spPr>
          <a:xfrm>
            <a:off x="1522810" y="1905000"/>
            <a:ext cx="4420750"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baseline="0"/>
            </a:lvl7pPr>
            <a:lvl8pPr marL="1957070">
              <a:defRPr sz="1600" baseline="0"/>
            </a:lvl8pPr>
            <a:lvl9pPr marL="1957070">
              <a:defRPr sz="1600" baseline="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4" name="内容占位符 3"/>
          <p:cNvSpPr>
            <a:spLocks noGrp="1"/>
          </p:cNvSpPr>
          <p:nvPr>
            <p:ph sz="half" idx="2"/>
          </p:nvPr>
        </p:nvSpPr>
        <p:spPr>
          <a:xfrm>
            <a:off x="6248442" y="1905000"/>
            <a:ext cx="4420749"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a:lvl7pPr>
            <a:lvl8pPr marL="1957070">
              <a:defRPr sz="1600" baseline="0"/>
            </a:lvl8pPr>
            <a:lvl9pPr marL="1957070">
              <a:defRPr sz="1600" baseline="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57C6E4D-621D-4515-8831-14D98E9F728C}" type="datetime1">
              <a:rPr lang="zh-CN" altLang="en-US" smtClean="0"/>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811" y="274638"/>
            <a:ext cx="9146380"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60" name="线条" descr="线条图形"/>
          <p:cNvGrpSpPr/>
          <p:nvPr/>
        </p:nvGrpSpPr>
        <p:grpSpPr bwMode="invGray">
          <a:xfrm>
            <a:off x="1522810" y="1514475"/>
            <a:ext cx="10572328" cy="64008"/>
            <a:chOff x="1522413" y="1514475"/>
            <a:chExt cx="10569575" cy="64008"/>
          </a:xfrm>
        </p:grpSpPr>
        <p:sp>
          <p:nvSpPr>
            <p:cNvPr id="161" name="任意多边形 16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62" name="任意多边形 16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63" name="任意多边形 16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64"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65"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66"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67"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68"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69"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0"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1"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2"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3"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4"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5"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6"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7"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8"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9"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0"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1"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2"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3"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4"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5"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6"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7"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8"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9"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0"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1"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2"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3"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4"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5"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6"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7"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8"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9"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0"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1"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2"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3"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4"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5"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6"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7"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8"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9"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0"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1"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2"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3"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4"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5"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6"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7"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8"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9"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0"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1"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2"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3"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4"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5"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6"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7"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8"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9"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30"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31"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32"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33"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34"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810" y="1905000"/>
            <a:ext cx="441770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4" name="内容占位符 3"/>
          <p:cNvSpPr>
            <a:spLocks noGrp="1"/>
          </p:cNvSpPr>
          <p:nvPr>
            <p:ph sz="half" idx="2"/>
          </p:nvPr>
        </p:nvSpPr>
        <p:spPr>
          <a:xfrm>
            <a:off x="1522810" y="2819400"/>
            <a:ext cx="441770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baseline="0"/>
            </a:lvl7pPr>
            <a:lvl8pPr marL="1957070">
              <a:defRPr sz="1600" baseline="0"/>
            </a:lvl8pPr>
            <a:lvl9pPr marL="1957070">
              <a:defRPr sz="1600" baseline="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251488" y="1905000"/>
            <a:ext cx="441770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6" name="内容占位符 5"/>
          <p:cNvSpPr>
            <a:spLocks noGrp="1"/>
          </p:cNvSpPr>
          <p:nvPr>
            <p:ph sz="quarter" idx="4"/>
          </p:nvPr>
        </p:nvSpPr>
        <p:spPr>
          <a:xfrm>
            <a:off x="6251488" y="2819400"/>
            <a:ext cx="441770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marL="1263650">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a:lvl7pPr>
            <a:lvl8pPr marL="1957070">
              <a:defRPr sz="1600"/>
            </a:lvl8pPr>
            <a:lvl9pPr marL="1957070">
              <a:defRPr sz="160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F0157F41-EA24-4D6C-B76B-51104A4FF3D3}" type="datetime1">
              <a:rPr lang="zh-CN" altLang="en-US" smtClean="0"/>
            </a:fld>
            <a:endParaRPr lang="zh-CN" altLang="en-US" dirty="0"/>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56" name="线条" descr="线条图形"/>
          <p:cNvGrpSpPr/>
          <p:nvPr/>
        </p:nvGrpSpPr>
        <p:grpSpPr bwMode="invGray">
          <a:xfrm>
            <a:off x="1522810" y="1514475"/>
            <a:ext cx="10572328" cy="64008"/>
            <a:chOff x="1522413" y="1514475"/>
            <a:chExt cx="10569575" cy="64008"/>
          </a:xfrm>
        </p:grpSpPr>
        <p:sp>
          <p:nvSpPr>
            <p:cNvPr id="157"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58"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59"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60"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61"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62"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63"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64"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65"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66"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67"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68"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69"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70"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71"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72"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73"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74"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75"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76"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77"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78"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79"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80"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81"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82"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83"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84"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85"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86"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87"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88"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89"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90"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91"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92"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93"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94"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95"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96"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97"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98"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199"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00"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01"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02"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03"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04"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05"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06"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07"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08"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09"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10"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11"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12"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13"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14"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15"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16"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17"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18"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19"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20"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21"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22"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23"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24"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25"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26"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27"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28"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29"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230"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gr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41E27CD-26C5-4927-9077-9E87DDF8ECF7}" type="datetime1">
              <a:rPr lang="zh-CN" altLang="en-US" smtClean="0"/>
            </a:fld>
            <a:endParaRPr lang="zh-CN" altLang="en-US" dirty="0"/>
          </a:p>
        </p:txBody>
      </p:sp>
      <p:sp>
        <p:nvSpPr>
          <p:cNvPr id="5" name="幻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24127" y="2286000"/>
            <a:ext cx="4754880" cy="402336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989320" y="2286000"/>
            <a:ext cx="4754880" cy="402336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endParaRPr lang="zh-CN" altLang="en-US" noProof="0" dirty="0"/>
          </a:p>
        </p:txBody>
      </p:sp>
      <p:sp>
        <p:nvSpPr>
          <p:cNvPr id="2" name="日期占位符 1"/>
          <p:cNvSpPr>
            <a:spLocks noGrp="1"/>
          </p:cNvSpPr>
          <p:nvPr>
            <p:ph type="dt" sz="half" idx="10"/>
          </p:nvPr>
        </p:nvSpPr>
        <p:spPr/>
        <p:txBody>
          <a:bodyPr rtlCol="0"/>
          <a:lstStyle/>
          <a:p>
            <a:pPr rtl="0"/>
            <a:fld id="{6DE0B1C2-D5D7-4DF1-B631-6247EDFA3201}" type="datetime1">
              <a:rPr lang="zh-CN" altLang="en-US" noProof="0" smtClean="0"/>
            </a:fld>
            <a:endParaRPr lang="zh-CN" altLang="en-US" noProof="0" dirty="0"/>
          </a:p>
        </p:txBody>
      </p:sp>
      <p:sp>
        <p:nvSpPr>
          <p:cNvPr id="4" name="幻灯片编号占位符 3"/>
          <p:cNvSpPr>
            <a:spLocks noGrp="1"/>
          </p:cNvSpPr>
          <p:nvPr>
            <p:ph type="sldNum" sz="quarter" idx="12"/>
          </p:nvPr>
        </p:nvSpPr>
        <p:spPr/>
        <p:txBody>
          <a:bodyPr rtlCol="0"/>
          <a:lstStyle/>
          <a:p>
            <a:pPr rtl="0"/>
            <a:fld id="{25BA54BD-C84D-46CE-8B72-31BFB26ABA43}"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522811" y="274638"/>
            <a:ext cx="9146380"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1522809" y="3429000"/>
            <a:ext cx="2743915"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endParaRPr lang="zh-CN" altLang="en-US" noProof="0"/>
          </a:p>
        </p:txBody>
      </p:sp>
      <p:sp>
        <p:nvSpPr>
          <p:cNvPr id="3" name="内容占位符 2"/>
          <p:cNvSpPr>
            <a:spLocks noGrp="1"/>
          </p:cNvSpPr>
          <p:nvPr>
            <p:ph idx="1"/>
          </p:nvPr>
        </p:nvSpPr>
        <p:spPr>
          <a:xfrm>
            <a:off x="4711249" y="1905000"/>
            <a:ext cx="5670757" cy="40386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baseline="0"/>
            </a:lvl7pPr>
            <a:lvl8pPr>
              <a:defRPr sz="1600" baseline="0"/>
            </a:lvl8pPr>
            <a:lvl9pPr>
              <a:defRPr sz="1600" baseline="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grpSp>
        <p:nvGrpSpPr>
          <p:cNvPr id="615" name="框架" descr="方框图形"/>
          <p:cNvGrpSpPr/>
          <p:nvPr/>
        </p:nvGrpSpPr>
        <p:grpSpPr bwMode="invGray">
          <a:xfrm>
            <a:off x="4418990" y="1630822"/>
            <a:ext cx="6292667" cy="4575885"/>
            <a:chOff x="4417839" y="1630821"/>
            <a:chExt cx="6291028" cy="4575885"/>
          </a:xfrm>
        </p:grpSpPr>
        <p:grpSp>
          <p:nvGrpSpPr>
            <p:cNvPr id="616" name="组 615"/>
            <p:cNvGrpSpPr/>
            <p:nvPr/>
          </p:nvGrpSpPr>
          <p:grpSpPr bwMode="invGray">
            <a:xfrm>
              <a:off x="5414491" y="1630821"/>
              <a:ext cx="5294376" cy="4114800"/>
              <a:chOff x="3310555" y="716546"/>
              <a:chExt cx="5294376" cy="4114800"/>
            </a:xfrm>
          </p:grpSpPr>
          <p:grpSp>
            <p:nvGrpSpPr>
              <p:cNvPr id="768" name="组 767"/>
              <p:cNvGrpSpPr/>
              <p:nvPr/>
            </p:nvGrpSpPr>
            <p:grpSpPr bwMode="invGray">
              <a:xfrm flipH="1">
                <a:off x="3310555" y="737968"/>
                <a:ext cx="5294376" cy="54864"/>
                <a:chOff x="1522413" y="1514475"/>
                <a:chExt cx="10569575" cy="64008"/>
              </a:xfrm>
              <a:solidFill>
                <a:schemeClr val="accent1"/>
              </a:solidFill>
            </p:grpSpPr>
            <p:sp>
              <p:nvSpPr>
                <p:cNvPr id="844" name="任意多边形 843"/>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45" name="任意多边形 844"/>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46" name="任意多边形 845"/>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47"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48"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49"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50"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51"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52"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53"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54"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55"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56"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57"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58"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59"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60"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61"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62"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63"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64"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65"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66"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67"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68"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69"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70"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71"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72"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73"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74"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75"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76"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77"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78"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79"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80"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81"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82"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83"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84"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85"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86"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87"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88"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89"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90"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91"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92"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93"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9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95"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96"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97"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98"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99"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900"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901"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902"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903"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904"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905"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906"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907"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908"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909"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910"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911"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912"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913"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914"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915"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916"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917"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grpSp>
          <p:grpSp>
            <p:nvGrpSpPr>
              <p:cNvPr id="769" name="组 768"/>
              <p:cNvGrpSpPr/>
              <p:nvPr/>
            </p:nvGrpSpPr>
            <p:grpSpPr bwMode="invGray">
              <a:xfrm rot="16200000" flipH="1">
                <a:off x="6492229" y="2755658"/>
                <a:ext cx="4114800" cy="36576"/>
                <a:chOff x="1522413" y="1514475"/>
                <a:chExt cx="10569575" cy="64008"/>
              </a:xfrm>
              <a:solidFill>
                <a:schemeClr val="accent1"/>
              </a:solidFill>
            </p:grpSpPr>
            <p:sp>
              <p:nvSpPr>
                <p:cNvPr id="770" name="任意多边形 769"/>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71" name="任意多边形 770"/>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72" name="任意多边形 771"/>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73"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74"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75"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76"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77"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78"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79"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80"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81"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82"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83"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84"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85"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86"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87"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88"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89"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90"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91"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92"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93"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94"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95"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96"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97"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98"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99"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00"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01"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02"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03"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04"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05"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06"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07"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08"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09"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10"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11"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12"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13"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14"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15"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16"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17"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18"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19"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2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21"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22"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23"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24"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25"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26"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27"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28"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29"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30"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31"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32"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33"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34"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35"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36"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37"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38"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39"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40"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41"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42"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43"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grpSp>
        </p:grpSp>
        <p:grpSp>
          <p:nvGrpSpPr>
            <p:cNvPr id="617" name="组 616"/>
            <p:cNvGrpSpPr/>
            <p:nvPr/>
          </p:nvGrpSpPr>
          <p:grpSpPr bwMode="invGray">
            <a:xfrm rot="10800000">
              <a:off x="4417839" y="2091906"/>
              <a:ext cx="5294376" cy="4114800"/>
              <a:chOff x="3310555" y="716546"/>
              <a:chExt cx="5294376" cy="4114800"/>
            </a:xfrm>
          </p:grpSpPr>
          <p:grpSp>
            <p:nvGrpSpPr>
              <p:cNvPr id="618" name="组 617"/>
              <p:cNvGrpSpPr/>
              <p:nvPr/>
            </p:nvGrpSpPr>
            <p:grpSpPr bwMode="invGray">
              <a:xfrm flipH="1">
                <a:off x="3310555" y="737968"/>
                <a:ext cx="5294376" cy="54864"/>
                <a:chOff x="1522413" y="1514475"/>
                <a:chExt cx="10569575" cy="64008"/>
              </a:xfrm>
              <a:solidFill>
                <a:schemeClr val="accent1"/>
              </a:solidFill>
            </p:grpSpPr>
            <p:sp>
              <p:nvSpPr>
                <p:cNvPr id="694" name="任意多边形 693"/>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95" name="任意多边形 694"/>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96" name="任意多边形 695"/>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97"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98"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99"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00"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01"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02"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03"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04"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05"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06"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07"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08"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09"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10"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11"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12"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13"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14"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15"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16"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17"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18"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19"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20"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21"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22"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23"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24"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25"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26"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27"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28"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29"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30"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31"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32"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33"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34"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35"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36"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37"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38"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39"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40"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41"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42"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43"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4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45"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46"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47"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48"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49"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50"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51"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52"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53"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54"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55"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56"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57"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58"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59"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60"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61"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62"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63"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64"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65"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66"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67"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grpSp>
          <p:grpSp>
            <p:nvGrpSpPr>
              <p:cNvPr id="619" name="组 618"/>
              <p:cNvGrpSpPr/>
              <p:nvPr/>
            </p:nvGrpSpPr>
            <p:grpSpPr bwMode="invGray">
              <a:xfrm rot="16200000" flipH="1">
                <a:off x="6492229" y="2755658"/>
                <a:ext cx="4114800" cy="36576"/>
                <a:chOff x="1522413" y="1514475"/>
                <a:chExt cx="10569575" cy="64008"/>
              </a:xfrm>
              <a:solidFill>
                <a:schemeClr val="accent1"/>
              </a:solidFill>
            </p:grpSpPr>
            <p:sp>
              <p:nvSpPr>
                <p:cNvPr id="620" name="任意多边形 619"/>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21" name="任意多边形 620"/>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22" name="任意多边形 621"/>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23"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24"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25"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26"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27"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28"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29"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30"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31"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32"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33"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34"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35"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36"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37"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38"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39"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40"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41"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42"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43"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44"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45"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46"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47"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48"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49"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50"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51"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52"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53"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54"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55"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56"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57"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58"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59"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60"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61"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62"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63"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64"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65"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66"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67"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68"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69"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7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71"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72"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73"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74"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75"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76"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77"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78"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79"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80"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81"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82"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83"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84"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85"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86"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87"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88"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89"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90"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91"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92"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93"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grpSp>
        </p:grpSp>
      </p:gr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6D0992-68C0-47A5-BA2C-3DDCADB492E0}" type="datetime1">
              <a:rPr lang="zh-CN" altLang="en-US" smtClean="0"/>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522811" y="274638"/>
            <a:ext cx="9146380"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1"/>
              <a:t>单击此处编辑母版标题样式</a:t>
            </a:r>
            <a:endParaRPr lang="zh-CN" altLang="en-US" noProof="1"/>
          </a:p>
        </p:txBody>
      </p:sp>
      <p:sp>
        <p:nvSpPr>
          <p:cNvPr id="3" name="图片占位符 2" descr="为添加图像预留的空占位符。单击占位符，选择要添加的图像。"/>
          <p:cNvSpPr>
            <a:spLocks noGrp="1"/>
          </p:cNvSpPr>
          <p:nvPr>
            <p:ph type="pic" idx="1"/>
          </p:nvPr>
        </p:nvSpPr>
        <p:spPr>
          <a:xfrm>
            <a:off x="1746293" y="1884311"/>
            <a:ext cx="5670757" cy="4041648"/>
          </a:xfrm>
          <a:solidFill>
            <a:schemeClr val="bg1"/>
          </a:solidFill>
        </p:spPr>
        <p:txBody>
          <a:bodyPr tIns="91440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grpSp>
        <p:nvGrpSpPr>
          <p:cNvPr id="614" name="框架" descr="方框图形"/>
          <p:cNvGrpSpPr/>
          <p:nvPr/>
        </p:nvGrpSpPr>
        <p:grpSpPr bwMode="invGray">
          <a:xfrm flipH="1">
            <a:off x="1447877" y="1630822"/>
            <a:ext cx="6292667" cy="4575885"/>
            <a:chOff x="4417839" y="1630821"/>
            <a:chExt cx="6291028" cy="4575885"/>
          </a:xfrm>
        </p:grpSpPr>
        <p:grpSp>
          <p:nvGrpSpPr>
            <p:cNvPr id="615" name="组 614"/>
            <p:cNvGrpSpPr/>
            <p:nvPr/>
          </p:nvGrpSpPr>
          <p:grpSpPr bwMode="invGray">
            <a:xfrm>
              <a:off x="5414491" y="1630821"/>
              <a:ext cx="5294376" cy="4114800"/>
              <a:chOff x="3310555" y="716546"/>
              <a:chExt cx="5294376" cy="4114800"/>
            </a:xfrm>
          </p:grpSpPr>
          <p:grpSp>
            <p:nvGrpSpPr>
              <p:cNvPr id="767" name="组 766"/>
              <p:cNvGrpSpPr/>
              <p:nvPr/>
            </p:nvGrpSpPr>
            <p:grpSpPr bwMode="invGray">
              <a:xfrm flipH="1">
                <a:off x="3310555" y="737968"/>
                <a:ext cx="5294376" cy="54864"/>
                <a:chOff x="1522413" y="1514475"/>
                <a:chExt cx="10569575" cy="64008"/>
              </a:xfrm>
              <a:solidFill>
                <a:schemeClr val="accent1"/>
              </a:solidFill>
            </p:grpSpPr>
            <p:sp>
              <p:nvSpPr>
                <p:cNvPr id="843" name="任意多边形 842"/>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44" name="任意多边形 843"/>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45" name="任意多边形 844"/>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46"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47"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48"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49"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50"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51"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52"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53"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54"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55"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56"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57"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58"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59"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60"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61"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62"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63"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64"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65"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66"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67"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68"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69"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70"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71"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72"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73"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74"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75"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76"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77"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78"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79"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80"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81"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82"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83"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84"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85"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86"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87"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88"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89"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90"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91"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92"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9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94"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95"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96"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97"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98"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99"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900"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901"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902"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903"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904"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905"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906"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907"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908"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909"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910"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911"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912"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913"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914"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915"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916"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grpSp>
          <p:grpSp>
            <p:nvGrpSpPr>
              <p:cNvPr id="768" name="组 767"/>
              <p:cNvGrpSpPr/>
              <p:nvPr/>
            </p:nvGrpSpPr>
            <p:grpSpPr bwMode="invGray">
              <a:xfrm rot="16200000" flipH="1">
                <a:off x="6492229" y="2755658"/>
                <a:ext cx="4114800" cy="36576"/>
                <a:chOff x="1522413" y="1514475"/>
                <a:chExt cx="10569575" cy="64008"/>
              </a:xfrm>
              <a:solidFill>
                <a:schemeClr val="accent1"/>
              </a:solidFill>
            </p:grpSpPr>
            <p:sp>
              <p:nvSpPr>
                <p:cNvPr id="769" name="任意多边形 768"/>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70" name="任意多边形 769"/>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71" name="任意多边形 770"/>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72"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73"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74"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75"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76"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77"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78"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79"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80"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81"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82"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83"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84"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85"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86"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87"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88"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89"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90"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91"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92"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93"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94"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95"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96"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97"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98"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99"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00"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01"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02"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03"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04"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05"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06"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07"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08"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09"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10"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11"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12"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13"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14"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15"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16"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17"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18"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1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20"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21"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22"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23"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24"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25"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26"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27"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28"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29"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30"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31"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32"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33"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34"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35"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36"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37"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38"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39"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40"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41"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842"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grpSp>
        </p:grpSp>
        <p:grpSp>
          <p:nvGrpSpPr>
            <p:cNvPr id="616" name="组 615"/>
            <p:cNvGrpSpPr/>
            <p:nvPr/>
          </p:nvGrpSpPr>
          <p:grpSpPr bwMode="invGray">
            <a:xfrm rot="10800000">
              <a:off x="4417839" y="2091906"/>
              <a:ext cx="5294376" cy="4114800"/>
              <a:chOff x="3310555" y="716546"/>
              <a:chExt cx="5294376" cy="4114800"/>
            </a:xfrm>
          </p:grpSpPr>
          <p:grpSp>
            <p:nvGrpSpPr>
              <p:cNvPr id="617" name="组 616"/>
              <p:cNvGrpSpPr/>
              <p:nvPr/>
            </p:nvGrpSpPr>
            <p:grpSpPr bwMode="invGray">
              <a:xfrm flipH="1">
                <a:off x="3310555" y="737968"/>
                <a:ext cx="5294376" cy="54864"/>
                <a:chOff x="1522413" y="1514475"/>
                <a:chExt cx="10569575" cy="64008"/>
              </a:xfrm>
              <a:solidFill>
                <a:schemeClr val="accent1"/>
              </a:solidFill>
            </p:grpSpPr>
            <p:sp>
              <p:nvSpPr>
                <p:cNvPr id="693" name="任意多边形 692"/>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94" name="任意多边形 693"/>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95" name="任意多边形 694"/>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96"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97"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98"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99"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00"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01"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02"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03"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04"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05"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06"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07"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08"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09"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10"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11"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12"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13"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14"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15"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16"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17"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18"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19"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20"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21"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22"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23"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24"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25"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26"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27"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28"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29"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30"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31"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32"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33"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34"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35"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36"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37"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38"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39"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40"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41"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42"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4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44"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45"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46"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47"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48"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49"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50"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51"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52"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53"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54"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55"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56"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57"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58"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59"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60"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61"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62"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63"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64"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65"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766"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grpSp>
          <p:grpSp>
            <p:nvGrpSpPr>
              <p:cNvPr id="618" name="组 617"/>
              <p:cNvGrpSpPr/>
              <p:nvPr/>
            </p:nvGrpSpPr>
            <p:grpSpPr bwMode="invGray">
              <a:xfrm rot="16200000" flipH="1">
                <a:off x="6492229" y="2755658"/>
                <a:ext cx="4114800" cy="36576"/>
                <a:chOff x="1522413" y="1514475"/>
                <a:chExt cx="10569575" cy="64008"/>
              </a:xfrm>
              <a:solidFill>
                <a:schemeClr val="accent1"/>
              </a:solidFill>
            </p:grpSpPr>
            <p:sp>
              <p:nvSpPr>
                <p:cNvPr id="619" name="任意多边形 618"/>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20" name="任意多边形 619"/>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21" name="任意多边形 620"/>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22" name="任意多边形 621"/>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23" name="任意多边形 622"/>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24" name="任意多边形 623"/>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25" name="任意多边形 624"/>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26" name="任意多边形 625"/>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27" name="任意多边形 626"/>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28" name="任意多边形 627"/>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29" name="任意多边形 628"/>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30" name="任意多边形 629"/>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31" name="任意多边形 630"/>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32" name="任意多边形 631"/>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33" name="任意多边形 632"/>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34" name="任意多边形 633"/>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35" name="任意多边形 634"/>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36" name="任意多边形 635"/>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37" name="任意多边形 636"/>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38" name="任意多边形 637"/>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39" name="任意多边形 638"/>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40" name="任意多边形 639"/>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41" name="任意多边形 640"/>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42" name="任意多边形 641"/>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43" name="任意多边形 642"/>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44" name="任意多边形 643"/>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45" name="任意多边形 644"/>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46" name="任意多边形 645"/>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47" name="任意多边形 646"/>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48" name="任意多边形 647"/>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49" name="任意多边形 648"/>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50" name="任意多边形 649"/>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51" name="任意多边形 650"/>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52" name="任意多边形 651"/>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53" name="任意多边形 652"/>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54" name="任意多边形 653"/>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55" name="任意多边形 654"/>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56" name="任意多边形 655"/>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57" name="任意多边形 656"/>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58" name="任意多边形 657"/>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59" name="任意多边形 658"/>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60" name="任意多边形 659"/>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61" name="任意多边形 660"/>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62" name="任意多边形 661"/>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63" name="任意多边形 662"/>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64" name="任意多边形 663"/>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65" name="任意多边形 664"/>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66" name="任意多边形 665"/>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67" name="任意多边形 666"/>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68" name="任意多边形 667"/>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69" name="任意多边形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70" name="任意多边形 669"/>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71" name="任意多边形 670"/>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72" name="任意多边形 671"/>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73" name="任意多边形 672"/>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74" name="任意多边形 673"/>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75" name="任意多边形 674"/>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76" name="任意多边形 675"/>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77" name="任意多边形 676"/>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78" name="任意多边形 677"/>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79" name="任意多边形 678"/>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80" name="任意多边形 679"/>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81" name="任意多边形 680"/>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82" name="任意多边形 681"/>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83" name="任意多边形 682"/>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84" name="任意多边形 683"/>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85" name="任意多边形 684"/>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86" name="任意多边形 685"/>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87" name="任意多边形 686"/>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88" name="任意多边形 687"/>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89" name="任意多边形 688"/>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90" name="任意多边形 689"/>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91" name="任意多边形 690"/>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sp>
              <p:nvSpPr>
                <p:cNvPr id="692" name="任意多边形 691"/>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sz="1800" dirty="0">
                    <a:ln>
                      <a:noFill/>
                    </a:ln>
                    <a:latin typeface="Microsoft YaHei UI" panose="020B0503020204020204" pitchFamily="34" charset="-122"/>
                    <a:ea typeface="Microsoft YaHei UI" panose="020B0503020204020204" pitchFamily="34" charset="-122"/>
                  </a:endParaRPr>
                </a:p>
              </p:txBody>
            </p:sp>
          </p:grpSp>
        </p:grpSp>
      </p:grpSp>
      <p:sp>
        <p:nvSpPr>
          <p:cNvPr id="4" name="文本占位符 3"/>
          <p:cNvSpPr>
            <a:spLocks noGrp="1"/>
          </p:cNvSpPr>
          <p:nvPr>
            <p:ph type="body" sz="half" idx="2"/>
          </p:nvPr>
        </p:nvSpPr>
        <p:spPr>
          <a:xfrm>
            <a:off x="7908018" y="3411748"/>
            <a:ext cx="2743915"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1"/>
              <a:t>单击此处编辑母版文本样式</a:t>
            </a:r>
            <a:endParaRPr lang="zh-CN" altLang="en-US" noProof="1"/>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59FDE26-7774-42D9-B09F-897A3804FF77}" type="datetime1">
              <a:rPr lang="zh-CN" altLang="en-US" smtClean="0"/>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7" name="线条" descr="线条图形"/>
          <p:cNvGrpSpPr/>
          <p:nvPr/>
        </p:nvGrpSpPr>
        <p:grpSpPr bwMode="invGray">
          <a:xfrm>
            <a:off x="1522810" y="1514475"/>
            <a:ext cx="10572328" cy="64008"/>
            <a:chOff x="1522413" y="1514475"/>
            <a:chExt cx="10569575" cy="64008"/>
          </a:xfrm>
        </p:grpSpPr>
        <p:sp>
          <p:nvSpPr>
            <p:cNvPr id="8" name="任意多边形 7"/>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9" name="任意多边形 8"/>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0" name="任意多边形 9"/>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p:nvPr>
        </p:nvSpPr>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957070">
              <a:defRPr/>
            </a:lvl6pPr>
            <a:lvl7pPr marL="1957070">
              <a:defRPr/>
            </a:lvl7pPr>
            <a:lvl8pPr marL="1957070">
              <a:defRPr/>
            </a:lvl8pPr>
            <a:lvl9pPr marL="1957070">
              <a:defRPr/>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ACF6A5-CA30-4724-8A74-55B65EA2DB8E}" type="datetime1">
              <a:rPr lang="zh-CN" altLang="en-US" smtClean="0"/>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10364311" y="274640"/>
            <a:ext cx="1371957" cy="5901747"/>
          </a:xfrm>
        </p:spPr>
        <p:txBody>
          <a:bodyPr vert="vert"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7" name="线条" descr="线条图形"/>
          <p:cNvGrpSpPr/>
          <p:nvPr/>
        </p:nvGrpSpPr>
        <p:grpSpPr bwMode="invGray">
          <a:xfrm rot="5400000">
            <a:off x="6867046" y="3472590"/>
            <a:ext cx="6492240" cy="64025"/>
            <a:chOff x="1522413" y="1514475"/>
            <a:chExt cx="10569575" cy="64008"/>
          </a:xfrm>
        </p:grpSpPr>
        <p:sp>
          <p:nvSpPr>
            <p:cNvPr id="8"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9"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0"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sz="1800"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p:nvPr>
        </p:nvSpPr>
        <p:spPr>
          <a:xfrm>
            <a:off x="608171" y="277814"/>
            <a:ext cx="9146383" cy="5898573"/>
          </a:xfrm>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261745" indent="0">
              <a:buNone/>
              <a:defRPr/>
            </a:lvl6pPr>
            <a:lvl7pPr>
              <a:defRPr/>
            </a:lvl7pPr>
            <a:lvl8pPr>
              <a:defRPr baseline="0"/>
            </a:lvl8pPr>
            <a:lvl9pPr>
              <a:defRPr baseline="0"/>
            </a:lvl9p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B0CA52-F532-4FDA-A3F9-4BF9C8E5C82E}" type="datetime1">
              <a:rPr lang="zh-CN" altLang="en-US" smtClean="0"/>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024128" y="2967788"/>
            <a:ext cx="4754880" cy="334157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endParaRPr lang="zh-CN" altLang="en-US"/>
          </a:p>
        </p:txBody>
      </p:sp>
      <p:sp>
        <p:nvSpPr>
          <p:cNvPr id="6" name="Content Placeholder 5"/>
          <p:cNvSpPr>
            <a:spLocks noGrp="1"/>
          </p:cNvSpPr>
          <p:nvPr>
            <p:ph sz="quarter" idx="4" hasCustomPrompt="1"/>
          </p:nvPr>
        </p:nvSpPr>
        <p:spPr>
          <a:xfrm>
            <a:off x="5990888" y="2967788"/>
            <a:ext cx="4754880" cy="334157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05C68B11-C5A8-448C-8CE9-B1A273C79CF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7616CA0-919D-4A49-9C8A-62FDFB3A518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8" Type="http://schemas.openxmlformats.org/officeDocument/2006/relationships/theme" Target="../theme/theme3.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F142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bg1"/>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bg1"/>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bg1"/>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bg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bg1">
              <a:lumMod val="8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Lst>
        <a:defRPr sz="1600" u="none" strike="noStrike" kern="1200" cap="none" spc="150" normalizeH="0" baseline="0">
          <a:solidFill>
            <a:schemeClr val="bg1">
              <a:lumMod val="8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bg1">
              <a:lumMod val="8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bg1">
              <a:lumMod val="8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bg1">
              <a:lumMod val="8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811" y="274638"/>
            <a:ext cx="9146380" cy="1020762"/>
          </a:xfrm>
          <a:prstGeom prst="rect">
            <a:avLst/>
          </a:prstGeom>
        </p:spPr>
        <p:txBody>
          <a:bodyPr vert="horz" lIns="91440" tIns="45720" rIns="91440" bIns="45720"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522811" y="1905000"/>
            <a:ext cx="9146382" cy="4267200"/>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5" name="页脚占位符 4"/>
          <p:cNvSpPr>
            <a:spLocks noGrp="1"/>
          </p:cNvSpPr>
          <p:nvPr>
            <p:ph type="ftr" sz="quarter" idx="3"/>
          </p:nvPr>
        </p:nvSpPr>
        <p:spPr>
          <a:xfrm>
            <a:off x="1522810" y="6400801"/>
            <a:ext cx="6326246" cy="276226"/>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日期占位符 3"/>
          <p:cNvSpPr>
            <a:spLocks noGrp="1"/>
          </p:cNvSpPr>
          <p:nvPr>
            <p:ph type="dt" sz="half" idx="2"/>
          </p:nvPr>
        </p:nvSpPr>
        <p:spPr>
          <a:xfrm>
            <a:off x="7925276" y="6400801"/>
            <a:ext cx="1396623"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F03606D-7858-4AA2-9E18-693315C12F6C}" type="datetime1">
              <a:rPr lang="zh-CN" altLang="en-US" noProof="0" smtClean="0"/>
            </a:fld>
            <a:endParaRPr lang="zh-CN" altLang="en-US" noProof="0" dirty="0"/>
          </a:p>
        </p:txBody>
      </p:sp>
      <p:sp>
        <p:nvSpPr>
          <p:cNvPr id="6" name="幻灯片编号占位符 5"/>
          <p:cNvSpPr>
            <a:spLocks noGrp="1"/>
          </p:cNvSpPr>
          <p:nvPr>
            <p:ph type="sldNum" sz="quarter" idx="4"/>
          </p:nvPr>
        </p:nvSpPr>
        <p:spPr>
          <a:xfrm>
            <a:off x="9525893" y="6400801"/>
            <a:ext cx="1143300"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5BA54BD-C84D-46CE-8B72-31BFB26ABA43}" type="slidenum">
              <a:rPr lang="en-US" altLang="zh-CN" noProof="0" smtClean="0"/>
            </a:fld>
            <a:endParaRPr lang="zh-CN" altLang="en-US" noProof="0"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74320" indent="-274320" algn="l" defTabSz="914400" rtl="0" eaLnBrk="1" latinLnBrk="0" hangingPunct="1">
        <a:lnSpc>
          <a:spcPct val="90000"/>
        </a:lnSpc>
        <a:spcBef>
          <a:spcPts val="1800"/>
        </a:spcBef>
        <a:buSzPct val="100000"/>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75945" indent="-274320" algn="l" defTabSz="914400" rtl="0" eaLnBrk="1" latinLnBrk="0" hangingPunct="1">
        <a:lnSpc>
          <a:spcPct val="90000"/>
        </a:lnSpc>
        <a:spcBef>
          <a:spcPts val="600"/>
        </a:spcBef>
        <a:buSzPct val="100000"/>
        <a:buFont typeface="Consolas" panose="020B0609020204030204" pitchFamily="49"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804545" indent="-228600" algn="l" defTabSz="914400" rtl="0" eaLnBrk="1" latinLnBrk="0" hangingPunct="1">
        <a:lnSpc>
          <a:spcPct val="90000"/>
        </a:lnSpc>
        <a:spcBef>
          <a:spcPts val="600"/>
        </a:spcBef>
        <a:buSzPct val="100000"/>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331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2617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903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n-lt"/>
          <a:ea typeface="+mn-ea"/>
          <a:cs typeface="+mn-cs"/>
        </a:defRPr>
      </a:lvl6pPr>
      <a:lvl7pPr marL="17189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n-lt"/>
          <a:ea typeface="+mn-ea"/>
          <a:cs typeface="+mn-cs"/>
        </a:defRPr>
      </a:lvl7pPr>
      <a:lvl8pPr marL="19475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n-lt"/>
          <a:ea typeface="+mn-ea"/>
          <a:cs typeface="+mn-cs"/>
        </a:defRPr>
      </a:lvl8pPr>
      <a:lvl9pPr marL="21761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6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6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6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chart" Target="../charts/char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6.xml"/><Relationship Id="rId2" Type="http://schemas.openxmlformats.org/officeDocument/2006/relationships/image" Target="../media/image11.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46.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image" Target="../media/image17.png"/><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image" Target="../media/image19.png"/><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6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6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6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1001. Mod, Or and Everything</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lnSpcReduction="10000"/>
              </a:bodyPr>
              <a:lstStyle/>
              <a:p>
                <a:pPr>
                  <a:buFont typeface="Wingdings" panose="05000000000000000000" pitchFamily="2" charset="2"/>
                  <a:buChar char="l"/>
                </a:pPr>
                <a:r>
                  <a:rPr lang="zh-CN" altLang="en-US" dirty="0"/>
                  <a:t>题意分析：求将</a:t>
                </a:r>
                <a14:m>
                  <m:oMath xmlns:m="http://schemas.openxmlformats.org/officeDocument/2006/math">
                    <m:r>
                      <a:rPr lang="en-US" altLang="zh-CN" b="0" i="1" smtClean="0">
                        <a:latin typeface="Cambria Math" panose="02040503050406030204" pitchFamily="18" charset="0"/>
                      </a:rPr>
                      <m:t>𝑛</m:t>
                    </m:r>
                  </m:oMath>
                </a14:m>
                <a:r>
                  <a:rPr lang="zh-CN" altLang="en-US" dirty="0"/>
                  <a:t>模</a:t>
                </a:r>
                <a14:m>
                  <m:oMath xmlns:m="http://schemas.openxmlformats.org/officeDocument/2006/math">
                    <m:r>
                      <a:rPr lang="en-US" altLang="zh-CN" b="0" i="1" dirty="0" smtClean="0">
                        <a:latin typeface="Cambria Math" panose="02040503050406030204" pitchFamily="18" charset="0"/>
                      </a:rPr>
                      <m:t>1</m:t>
                    </m:r>
                  </m:oMath>
                </a14:m>
                <a:r>
                  <a:rPr lang="zh-CN" altLang="en-US" dirty="0"/>
                  <a:t>到</a:t>
                </a:r>
                <a14:m>
                  <m:oMath xmlns:m="http://schemas.openxmlformats.org/officeDocument/2006/math">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1</m:t>
                    </m:r>
                  </m:oMath>
                </a14:m>
                <a:r>
                  <a:rPr lang="zh-CN" altLang="en-US" dirty="0"/>
                  <a:t>的值全部按位或的结果</a:t>
                </a:r>
                <a:endParaRPr lang="en-US" altLang="zh-CN" dirty="0"/>
              </a:p>
              <a:p>
                <a:pPr>
                  <a:buFont typeface="Wingdings" panose="05000000000000000000" pitchFamily="2" charset="2"/>
                  <a:buChar char="l"/>
                </a:pPr>
                <a:r>
                  <a:rPr lang="zh-CN" altLang="en-US" dirty="0"/>
                  <a:t>解题思路：</a:t>
                </a:r>
                <a:endParaRPr lang="en-US" altLang="zh-CN" dirty="0"/>
              </a:p>
              <a:p>
                <a:pPr>
                  <a:lnSpc>
                    <a:spcPts val="3000"/>
                  </a:lnSpc>
                  <a:buFont typeface="Wingdings" panose="05000000000000000000" pitchFamily="2" charset="2"/>
                  <a:buChar char="l"/>
                </a:pPr>
                <a:r>
                  <a:rPr lang="zh-CN" altLang="en-US" dirty="0"/>
                  <a:t>首先可以将这些模数</a:t>
                </a:r>
                <a14:m>
                  <m:oMath xmlns:m="http://schemas.openxmlformats.org/officeDocument/2006/math">
                    <m:r>
                      <a:rPr lang="en-US" altLang="zh-CN" b="0" i="1" smtClean="0">
                        <a:latin typeface="Cambria Math" panose="02040503050406030204" pitchFamily="18" charset="0"/>
                      </a:rPr>
                      <m:t>𝑘</m:t>
                    </m:r>
                  </m:oMath>
                </a14:m>
                <a:r>
                  <a:rPr lang="zh-CN" altLang="en-US" dirty="0"/>
                  <a:t>分为两部分，一部分是</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𝑘</m:t>
                        </m:r>
                      </m:den>
                    </m:f>
                    <m:r>
                      <a:rPr lang="en-US" altLang="zh-CN" b="0" i="1" smtClean="0">
                        <a:latin typeface="Cambria Math" panose="02040503050406030204" pitchFamily="18" charset="0"/>
                      </a:rPr>
                      <m:t>&gt;</m:t>
                    </m:r>
                    <m:r>
                      <a:rPr lang="en-US" altLang="zh-CN" b="0" i="1" smtClean="0">
                        <a:latin typeface="Cambria Math" panose="02040503050406030204" pitchFamily="18" charset="0"/>
                      </a:rPr>
                      <m:t>1</m:t>
                    </m:r>
                    <m:r>
                      <a:rPr lang="zh-CN" altLang="en-US" i="1">
                        <a:latin typeface="Cambria Math" panose="02040503050406030204" pitchFamily="18" charset="0"/>
                      </a:rPr>
                      <m:t>的</m:t>
                    </m:r>
                  </m:oMath>
                </a14:m>
                <a:r>
                  <a:rPr lang="zh-CN" altLang="en-US" dirty="0"/>
                  <a:t>，易知</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e>
                    </m:d>
                  </m:oMath>
                </a14:m>
                <a:r>
                  <a:rPr lang="zh-CN" altLang="en-US" dirty="0"/>
                  <a:t>，此时</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&lt;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2</m:t>
                            </m:r>
                          </m:den>
                        </m:f>
                      </m:e>
                    </m:d>
                    <m:r>
                      <a:rPr lang="zh-CN" altLang="en-US" i="1">
                        <a:latin typeface="Cambria Math" panose="02040503050406030204" pitchFamily="18" charset="0"/>
                      </a:rPr>
                      <m:t>；</m:t>
                    </m:r>
                  </m:oMath>
                </a14:m>
                <a:r>
                  <a:rPr lang="zh-CN" altLang="en-US" b="0" dirty="0"/>
                  <a:t>对于另一部分，</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&lt;</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e>
                    </m:d>
                    <m:r>
                      <a:rPr lang="zh-CN" altLang="en-US" i="1">
                        <a:latin typeface="Cambria Math" panose="02040503050406030204" pitchFamily="18" charset="0"/>
                      </a:rPr>
                      <m:t>，</m:t>
                    </m:r>
                  </m:oMath>
                </a14:m>
                <a:r>
                  <a:rPr lang="zh-CN" altLang="en-US" dirty="0">
                    <a:latin typeface="Cambria Math" panose="02040503050406030204" pitchFamily="18" charset="0"/>
                  </a:rPr>
                  <a:t>而且</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2</m:t>
                            </m:r>
                          </m:den>
                        </m:f>
                      </m:e>
                    </m:d>
                    <m:r>
                      <a:rPr lang="en-US" altLang="zh-CN" b="0" i="1" smtClean="0">
                        <a:latin typeface="Cambria Math" panose="02040503050406030204" pitchFamily="18" charset="0"/>
                      </a:rPr>
                      <m:t>−</m:t>
                    </m:r>
                    <m:r>
                      <a:rPr lang="en-US" altLang="zh-CN" b="0" i="1" smtClean="0">
                        <a:latin typeface="Cambria Math" panose="02040503050406030204" pitchFamily="18" charset="0"/>
                      </a:rPr>
                      <m:t>1</m:t>
                    </m:r>
                  </m:oMath>
                </a14:m>
                <a:r>
                  <a:rPr lang="zh-CN" altLang="en-US" b="0" dirty="0">
                    <a:latin typeface="Cambria Math" panose="02040503050406030204" pitchFamily="18" charset="0"/>
                  </a:rPr>
                  <a:t>，全都会出现一次。也就是说，结果就是</a:t>
                </a:r>
                <a14:m>
                  <m:oMath xmlns:m="http://schemas.openxmlformats.org/officeDocument/2006/math">
                    <m:r>
                      <a:rPr lang="en-US" altLang="zh-CN" b="0" i="1" smtClean="0">
                        <a:latin typeface="Cambria Math" panose="02040503050406030204" pitchFamily="18" charset="0"/>
                      </a:rPr>
                      <m:t>1</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e>
                    </m:d>
                    <m:r>
                      <a:rPr lang="en-US" altLang="zh-CN" b="0" i="1" smtClean="0">
                        <a:latin typeface="Cambria Math" panose="02040503050406030204" pitchFamily="18" charset="0"/>
                      </a:rPr>
                      <m:t>3</m:t>
                    </m:r>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smtClean="0">
                        <a:latin typeface="Cambria Math" panose="02040503050406030204" pitchFamily="18" charset="0"/>
                      </a:rPr>
                      <m:t>…</m:t>
                    </m:r>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2</m:t>
                            </m:r>
                          </m:den>
                        </m:f>
                      </m:e>
                    </m:d>
                    <m:r>
                      <a:rPr lang="en-US" altLang="zh-CN" i="1">
                        <a:latin typeface="Cambria Math" panose="02040503050406030204" pitchFamily="18" charset="0"/>
                      </a:rPr>
                      <m:t>−</m:t>
                    </m:r>
                    <m:r>
                      <a:rPr lang="en-US" altLang="zh-CN" i="1">
                        <a:latin typeface="Cambria Math" panose="02040503050406030204" pitchFamily="18" charset="0"/>
                      </a:rPr>
                      <m:t>1</m:t>
                    </m:r>
                    <m:r>
                      <a:rPr lang="zh-CN" altLang="en-US" i="1" smtClean="0">
                        <a:latin typeface="Cambria Math" panose="02040503050406030204" pitchFamily="18" charset="0"/>
                      </a:rPr>
                      <m:t>。</m:t>
                    </m:r>
                  </m:oMath>
                </a14:m>
                <a:endParaRPr lang="en-US" altLang="zh-CN" b="0" dirty="0">
                  <a:latin typeface="Cambria Math" panose="02040503050406030204" pitchFamily="18" charset="0"/>
                </a:endParaRPr>
              </a:p>
              <a:p>
                <a:pPr>
                  <a:lnSpc>
                    <a:spcPts val="3000"/>
                  </a:lnSpc>
                  <a:buFont typeface="Wingdings" panose="05000000000000000000" pitchFamily="2" charset="2"/>
                  <a:buChar char="l"/>
                </a:pPr>
                <a:r>
                  <a:rPr lang="zh-CN" altLang="en-US" dirty="0">
                    <a:latin typeface="Cambria Math" panose="02040503050406030204" pitchFamily="18" charset="0"/>
                  </a:rPr>
                  <a:t>计算这个结果，我们只需要看</a:t>
                </a:r>
                <a14:m>
                  <m:oMath xmlns:m="http://schemas.openxmlformats.org/officeDocument/2006/math">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2</m:t>
                            </m:r>
                          </m:den>
                        </m:f>
                      </m:e>
                    </m:d>
                    <m:r>
                      <a:rPr lang="en-US" altLang="zh-CN" i="1">
                        <a:latin typeface="Cambria Math" panose="02040503050406030204" pitchFamily="18" charset="0"/>
                      </a:rPr>
                      <m:t>−</m:t>
                    </m:r>
                    <m:r>
                      <a:rPr lang="en-US" altLang="zh-CN" i="1">
                        <a:latin typeface="Cambria Math" panose="02040503050406030204" pitchFamily="18" charset="0"/>
                      </a:rPr>
                      <m:t>1</m:t>
                    </m:r>
                  </m:oMath>
                </a14:m>
                <a:r>
                  <a:rPr lang="zh-CN" altLang="en-US" b="0" dirty="0">
                    <a:latin typeface="Cambria Math" panose="02040503050406030204" pitchFamily="18" charset="0"/>
                  </a:rPr>
                  <a:t>的二进制表示的位数</a:t>
                </a:r>
                <a:r>
                  <a:rPr lang="en-US" altLang="zh-CN" b="0" dirty="0">
                    <a:latin typeface="Cambria Math" panose="02040503050406030204" pitchFamily="18" charset="0"/>
                  </a:rPr>
                  <a:t>m</a:t>
                </a:r>
                <a:r>
                  <a:rPr lang="zh-CN" altLang="en-US" b="0" dirty="0">
                    <a:latin typeface="Cambria Math" panose="02040503050406030204" pitchFamily="18" charset="0"/>
                  </a:rPr>
                  <a:t>即可，因为最高位的</a:t>
                </a:r>
                <a:r>
                  <a:rPr lang="en-US" altLang="zh-CN" b="0" dirty="0">
                    <a:latin typeface="Cambria Math" panose="02040503050406030204" pitchFamily="18" charset="0"/>
                  </a:rPr>
                  <a:t>1</a:t>
                </a:r>
                <a:r>
                  <a:rPr lang="zh-CN" altLang="en-US" b="0" dirty="0">
                    <a:latin typeface="Cambria Math" panose="02040503050406030204" pitchFamily="18" charset="0"/>
                  </a:rPr>
                  <a:t>可能之前出现过，也可能是到这个数才出现，而低位的</a:t>
                </a:r>
                <a:r>
                  <a:rPr lang="en-US" altLang="zh-CN" b="0" dirty="0">
                    <a:latin typeface="Cambria Math" panose="02040503050406030204" pitchFamily="18" charset="0"/>
                  </a:rPr>
                  <a:t>1</a:t>
                </a:r>
                <a:r>
                  <a:rPr lang="zh-CN" altLang="en-US" b="0" dirty="0">
                    <a:latin typeface="Cambria Math" panose="02040503050406030204" pitchFamily="18" charset="0"/>
                  </a:rPr>
                  <a:t>一定在这之前出现过了，结果就是</a:t>
                </a:r>
                <a:r>
                  <a:rPr lang="en-US" altLang="zh-CN" b="0" dirty="0">
                    <a:latin typeface="Cambria Math" panose="02040503050406030204" pitchFamily="18" charset="0"/>
                  </a:rPr>
                  <a:t>m</a:t>
                </a:r>
                <a:r>
                  <a:rPr lang="zh-CN" altLang="en-US" dirty="0">
                    <a:latin typeface="Cambria Math" panose="02040503050406030204" pitchFamily="18" charset="0"/>
                  </a:rPr>
                  <a:t>个</a:t>
                </a:r>
                <a:r>
                  <a:rPr lang="en-US" altLang="zh-CN" dirty="0">
                    <a:latin typeface="Cambria Math" panose="02040503050406030204" pitchFamily="18" charset="0"/>
                  </a:rPr>
                  <a:t>1</a:t>
                </a:r>
                <a:r>
                  <a:rPr lang="zh-CN" altLang="en-US" dirty="0">
                    <a:latin typeface="Cambria Math" panose="02040503050406030204" pitchFamily="18" charset="0"/>
                  </a:rPr>
                  <a:t>。</a:t>
                </a:r>
                <a:endParaRPr lang="en-US" altLang="zh-CN" dirty="0">
                  <a:latin typeface="Cambria Math" panose="02040503050406030204" pitchFamily="18" charset="0"/>
                </a:endParaRPr>
              </a:p>
              <a:p>
                <a:pPr>
                  <a:lnSpc>
                    <a:spcPts val="3000"/>
                  </a:lnSpc>
                  <a:buFont typeface="Wingdings" panose="05000000000000000000" pitchFamily="2" charset="2"/>
                  <a:buChar char="l"/>
                </a:pPr>
                <a:r>
                  <a:rPr lang="zh-CN" altLang="en-US" b="0" dirty="0">
                    <a:latin typeface="Cambria Math" panose="02040503050406030204" pitchFamily="18" charset="0"/>
                  </a:rPr>
                  <a:t>注意事项：要开</a:t>
                </a:r>
                <a:r>
                  <a:rPr lang="en-US" altLang="zh-CN" b="0" dirty="0">
                    <a:latin typeface="Cambria Math" panose="02040503050406030204" pitchFamily="18" charset="0"/>
                  </a:rPr>
                  <a:t>long long</a:t>
                </a:r>
                <a:r>
                  <a:rPr lang="zh-CN" altLang="en-US" b="0" dirty="0">
                    <a:latin typeface="Cambria Math" panose="02040503050406030204" pitchFamily="18" charset="0"/>
                  </a:rPr>
                  <a:t>。</a:t>
                </a:r>
                <a:endParaRPr lang="en-US" altLang="zh-CN" b="0" dirty="0">
                  <a:latin typeface="Cambria Math" panose="02040503050406030204" pitchFamily="18" charset="0"/>
                </a:endParaRPr>
              </a:p>
              <a:p>
                <a:pPr>
                  <a:buFont typeface="Wingdings" panose="05000000000000000000" pitchFamily="2" charset="2"/>
                  <a:buChar char="l"/>
                </a:pPr>
                <a:endParaRPr lang="en-US" altLang="zh-CN" b="0" dirty="0">
                  <a:latin typeface="Cambria Math" panose="02040503050406030204" pitchFamily="18" charset="0"/>
                </a:endParaRPr>
              </a:p>
              <a:p>
                <a:pPr>
                  <a:buFont typeface="Wingdings" panose="05000000000000000000" pitchFamily="2" charset="2"/>
                  <a:buChar char="l"/>
                </a:pPr>
                <a:endParaRPr lang="en-US" altLang="zh-CN" b="0" dirty="0">
                  <a:latin typeface="Cambria Math" panose="02040503050406030204" pitchFamily="18" charset="0"/>
                </a:endParaRPr>
              </a:p>
              <a:p>
                <a:pPr>
                  <a:buFont typeface="Wingdings" panose="05000000000000000000" pitchFamily="2" charset="2"/>
                  <a:buChar char="l"/>
                </a:pPr>
                <a:endParaRPr lang="en-US" altLang="zh-CN" b="0" i="1" dirty="0">
                  <a:latin typeface="Cambria Math" panose="02040503050406030204" pitchFamily="18" charset="0"/>
                </a:endParaRPr>
              </a:p>
              <a:p>
                <a:pPr>
                  <a:buFont typeface="Wingdings" panose="05000000000000000000" pitchFamily="2" charset="2"/>
                  <a:buChar char="l"/>
                </a:pPr>
                <a:endParaRPr lang="en-US" altLang="zh-CN" i="1" dirty="0">
                  <a:latin typeface="Cambria Math" panose="020405030504060302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5" t="-237" b="-39141"/>
                </a:stretch>
              </a:blipFill>
            </p:spPr>
            <p:txBody>
              <a:bodyPr/>
              <a:lstStyle/>
              <a:p>
                <a:r>
                  <a:rPr lang="zh-CN" altLang="en-US">
                    <a:noFill/>
                  </a:rPr>
                  <a:t> </a:t>
                </a:r>
              </a:p>
            </p:txBody>
          </p:sp>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1006</a:t>
            </a:r>
            <a:endParaRPr lang="zh-CN" altLang="en-US" dirty="0"/>
          </a:p>
        </p:txBody>
      </p:sp>
      <p:sp>
        <p:nvSpPr>
          <p:cNvPr id="3" name="内容占位符 2"/>
          <p:cNvSpPr>
            <a:spLocks noGrp="1"/>
          </p:cNvSpPr>
          <p:nvPr>
            <p:ph idx="1"/>
          </p:nvPr>
        </p:nvSpPr>
        <p:spPr/>
        <p:txBody>
          <a:bodyPr/>
          <a:lstStyle/>
          <a:p>
            <a:r>
              <a:rPr lang="en-US" altLang="zh-CN"/>
              <a:t>                                                      1</a:t>
            </a:r>
            <a:endParaRPr lang="en-US" altLang="zh-CN"/>
          </a:p>
          <a:p>
            <a:r>
              <a:rPr lang="en-US" altLang="zh-CN"/>
              <a:t>                                               0            1</a:t>
            </a:r>
            <a:endParaRPr lang="en-US" altLang="zh-CN"/>
          </a:p>
          <a:p>
            <a:r>
              <a:rPr lang="en-US" altLang="zh-CN"/>
              <a:t>                                          0       1      0      1</a:t>
            </a:r>
            <a:endParaRPr lang="en-US" altLang="zh-CN"/>
          </a:p>
          <a:p>
            <a:r>
              <a:rPr lang="en-US" altLang="zh-CN"/>
              <a:t>                                       0     1</a:t>
            </a:r>
            <a:endParaRPr lang="en-US" altLang="zh-CN"/>
          </a:p>
          <a:p>
            <a:r>
              <a:rPr lang="en-US" altLang="zh-CN"/>
              <a:t>                                    0</a:t>
            </a:r>
            <a:endParaRPr lang="en-US" altLang="zh-CN"/>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1006</a:t>
            </a:r>
            <a:endParaRPr lang="zh-CN" altLang="en-US" dirty="0"/>
          </a:p>
        </p:txBody>
      </p:sp>
      <p:sp>
        <p:nvSpPr>
          <p:cNvPr id="3" name="内容占位符 2"/>
          <p:cNvSpPr>
            <a:spLocks noGrp="1"/>
          </p:cNvSpPr>
          <p:nvPr>
            <p:ph idx="1"/>
          </p:nvPr>
        </p:nvSpPr>
        <p:spPr/>
        <p:txBody>
          <a:bodyPr>
            <a:normAutofit fontScale="97500" lnSpcReduction="10000"/>
          </a:bodyPr>
          <a:lstStyle/>
          <a:p>
            <a:r>
              <a:rPr lang="zh-CN" altLang="en-US"/>
              <a:t>TrieTree在搜索的过程中，是从高位往低位搜索，那么，如果有一个数与字典中的数异或结果的第k位大于m的第k位，那么该数与对应分支中所有的数异或结果都会大于m</a:t>
            </a:r>
            <a:endParaRPr lang="zh-CN" altLang="en-US"/>
          </a:p>
          <a:p>
            <a:r>
              <a:rPr lang="zh-CN" altLang="en-US"/>
              <a:t> 否则，就要搜索在第k位异或相等的情况下，更低位的异或结果。TrieTree中四个分支的作用分别如下：</a:t>
            </a:r>
            <a:endParaRPr lang="zh-CN" altLang="en-US"/>
          </a:p>
          <a:p>
            <a:r>
              <a:rPr lang="zh-CN" altLang="en-US"/>
              <a:t>aDigit=1， mDigit=1时，字典中第k位为0，异或结果为1，需要继续搜索更低位，第k位为1，异或结果为0，小于mDigit，不用理会；</a:t>
            </a:r>
            <a:endParaRPr lang="zh-CN" altLang="en-US"/>
          </a:p>
          <a:p>
            <a:r>
              <a:rPr lang="zh-CN" altLang="en-US"/>
              <a:t>aDigit=0， mDigit=1时，字典中第k位为1，异或结果为1，需要继续搜索更低位，第k位为0，异或结果为0，小于mDigit，不用理会；</a:t>
            </a:r>
            <a:endParaRPr lang="zh-CN" altLang="en-US"/>
          </a:p>
          <a:p>
            <a:r>
              <a:rPr lang="zh-CN" altLang="en-US"/>
              <a:t>aDigit=1， mDigit=0时，字典中第k位为0，异或结果为1，与对应分支所有数异或，结果都会大于m，第k位为1，异或结果为0，递归获得结果；</a:t>
            </a:r>
            <a:endParaRPr lang="zh-CN" altLang="en-US"/>
          </a:p>
          <a:p>
            <a:r>
              <a:rPr lang="zh-CN" altLang="en-US"/>
              <a:t>aDigit=0， mDigit=0时，字典中第k位为1，异或结果为1，与对应分支所有数异或，结果都会大于m，第k位为0，异或结果为0，递归获得结果；</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1006</a:t>
            </a:r>
            <a:endParaRPr lang="zh-CN" altLang="en-US" dirty="0"/>
          </a:p>
        </p:txBody>
      </p:sp>
      <p:sp>
        <p:nvSpPr>
          <p:cNvPr id="3" name="内容占位符 2"/>
          <p:cNvSpPr>
            <a:spLocks noGrp="1"/>
          </p:cNvSpPr>
          <p:nvPr>
            <p:ph idx="1"/>
          </p:nvPr>
        </p:nvSpPr>
        <p:spPr/>
        <p:txBody>
          <a:bodyPr>
            <a:normAutofit fontScale="57500" lnSpcReduction="10000"/>
          </a:bodyPr>
          <a:lstStyle/>
          <a:p>
            <a:r>
              <a:rPr lang="zh-CN" altLang="en-US" dirty="0"/>
              <a:t>    int query(int x,int k){</a:t>
            </a:r>
            <a:endParaRPr lang="zh-CN" altLang="en-US" dirty="0"/>
          </a:p>
          <a:p>
            <a:r>
              <a:rPr lang="zh-CN" altLang="en-US" dirty="0"/>
              <a:t>        int rt=1;</a:t>
            </a:r>
            <a:endParaRPr lang="zh-CN" altLang="en-US" dirty="0"/>
          </a:p>
          <a:p>
            <a:r>
              <a:rPr lang="zh-CN" altLang="en-US" dirty="0"/>
              <a:t>        int ans=0;</a:t>
            </a:r>
            <a:endParaRPr lang="zh-CN" altLang="en-US" dirty="0"/>
          </a:p>
          <a:p>
            <a:r>
              <a:rPr lang="zh-CN" altLang="en-US" dirty="0"/>
              <a:t>        for(int i=30;i&gt;=0;i--){</a:t>
            </a:r>
            <a:endParaRPr lang="zh-CN" altLang="en-US" dirty="0"/>
          </a:p>
          <a:p>
            <a:r>
              <a:rPr lang="zh-CN" altLang="en-US" dirty="0"/>
              <a:t>            int t1=(x&gt;&gt;i&amp;1),t2=(k&gt;&gt;i&amp;1);</a:t>
            </a:r>
            <a:endParaRPr lang="zh-CN" altLang="en-US" dirty="0"/>
          </a:p>
          <a:p>
            <a:r>
              <a:rPr lang="zh-CN" altLang="en-US" dirty="0"/>
              <a:t>            int t=t1^t2;</a:t>
            </a:r>
            <a:endParaRPr lang="zh-CN" altLang="en-US" dirty="0"/>
          </a:p>
          <a:p>
            <a:r>
              <a:rPr lang="zh-CN" altLang="en-US" dirty="0"/>
              <a:t>            int ls=ch[rt][t],rs=ch[rt][!t];</a:t>
            </a:r>
            <a:endParaRPr lang="zh-CN" altLang="en-US" dirty="0"/>
          </a:p>
          <a:p>
            <a:r>
              <a:rPr lang="zh-CN" altLang="en-US" dirty="0"/>
              <a:t>            if(!t2)</a:t>
            </a:r>
            <a:endParaRPr lang="zh-CN" altLang="en-US" dirty="0"/>
          </a:p>
          <a:p>
            <a:r>
              <a:rPr lang="zh-CN" altLang="en-US" dirty="0"/>
              <a:t>                if(v[rs])ans=max(ans,mx[rs]);</a:t>
            </a:r>
            <a:endParaRPr lang="zh-CN" altLang="en-US" dirty="0"/>
          </a:p>
          <a:p>
            <a:r>
              <a:rPr lang="zh-CN" altLang="en-US" dirty="0"/>
              <a:t>            if(!v[ls])return ans;</a:t>
            </a:r>
            <a:endParaRPr lang="zh-CN" altLang="en-US" dirty="0"/>
          </a:p>
          <a:p>
            <a:r>
              <a:rPr lang="zh-CN" altLang="en-US" dirty="0"/>
              <a:t>            rt=ls;</a:t>
            </a:r>
            <a:endParaRPr lang="zh-CN" altLang="en-US" dirty="0"/>
          </a:p>
          <a:p>
            <a:r>
              <a:rPr lang="zh-CN" altLang="en-US" dirty="0"/>
              <a:t>        }</a:t>
            </a:r>
            <a:endParaRPr lang="zh-CN" altLang="en-US" dirty="0"/>
          </a:p>
          <a:p>
            <a:r>
              <a:rPr lang="zh-CN" altLang="en-US" dirty="0"/>
              <a:t>        ans=max(ans,mx[rt]);</a:t>
            </a:r>
            <a:endParaRPr lang="zh-CN" altLang="en-US" dirty="0"/>
          </a:p>
          <a:p>
            <a:r>
              <a:rPr lang="zh-CN" altLang="en-US" dirty="0"/>
              <a:t>        return ans;</a:t>
            </a:r>
            <a:endParaRPr lang="zh-CN" altLang="en-US" dirty="0"/>
          </a:p>
          <a:p>
            <a:r>
              <a:rPr lang="zh-CN" altLang="en-US" dirty="0"/>
              <a:t>    </a:t>
            </a:r>
            <a:endParaRPr lang="zh-CN" altLang="en-US" dirty="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Consolas" panose="020B0609020204030204" pitchFamily="49" charset="0"/>
                <a:ea typeface="华文楷体" panose="02010600040101010101" pitchFamily="2" charset="-122"/>
              </a:rPr>
              <a:t>1008 </a:t>
            </a:r>
            <a:r>
              <a:rPr lang="zh-CN" altLang="en-US" dirty="0">
                <a:latin typeface="Consolas" panose="020B0609020204030204" pitchFamily="49" charset="0"/>
                <a:ea typeface="华文楷体" panose="02010600040101010101" pitchFamily="2" charset="-122"/>
              </a:rPr>
              <a:t>前置知识</a:t>
            </a:r>
            <a:r>
              <a:rPr lang="en-US" altLang="zh-CN" dirty="0">
                <a:latin typeface="Consolas" panose="020B0609020204030204" pitchFamily="49" charset="0"/>
                <a:ea typeface="华文楷体" panose="02010600040101010101" pitchFamily="2" charset="-122"/>
              </a:rPr>
              <a:t>——</a:t>
            </a:r>
            <a:r>
              <a:rPr lang="zh-CN" altLang="en-US" dirty="0">
                <a:latin typeface="Consolas" panose="020B0609020204030204" pitchFamily="49" charset="0"/>
                <a:ea typeface="华文楷体" panose="02010600040101010101" pitchFamily="2" charset="-122"/>
              </a:rPr>
              <a:t>单调栈</a:t>
            </a:r>
            <a:endParaRPr lang="zh-CN" altLang="en-US" dirty="0">
              <a:latin typeface="Consolas" panose="020B0609020204030204" pitchFamily="49" charset="0"/>
              <a:ea typeface="华文楷体" panose="02010600040101010101" pitchFamily="2" charset="-122"/>
            </a:endParaRPr>
          </a:p>
        </p:txBody>
      </p:sp>
      <p:sp>
        <p:nvSpPr>
          <p:cNvPr id="14" name="内容占位符 13"/>
          <p:cNvSpPr>
            <a:spLocks noGrp="1"/>
          </p:cNvSpPr>
          <p:nvPr>
            <p:ph idx="1"/>
          </p:nvPr>
        </p:nvSpPr>
        <p:spPr>
          <a:xfrm>
            <a:off x="1524002" y="1905000"/>
            <a:ext cx="9756574" cy="4267200"/>
          </a:xfrm>
        </p:spPr>
        <p:txBody>
          <a:bodyPr rtlCol="0">
            <a:normAutofit/>
          </a:bodyPr>
          <a:lstStyle/>
          <a:p>
            <a:pPr rtl="0">
              <a:lnSpc>
                <a:spcPct val="100000"/>
              </a:lnSpc>
            </a:pPr>
            <a:r>
              <a:rPr lang="zh-CN" altLang="en-US" dirty="0">
                <a:latin typeface="Consolas" panose="020B0609020204030204" pitchFamily="49" charset="0"/>
                <a:ea typeface="华文楷体" panose="02010600040101010101" pitchFamily="2" charset="-122"/>
              </a:rPr>
              <a:t>什么是单调栈？</a:t>
            </a:r>
            <a:endParaRPr lang="en-US" altLang="zh-CN" dirty="0">
              <a:latin typeface="Consolas" panose="020B0609020204030204" pitchFamily="49" charset="0"/>
              <a:ea typeface="华文楷体" panose="02010600040101010101" pitchFamily="2" charset="-122"/>
            </a:endParaRPr>
          </a:p>
          <a:p>
            <a:pPr rtl="0">
              <a:lnSpc>
                <a:spcPct val="100000"/>
              </a:lnSpc>
            </a:pPr>
            <a:r>
              <a:rPr lang="zh-CN" altLang="en-US" dirty="0">
                <a:latin typeface="Consolas" panose="020B0609020204030204" pitchFamily="49" charset="0"/>
                <a:ea typeface="华文楷体" panose="02010600040101010101" pitchFamily="2" charset="-122"/>
              </a:rPr>
              <a:t>就是维护一个栈内元素自底向上都保持单调（递增</a:t>
            </a:r>
            <a:r>
              <a:rPr lang="en-US" altLang="zh-CN" dirty="0">
                <a:latin typeface="Consolas" panose="020B0609020204030204" pitchFamily="49" charset="0"/>
                <a:ea typeface="华文楷体" panose="02010600040101010101" pitchFamily="2" charset="-122"/>
              </a:rPr>
              <a:t>/</a:t>
            </a:r>
            <a:r>
              <a:rPr lang="zh-CN" altLang="en-US" dirty="0">
                <a:latin typeface="Consolas" panose="020B0609020204030204" pitchFamily="49" charset="0"/>
                <a:ea typeface="华文楷体" panose="02010600040101010101" pitchFamily="2" charset="-122"/>
              </a:rPr>
              <a:t>递减）的栈。</a:t>
            </a:r>
            <a:endParaRPr lang="en-US" altLang="zh-CN" dirty="0">
              <a:latin typeface="Consolas" panose="020B0609020204030204" pitchFamily="49" charset="0"/>
              <a:ea typeface="华文楷体" panose="02010600040101010101" pitchFamily="2" charset="-122"/>
            </a:endParaRPr>
          </a:p>
          <a:p>
            <a:pPr rtl="0">
              <a:lnSpc>
                <a:spcPct val="100000"/>
              </a:lnSpc>
            </a:pPr>
            <a:r>
              <a:rPr lang="zh-CN" altLang="en-US" dirty="0">
                <a:latin typeface="Consolas" panose="020B0609020204030204" pitchFamily="49" charset="0"/>
                <a:ea typeface="华文楷体" panose="02010600040101010101" pitchFamily="2" charset="-122"/>
              </a:rPr>
              <a:t>怎么维护呢？</a:t>
            </a:r>
            <a:endParaRPr lang="en-US" altLang="zh-CN" dirty="0">
              <a:latin typeface="Consolas" panose="020B0609020204030204" pitchFamily="49" charset="0"/>
              <a:ea typeface="华文楷体" panose="02010600040101010101" pitchFamily="2" charset="-122"/>
            </a:endParaRPr>
          </a:p>
          <a:p>
            <a:pPr rtl="0">
              <a:lnSpc>
                <a:spcPct val="100000"/>
              </a:lnSpc>
            </a:pPr>
            <a:r>
              <a:rPr lang="zh-CN" altLang="en-US" dirty="0">
                <a:latin typeface="Consolas" panose="020B0609020204030204" pitchFamily="49" charset="0"/>
                <a:ea typeface="华文楷体" panose="02010600040101010101" pitchFamily="2" charset="-122"/>
              </a:rPr>
              <a:t>这个要分两种情况，以自底向上单调递减的单调栈为例：</a:t>
            </a:r>
            <a:endParaRPr lang="en-US" altLang="zh-CN" dirty="0">
              <a:latin typeface="Consolas" panose="020B0609020204030204" pitchFamily="49" charset="0"/>
              <a:ea typeface="华文楷体" panose="02010600040101010101" pitchFamily="2" charset="-122"/>
            </a:endParaRPr>
          </a:p>
          <a:p>
            <a:pPr lvl="1">
              <a:lnSpc>
                <a:spcPct val="100000"/>
              </a:lnSpc>
            </a:pPr>
            <a:r>
              <a:rPr lang="zh-CN" altLang="en-US" dirty="0">
                <a:latin typeface="Consolas" panose="020B0609020204030204" pitchFamily="49" charset="0"/>
                <a:ea typeface="华文楷体" panose="02010600040101010101" pitchFamily="2" charset="-122"/>
              </a:rPr>
              <a:t>如果待入栈元素比栈顶元素小，则直接入栈</a:t>
            </a:r>
            <a:endParaRPr lang="en-US" altLang="zh-CN" dirty="0">
              <a:latin typeface="Consolas" panose="020B0609020204030204" pitchFamily="49" charset="0"/>
              <a:ea typeface="华文楷体" panose="02010600040101010101" pitchFamily="2" charset="-122"/>
            </a:endParaRPr>
          </a:p>
          <a:p>
            <a:pPr lvl="1">
              <a:lnSpc>
                <a:spcPct val="100000"/>
              </a:lnSpc>
            </a:pPr>
            <a:r>
              <a:rPr lang="zh-CN" altLang="en-US" dirty="0">
                <a:latin typeface="Consolas" panose="020B0609020204030204" pitchFamily="49" charset="0"/>
                <a:ea typeface="华文楷体" panose="02010600040101010101" pitchFamily="2" charset="-122"/>
              </a:rPr>
              <a:t>如果待入栈元素比栈顶元素大，则将栈中所有比其小的元素全部弹出，然后使待入栈元素入栈</a:t>
            </a:r>
            <a:endParaRPr lang="en-US" altLang="zh-CN" dirty="0">
              <a:latin typeface="Consolas" panose="020B0609020204030204" pitchFamily="49" charset="0"/>
              <a:ea typeface="华文楷体" panose="02010600040101010101" pitchFamily="2" charset="-122"/>
            </a:endParaRPr>
          </a:p>
          <a:p>
            <a:pPr rtl="0">
              <a:lnSpc>
                <a:spcPct val="100000"/>
              </a:lnSpc>
            </a:pPr>
            <a:r>
              <a:rPr lang="zh-CN" altLang="en-US" dirty="0">
                <a:latin typeface="Consolas" panose="020B0609020204030204" pitchFamily="49" charset="0"/>
                <a:ea typeface="华文楷体" panose="02010600040101010101" pitchFamily="2" charset="-122"/>
              </a:rPr>
              <a:t>常见应用：求柱状图中的最大面积</a:t>
            </a:r>
            <a:r>
              <a:rPr lang="en-US" altLang="zh-CN" dirty="0">
                <a:latin typeface="Consolas" panose="020B0609020204030204" pitchFamily="49" charset="0"/>
                <a:ea typeface="华文楷体" panose="02010600040101010101" pitchFamily="2" charset="-122"/>
              </a:rPr>
              <a:t>/</a:t>
            </a:r>
            <a:r>
              <a:rPr lang="zh-CN" altLang="en-US" dirty="0">
                <a:latin typeface="Consolas" panose="020B0609020204030204" pitchFamily="49" charset="0"/>
                <a:ea typeface="华文楷体" panose="02010600040101010101" pitchFamily="2" charset="-122"/>
              </a:rPr>
              <a:t>离线</a:t>
            </a:r>
            <a:r>
              <a:rPr lang="en-US" altLang="zh-CN" dirty="0">
                <a:latin typeface="Consolas" panose="020B0609020204030204" pitchFamily="49" charset="0"/>
                <a:ea typeface="华文楷体" panose="02010600040101010101" pitchFamily="2" charset="-122"/>
              </a:rPr>
              <a:t>RMQ</a:t>
            </a:r>
            <a:r>
              <a:rPr lang="zh-CN" altLang="en-US" dirty="0">
                <a:latin typeface="Consolas" panose="020B0609020204030204" pitchFamily="49" charset="0"/>
                <a:ea typeface="华文楷体" panose="02010600040101010101" pitchFamily="2" charset="-122"/>
              </a:rPr>
              <a:t>问题</a:t>
            </a:r>
            <a:r>
              <a:rPr lang="en-US" altLang="zh-CN" dirty="0">
                <a:latin typeface="Consolas" panose="020B0609020204030204" pitchFamily="49" charset="0"/>
                <a:ea typeface="华文楷体" panose="02010600040101010101" pitchFamily="2" charset="-122"/>
              </a:rPr>
              <a:t>/</a:t>
            </a:r>
            <a:r>
              <a:rPr lang="zh-CN" altLang="en-US" dirty="0">
                <a:latin typeface="Consolas" panose="020B0609020204030204" pitchFamily="49" charset="0"/>
                <a:ea typeface="华文楷体" panose="02010600040101010101" pitchFamily="2" charset="-122"/>
              </a:rPr>
              <a:t>优化</a:t>
            </a:r>
            <a:r>
              <a:rPr lang="en-US" altLang="zh-CN" dirty="0">
                <a:latin typeface="Consolas" panose="020B0609020204030204" pitchFamily="49" charset="0"/>
                <a:ea typeface="华文楷体" panose="02010600040101010101" pitchFamily="2" charset="-122"/>
              </a:rPr>
              <a:t>DP</a:t>
            </a:r>
            <a:endParaRPr lang="en-US" altLang="zh-CN" dirty="0">
              <a:latin typeface="Consolas" panose="020B0609020204030204" pitchFamily="49" charset="0"/>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onsolas" panose="020B0609020204030204" pitchFamily="49" charset="0"/>
                <a:ea typeface="华文楷体" panose="02010600040101010101" pitchFamily="2" charset="-122"/>
              </a:rPr>
              <a:t>1008 Maximal submatrix</a:t>
            </a:r>
            <a:endParaRPr lang="zh-CN" altLang="en-US" dirty="0"/>
          </a:p>
        </p:txBody>
      </p:sp>
      <p:sp>
        <p:nvSpPr>
          <p:cNvPr id="3" name="内容占位符 2"/>
          <p:cNvSpPr>
            <a:spLocks noGrp="1"/>
          </p:cNvSpPr>
          <p:nvPr>
            <p:ph idx="1"/>
          </p:nvPr>
        </p:nvSpPr>
        <p:spPr>
          <a:xfrm>
            <a:off x="1524002" y="1905000"/>
            <a:ext cx="9828338" cy="4811334"/>
          </a:xfrm>
        </p:spPr>
        <p:txBody>
          <a:bodyPr/>
          <a:lstStyle/>
          <a:p>
            <a:pPr rtl="0">
              <a:lnSpc>
                <a:spcPct val="100000"/>
              </a:lnSpc>
            </a:pPr>
            <a:r>
              <a:rPr lang="zh-CN" altLang="en-US" dirty="0">
                <a:latin typeface="Consolas" panose="020B0609020204030204" pitchFamily="49" charset="0"/>
                <a:ea typeface="华文楷体" panose="02010600040101010101" pitchFamily="2" charset="-122"/>
              </a:rPr>
              <a:t>首先预处理出 自该位置向上 满足性质的数 的个数，记为 </a:t>
            </a:r>
            <a:r>
              <a:rPr lang="en-US" altLang="zh-CN" dirty="0">
                <a:latin typeface="Consolas" panose="020B0609020204030204" pitchFamily="49" charset="0"/>
                <a:ea typeface="华文楷体" panose="02010600040101010101" pitchFamily="2" charset="-122"/>
              </a:rPr>
              <a:t>h[</a:t>
            </a:r>
            <a:r>
              <a:rPr lang="en-US" altLang="zh-CN" dirty="0" err="1">
                <a:latin typeface="Consolas" panose="020B0609020204030204" pitchFamily="49" charset="0"/>
                <a:ea typeface="华文楷体" panose="02010600040101010101" pitchFamily="2" charset="-122"/>
              </a:rPr>
              <a:t>i</a:t>
            </a:r>
            <a:r>
              <a:rPr lang="en-US" altLang="zh-CN" dirty="0">
                <a:latin typeface="Consolas" panose="020B0609020204030204" pitchFamily="49" charset="0"/>
                <a:ea typeface="华文楷体" panose="02010600040101010101" pitchFamily="2" charset="-122"/>
              </a:rPr>
              <a:t>][j]</a:t>
            </a:r>
            <a:endParaRPr lang="en-US" altLang="zh-CN" dirty="0">
              <a:latin typeface="Consolas" panose="020B0609020204030204" pitchFamily="49" charset="0"/>
              <a:ea typeface="华文楷体" panose="02010600040101010101" pitchFamily="2" charset="-122"/>
            </a:endParaRPr>
          </a:p>
          <a:p>
            <a:pPr rtl="0">
              <a:lnSpc>
                <a:spcPct val="100000"/>
              </a:lnSpc>
            </a:pPr>
            <a:r>
              <a:rPr lang="zh-CN" altLang="en-US" dirty="0">
                <a:latin typeface="Consolas" panose="020B0609020204030204" pitchFamily="49" charset="0"/>
                <a:ea typeface="华文楷体" panose="02010600040101010101" pitchFamily="2" charset="-122"/>
              </a:rPr>
              <a:t>对于每行 </a:t>
            </a:r>
            <a:r>
              <a:rPr lang="en-US" altLang="zh-CN" dirty="0">
                <a:latin typeface="Consolas" panose="020B0609020204030204" pitchFamily="49" charset="0"/>
                <a:ea typeface="华文楷体" panose="02010600040101010101" pitchFamily="2" charset="-122"/>
              </a:rPr>
              <a:t>(h[</a:t>
            </a:r>
            <a:r>
              <a:rPr lang="en-US" altLang="zh-CN" dirty="0" err="1">
                <a:latin typeface="Consolas" panose="020B0609020204030204" pitchFamily="49" charset="0"/>
                <a:ea typeface="华文楷体" panose="02010600040101010101" pitchFamily="2" charset="-122"/>
              </a:rPr>
              <a:t>i</a:t>
            </a:r>
            <a:r>
              <a:rPr lang="en-US" altLang="zh-CN" dirty="0">
                <a:latin typeface="Consolas" panose="020B0609020204030204" pitchFamily="49" charset="0"/>
                <a:ea typeface="华文楷体" panose="02010600040101010101" pitchFamily="2" charset="-122"/>
              </a:rPr>
              <a:t>]) </a:t>
            </a:r>
            <a:r>
              <a:rPr lang="zh-CN" altLang="en-US" dirty="0">
                <a:latin typeface="Consolas" panose="020B0609020204030204" pitchFamily="49" charset="0"/>
                <a:ea typeface="华文楷体" panose="02010600040101010101" pitchFamily="2" charset="-122"/>
              </a:rPr>
              <a:t>维护一个单调递增栈，所有元素进栈和出栈一次，每个元素出栈时更新最大的矩形面积。</a:t>
            </a:r>
            <a:endParaRPr lang="en-US" altLang="zh-CN" dirty="0">
              <a:latin typeface="Consolas" panose="020B0609020204030204" pitchFamily="49" charset="0"/>
              <a:ea typeface="华文楷体" panose="02010600040101010101" pitchFamily="2" charset="-122"/>
            </a:endParaRPr>
          </a:p>
          <a:p>
            <a:pPr rtl="0">
              <a:lnSpc>
                <a:spcPct val="100000"/>
              </a:lnSpc>
            </a:pPr>
            <a:r>
              <a:rPr lang="zh-CN" altLang="en-US" dirty="0">
                <a:latin typeface="Consolas" panose="020B0609020204030204" pitchFamily="49" charset="0"/>
                <a:ea typeface="华文楷体" panose="02010600040101010101" pitchFamily="2" charset="-122"/>
              </a:rPr>
              <a:t>为了能够更新最大的矩形面积，我们需要在栈内记录两个数据</a:t>
            </a:r>
            <a:r>
              <a:rPr lang="en-US" altLang="zh-CN" dirty="0">
                <a:latin typeface="Consolas" panose="020B0609020204030204" pitchFamily="49" charset="0"/>
                <a:ea typeface="华文楷体" panose="02010600040101010101" pitchFamily="2" charset="-122"/>
              </a:rPr>
              <a:t>——</a:t>
            </a:r>
            <a:r>
              <a:rPr lang="zh-CN" altLang="en-US" dirty="0">
                <a:latin typeface="Consolas" panose="020B0609020204030204" pitchFamily="49" charset="0"/>
                <a:ea typeface="华文楷体" panose="02010600040101010101" pitchFamily="2" charset="-122"/>
              </a:rPr>
              <a:t>元素的高度 </a:t>
            </a:r>
            <a:r>
              <a:rPr lang="en-US" altLang="zh-CN" dirty="0">
                <a:latin typeface="Consolas" panose="020B0609020204030204" pitchFamily="49" charset="0"/>
                <a:ea typeface="华文楷体" panose="02010600040101010101" pitchFamily="2" charset="-122"/>
              </a:rPr>
              <a:t>h[</a:t>
            </a:r>
            <a:r>
              <a:rPr lang="en-US" altLang="zh-CN" dirty="0" err="1">
                <a:latin typeface="Consolas" panose="020B0609020204030204" pitchFamily="49" charset="0"/>
                <a:ea typeface="华文楷体" panose="02010600040101010101" pitchFamily="2" charset="-122"/>
              </a:rPr>
              <a:t>i</a:t>
            </a:r>
            <a:r>
              <a:rPr lang="en-US" altLang="zh-CN" dirty="0">
                <a:latin typeface="Consolas" panose="020B0609020204030204" pitchFamily="49" charset="0"/>
                <a:ea typeface="华文楷体" panose="02010600040101010101" pitchFamily="2" charset="-122"/>
              </a:rPr>
              <a:t>][j] </a:t>
            </a:r>
            <a:r>
              <a:rPr lang="zh-CN" altLang="en-US" dirty="0">
                <a:latin typeface="Consolas" panose="020B0609020204030204" pitchFamily="49" charset="0"/>
                <a:ea typeface="华文楷体" panose="02010600040101010101" pitchFamily="2" charset="-122"/>
              </a:rPr>
              <a:t>和它到栈中上一个元素的宽度差。</a:t>
            </a:r>
            <a:endParaRPr lang="en-US" altLang="zh-CN" dirty="0">
              <a:latin typeface="Consolas" panose="020B0609020204030204" pitchFamily="49" charset="0"/>
              <a:ea typeface="华文楷体" panose="02010600040101010101" pitchFamily="2" charset="-122"/>
            </a:endParaRPr>
          </a:p>
          <a:p>
            <a:pPr rtl="0">
              <a:lnSpc>
                <a:spcPct val="100000"/>
              </a:lnSpc>
            </a:pPr>
            <a:r>
              <a:rPr lang="zh-CN" altLang="en-US" dirty="0">
                <a:latin typeface="Consolas" panose="020B0609020204030204" pitchFamily="49" charset="0"/>
                <a:ea typeface="华文楷体" panose="02010600040101010101" pitchFamily="2" charset="-122"/>
              </a:rPr>
              <a:t>元素出栈时，因为高度逐渐递减，故记</a:t>
            </a:r>
            <a:br>
              <a:rPr lang="en-US" altLang="zh-CN" dirty="0">
                <a:latin typeface="Consolas" panose="020B0609020204030204" pitchFamily="49" charset="0"/>
                <a:ea typeface="华文楷体" panose="02010600040101010101" pitchFamily="2" charset="-122"/>
              </a:rPr>
            </a:br>
            <a:r>
              <a:rPr lang="en-US" altLang="zh-CN" dirty="0">
                <a:latin typeface="Consolas" panose="020B0609020204030204" pitchFamily="49" charset="0"/>
                <a:ea typeface="华文楷体" panose="02010600040101010101" pitchFamily="2" charset="-122"/>
              </a:rPr>
              <a:t>width </a:t>
            </a:r>
            <a:r>
              <a:rPr lang="zh-CN" altLang="en-US" dirty="0">
                <a:latin typeface="Consolas" panose="020B0609020204030204" pitchFamily="49" charset="0"/>
                <a:ea typeface="华文楷体" panose="02010600040101010101" pitchFamily="2" charset="-122"/>
              </a:rPr>
              <a:t>为当前已经弹出</a:t>
            </a:r>
            <a:r>
              <a:rPr lang="zh-CN" altLang="en-US">
                <a:latin typeface="Consolas" panose="020B0609020204030204" pitchFamily="49" charset="0"/>
                <a:ea typeface="华文楷体" panose="02010600040101010101" pitchFamily="2" charset="-122"/>
              </a:rPr>
              <a:t>的元素</a:t>
            </a:r>
            <a:r>
              <a:rPr lang="zh-CN" altLang="en-US" dirty="0">
                <a:latin typeface="Consolas" panose="020B0609020204030204" pitchFamily="49" charset="0"/>
                <a:ea typeface="华文楷体" panose="02010600040101010101" pitchFamily="2" charset="-122"/>
              </a:rPr>
              <a:t>的</a:t>
            </a:r>
            <a:r>
              <a:rPr lang="zh-CN" altLang="en-US">
                <a:latin typeface="Consolas" panose="020B0609020204030204" pitchFamily="49" charset="0"/>
                <a:ea typeface="华文楷体" panose="02010600040101010101" pitchFamily="2" charset="-122"/>
              </a:rPr>
              <a:t>宽度</a:t>
            </a:r>
            <a:r>
              <a:rPr lang="zh-CN" altLang="en-US" dirty="0">
                <a:latin typeface="Consolas" panose="020B0609020204030204" pitchFamily="49" charset="0"/>
                <a:ea typeface="华文楷体" panose="02010600040101010101" pitchFamily="2" charset="-122"/>
              </a:rPr>
              <a:t>和</a:t>
            </a:r>
            <a:endParaRPr lang="en-US" altLang="zh-CN" dirty="0">
              <a:latin typeface="Consolas" panose="020B0609020204030204" pitchFamily="49" charset="0"/>
              <a:ea typeface="华文楷体" panose="02010600040101010101" pitchFamily="2" charset="-122"/>
            </a:endParaRPr>
          </a:p>
        </p:txBody>
      </p:sp>
      <p:graphicFrame>
        <p:nvGraphicFramePr>
          <p:cNvPr id="7" name="图表 6"/>
          <p:cNvGraphicFramePr/>
          <p:nvPr/>
        </p:nvGraphicFramePr>
        <p:xfrm>
          <a:off x="7187780" y="3973133"/>
          <a:ext cx="2690813" cy="2743200"/>
        </p:xfrm>
        <a:graphic>
          <a:graphicData uri="http://schemas.openxmlformats.org/drawingml/2006/chart">
            <c:chart xmlns:c="http://schemas.openxmlformats.org/drawingml/2006/chart" xmlns:r="http://schemas.openxmlformats.org/officeDocument/2006/relationships" r:id="rId1"/>
          </a:graphicData>
        </a:graphic>
      </p:graphicFrame>
      <p:sp>
        <p:nvSpPr>
          <p:cNvPr id="8" name="内容占位符 2"/>
          <p:cNvSpPr txBox="1"/>
          <p:nvPr/>
        </p:nvSpPr>
        <p:spPr>
          <a:xfrm>
            <a:off x="9957623" y="4274793"/>
            <a:ext cx="1138035" cy="2139883"/>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48640" indent="-274320" algn="l" defTabSz="914400" rtl="0" eaLnBrk="1" latinLnBrk="0" hangingPunct="1">
              <a:lnSpc>
                <a:spcPct val="90000"/>
              </a:lnSpc>
              <a:spcBef>
                <a:spcPts val="600"/>
              </a:spcBef>
              <a:buSzPct val="100000"/>
              <a:buFont typeface="Consolas" panose="020B0609020204030204" pitchFamily="49"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777240" indent="-228600" algn="l" defTabSz="914400" rtl="0" eaLnBrk="1" latinLnBrk="0" hangingPunct="1">
              <a:lnSpc>
                <a:spcPct val="90000"/>
              </a:lnSpc>
              <a:spcBef>
                <a:spcPts val="600"/>
              </a:spcBef>
              <a:buSzPct val="100000"/>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05840"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234440"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63040" indent="-228600" algn="l" defTabSz="914400" rtl="0" eaLnBrk="1" latinLnBrk="0" hangingPunct="1">
              <a:lnSpc>
                <a:spcPct val="90000"/>
              </a:lnSpc>
              <a:spcBef>
                <a:spcPts val="600"/>
              </a:spcBef>
              <a:buSzPct val="100000"/>
              <a:buFont typeface="Consolas" panose="020B0609020204030204"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anose="020B0604020202020204"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anose="020B0609020204030204"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00000"/>
              </a:lnSpc>
              <a:buNone/>
            </a:pPr>
            <a:r>
              <a:rPr lang="zh-CN" altLang="en-US" dirty="0">
                <a:solidFill>
                  <a:prstClr val="white"/>
                </a:solidFill>
                <a:latin typeface="Consolas" panose="020B0609020204030204" pitchFamily="49" charset="0"/>
                <a:ea typeface="华文楷体" panose="02010600040101010101" pitchFamily="2" charset="-122"/>
              </a:rPr>
              <a:t>单调栈</a:t>
            </a:r>
            <a:endParaRPr lang="zh-CN" altLang="en-US" dirty="0">
              <a:solidFill>
                <a:prstClr val="white"/>
              </a:solidFill>
            </a:endParaRPr>
          </a:p>
        </p:txBody>
      </p:sp>
      <p:graphicFrame>
        <p:nvGraphicFramePr>
          <p:cNvPr id="9" name="表格 9"/>
          <p:cNvGraphicFramePr>
            <a:graphicFrameLocks noGrp="1"/>
          </p:cNvGraphicFramePr>
          <p:nvPr/>
        </p:nvGraphicFramePr>
        <p:xfrm>
          <a:off x="10069439" y="4743363"/>
          <a:ext cx="914402" cy="1828800"/>
        </p:xfrm>
        <a:graphic>
          <a:graphicData uri="http://schemas.openxmlformats.org/drawingml/2006/table">
            <a:tbl>
              <a:tblPr firstRow="1" bandRow="1">
                <a:tableStyleId>{D7AC3CCA-C797-4891-BE02-D94E43425B78}</a:tableStyleId>
              </a:tblPr>
              <a:tblGrid>
                <a:gridCol w="457201"/>
                <a:gridCol w="457201"/>
              </a:tblGrid>
              <a:tr h="260422">
                <a:tc>
                  <a:txBody>
                    <a:bodyPr/>
                    <a:lstStyle/>
                    <a:p>
                      <a:endParaRPr lang="zh-CN" altLang="en-US" dirty="0"/>
                    </a:p>
                  </a:txBody>
                  <a:tcPr/>
                </a:tc>
                <a:tc>
                  <a:txBody>
                    <a:bodyPr/>
                    <a:lstStyle/>
                    <a:p>
                      <a:endParaRPr lang="zh-CN" altLang="en-US" dirty="0"/>
                    </a:p>
                  </a:txBody>
                  <a:tcPr/>
                </a:tc>
              </a:tr>
              <a:tr h="260422">
                <a:tc>
                  <a:txBody>
                    <a:bodyPr/>
                    <a:lstStyle/>
                    <a:p>
                      <a:endParaRPr lang="zh-CN" altLang="en-US" dirty="0"/>
                    </a:p>
                  </a:txBody>
                  <a:tcPr/>
                </a:tc>
                <a:tc>
                  <a:txBody>
                    <a:bodyPr/>
                    <a:lstStyle/>
                    <a:p>
                      <a:endParaRPr lang="zh-CN" altLang="en-US"/>
                    </a:p>
                  </a:txBody>
                  <a:tcPr/>
                </a:tc>
              </a:tr>
              <a:tr h="260422">
                <a:tc>
                  <a:txBody>
                    <a:bodyPr/>
                    <a:lstStyle/>
                    <a:p>
                      <a:endParaRPr lang="zh-CN" altLang="en-US"/>
                    </a:p>
                  </a:txBody>
                  <a:tcPr/>
                </a:tc>
                <a:tc>
                  <a:txBody>
                    <a:bodyPr/>
                    <a:lstStyle/>
                    <a:p>
                      <a:endParaRPr lang="zh-CN" altLang="en-US" dirty="0"/>
                    </a:p>
                  </a:txBody>
                  <a:tcPr/>
                </a:tc>
              </a:tr>
              <a:tr h="260422">
                <a:tc>
                  <a:txBody>
                    <a:bodyPr/>
                    <a:lstStyle/>
                    <a:p>
                      <a:endParaRPr lang="zh-CN" altLang="en-US"/>
                    </a:p>
                  </a:txBody>
                  <a:tcPr/>
                </a:tc>
                <a:tc>
                  <a:txBody>
                    <a:bodyPr/>
                    <a:lstStyle/>
                    <a:p>
                      <a:endParaRPr lang="zh-CN" altLang="en-US"/>
                    </a:p>
                  </a:txBody>
                  <a:tcPr/>
                </a:tc>
              </a:tr>
              <a:tr h="260422">
                <a:tc>
                  <a:txBody>
                    <a:bodyPr/>
                    <a:lstStyle/>
                    <a:p>
                      <a:endParaRPr lang="zh-CN" altLang="en-US" dirty="0"/>
                    </a:p>
                  </a:txBody>
                  <a:tcPr/>
                </a:tc>
                <a:tc>
                  <a:txBody>
                    <a:bodyPr/>
                    <a:lstStyle/>
                    <a:p>
                      <a:endParaRPr lang="zh-CN" altLang="en-US"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1009.KD-Graph</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24127" y="2084832"/>
                <a:ext cx="9720073" cy="4347411"/>
              </a:xfrm>
            </p:spPr>
            <p:txBody>
              <a:bodyPr>
                <a:noAutofit/>
              </a:bodyPr>
              <a:lstStyle/>
              <a:p>
                <a:pPr>
                  <a:buFont typeface="Wingdings" panose="05000000000000000000" pitchFamily="2" charset="2"/>
                  <a:buChar char="l"/>
                </a:pPr>
                <a:r>
                  <a:rPr lang="zh-CN" altLang="en-US" sz="2400" dirty="0"/>
                  <a:t>题意分析：定义了一种叫</a:t>
                </a:r>
                <a:r>
                  <a:rPr lang="en-US" altLang="zh-CN" sz="2400" dirty="0"/>
                  <a:t>KD-Graph</a:t>
                </a:r>
                <a:r>
                  <a:rPr lang="zh-CN" altLang="en-US" sz="2400" dirty="0"/>
                  <a:t>的图，它有以下特点，它是无向带权图，</a:t>
                </a:r>
                <a:r>
                  <a:rPr lang="en-US" altLang="zh-CN" sz="2400" dirty="0"/>
                  <a:t>n</a:t>
                </a:r>
                <a:r>
                  <a:rPr lang="zh-CN" altLang="en-US" sz="2400" dirty="0"/>
                  <a:t>个点可以分成</a:t>
                </a:r>
                <a14:m>
                  <m:oMath xmlns:m="http://schemas.openxmlformats.org/officeDocument/2006/math">
                    <m:r>
                      <a:rPr lang="en-US" altLang="zh-CN" sz="2400" b="0" i="1" smtClean="0">
                        <a:latin typeface="Cambria Math" panose="02040503050406030204" pitchFamily="18" charset="0"/>
                      </a:rPr>
                      <m:t>𝐾</m:t>
                    </m:r>
                  </m:oMath>
                </a14:m>
                <a:r>
                  <a:rPr lang="zh-CN" altLang="en-US" sz="2400" dirty="0"/>
                  <a:t>组，每组至少有一个点，对于分在同一组的</a:t>
                </a:r>
                <a14:m>
                  <m:oMath xmlns:m="http://schemas.openxmlformats.org/officeDocument/2006/math">
                    <m:r>
                      <a:rPr lang="en-US" altLang="zh-CN" sz="2400" b="0" i="1" smtClean="0">
                        <a:latin typeface="Cambria Math" panose="02040503050406030204" pitchFamily="18" charset="0"/>
                      </a:rPr>
                      <m:t>𝑝</m:t>
                    </m:r>
                  </m:oMath>
                </a14:m>
                <a:r>
                  <a:rPr lang="zh-CN" altLang="en-US" sz="2400" dirty="0"/>
                  <a:t>和</a:t>
                </a:r>
                <a14:m>
                  <m:oMath xmlns:m="http://schemas.openxmlformats.org/officeDocument/2006/math">
                    <m:r>
                      <a:rPr lang="en-US" altLang="zh-CN" sz="2400" b="0" i="1" dirty="0" smtClean="0">
                        <a:latin typeface="Cambria Math" panose="02040503050406030204" pitchFamily="18" charset="0"/>
                      </a:rPr>
                      <m:t>𝑞</m:t>
                    </m:r>
                  </m:oMath>
                </a14:m>
                <a:r>
                  <a:rPr lang="zh-CN" altLang="en-US" sz="2400" dirty="0"/>
                  <a:t>两个点，它们之间的路径中至少有一条路径的最大边权是小于等于</a:t>
                </a:r>
                <a14:m>
                  <m:oMath xmlns:m="http://schemas.openxmlformats.org/officeDocument/2006/math">
                    <m:r>
                      <a:rPr lang="en-US" altLang="zh-CN" sz="2400" b="0" i="1" smtClean="0">
                        <a:latin typeface="Cambria Math" panose="02040503050406030204" pitchFamily="18" charset="0"/>
                      </a:rPr>
                      <m:t>𝐷</m:t>
                    </m:r>
                  </m:oMath>
                </a14:m>
                <a:r>
                  <a:rPr lang="zh-CN" altLang="en-US" sz="2400" dirty="0"/>
                  <a:t>的，即这条路径的所有边权都小于等于</a:t>
                </a:r>
                <a14:m>
                  <m:oMath xmlns:m="http://schemas.openxmlformats.org/officeDocument/2006/math">
                    <m:r>
                      <a:rPr lang="en-US" altLang="zh-CN" sz="2400" i="1">
                        <a:latin typeface="Cambria Math" panose="02040503050406030204" pitchFamily="18" charset="0"/>
                      </a:rPr>
                      <m:t>𝐷</m:t>
                    </m:r>
                    <m:r>
                      <a:rPr lang="en-US" altLang="zh-CN" sz="2400" i="1">
                        <a:latin typeface="Cambria Math" panose="02040503050406030204" pitchFamily="18" charset="0"/>
                      </a:rPr>
                      <m:t> </m:t>
                    </m:r>
                  </m:oMath>
                </a14:m>
                <a:r>
                  <a:rPr lang="zh-CN" altLang="en-US" sz="2400" dirty="0"/>
                  <a:t>，对于不在同一组的</a:t>
                </a:r>
                <a14:m>
                  <m:oMath xmlns:m="http://schemas.openxmlformats.org/officeDocument/2006/math">
                    <m:r>
                      <a:rPr lang="en-US" altLang="zh-CN" sz="2400" i="1">
                        <a:latin typeface="Cambria Math" panose="02040503050406030204" pitchFamily="18" charset="0"/>
                      </a:rPr>
                      <m:t>𝑝</m:t>
                    </m:r>
                  </m:oMath>
                </a14:m>
                <a:r>
                  <a:rPr lang="zh-CN" altLang="en-US" sz="2400" dirty="0"/>
                  <a:t>和</a:t>
                </a:r>
                <a14:m>
                  <m:oMath xmlns:m="http://schemas.openxmlformats.org/officeDocument/2006/math">
                    <m:r>
                      <a:rPr lang="en-US" altLang="zh-CN" sz="2400" i="1" dirty="0">
                        <a:latin typeface="Cambria Math" panose="02040503050406030204" pitchFamily="18" charset="0"/>
                      </a:rPr>
                      <m:t>𝑞</m:t>
                    </m:r>
                  </m:oMath>
                </a14:m>
                <a:r>
                  <a:rPr lang="zh-CN" altLang="en-US" sz="2400" dirty="0"/>
                  <a:t>两点，不能找到这样一条路径，使得最大边权小于等于</a:t>
                </a:r>
                <a14:m>
                  <m:oMath xmlns:m="http://schemas.openxmlformats.org/officeDocument/2006/math">
                    <m:r>
                      <a:rPr lang="en-US" altLang="zh-CN" sz="2400" i="1">
                        <a:latin typeface="Cambria Math" panose="02040503050406030204" pitchFamily="18" charset="0"/>
                      </a:rPr>
                      <m:t>𝐷</m:t>
                    </m:r>
                    <m:r>
                      <a:rPr lang="en-US" altLang="zh-CN" sz="2400" i="1">
                        <a:latin typeface="Cambria Math" panose="02040503050406030204" pitchFamily="18" charset="0"/>
                      </a:rPr>
                      <m:t> </m:t>
                    </m:r>
                  </m:oMath>
                </a14:m>
                <a:r>
                  <a:rPr lang="zh-CN" altLang="en-US" sz="2400" dirty="0"/>
                  <a:t>。现在要我们求这个最小的</a:t>
                </a:r>
                <a14:m>
                  <m:oMath xmlns:m="http://schemas.openxmlformats.org/officeDocument/2006/math">
                    <m:r>
                      <a:rPr lang="en-US" altLang="zh-CN" sz="2400" i="1">
                        <a:latin typeface="Cambria Math" panose="02040503050406030204" pitchFamily="18" charset="0"/>
                      </a:rPr>
                      <m:t>𝐷</m:t>
                    </m:r>
                    <m:r>
                      <a:rPr lang="en-US" altLang="zh-CN" sz="2400" i="1">
                        <a:latin typeface="Cambria Math" panose="02040503050406030204" pitchFamily="18" charset="0"/>
                      </a:rPr>
                      <m:t> </m:t>
                    </m:r>
                  </m:oMath>
                </a14:m>
                <a:r>
                  <a:rPr lang="zh-CN" altLang="en-US" sz="2400" dirty="0"/>
                  <a:t>，使得这个图成为一张</a:t>
                </a:r>
                <a:r>
                  <a:rPr lang="en-US" altLang="zh-CN" sz="2400" dirty="0"/>
                  <a:t>KD</a:t>
                </a:r>
                <a:r>
                  <a:rPr lang="zh-CN" altLang="en-US" sz="2400" dirty="0"/>
                  <a:t>图。</a:t>
                </a:r>
                <a:endParaRPr lang="en-US" altLang="zh-CN" sz="2400" dirty="0"/>
              </a:p>
              <a:p>
                <a:pPr>
                  <a:buFont typeface="Wingdings" panose="05000000000000000000" pitchFamily="2" charset="2"/>
                  <a:buChar char="l"/>
                </a:pPr>
                <a:r>
                  <a:rPr lang="zh-CN" altLang="en-US" sz="2400" dirty="0"/>
                  <a:t>解题思路：</a:t>
                </a:r>
                <a:endParaRPr lang="en-US" altLang="zh-CN" sz="2400" dirty="0"/>
              </a:p>
              <a:p>
                <a:pPr>
                  <a:buFont typeface="Wingdings" panose="05000000000000000000" pitchFamily="2" charset="2"/>
                  <a:buChar char="l"/>
                </a:pPr>
                <a:r>
                  <a:rPr lang="zh-CN" altLang="en-US" sz="2400" dirty="0"/>
                  <a:t>首先看题中的最小最大值可以想到二分答案，二分这个</a:t>
                </a:r>
                <a14:m>
                  <m:oMath xmlns:m="http://schemas.openxmlformats.org/officeDocument/2006/math">
                    <m:r>
                      <a:rPr lang="en-US" altLang="zh-CN" sz="2400" i="1">
                        <a:latin typeface="Cambria Math" panose="02040503050406030204" pitchFamily="18" charset="0"/>
                      </a:rPr>
                      <m:t>𝐷</m:t>
                    </m:r>
                    <m:r>
                      <a:rPr lang="en-US" altLang="zh-CN" sz="2400" i="1">
                        <a:latin typeface="Cambria Math" panose="02040503050406030204" pitchFamily="18" charset="0"/>
                      </a:rPr>
                      <m:t> </m:t>
                    </m:r>
                  </m:oMath>
                </a14:m>
                <a:r>
                  <a:rPr lang="zh-CN" altLang="en-US" sz="2400" dirty="0"/>
                  <a:t>，然后进行</a:t>
                </a:r>
                <a:r>
                  <a:rPr lang="en-US" altLang="zh-CN" sz="2400" dirty="0"/>
                  <a:t>check</a:t>
                </a:r>
                <a:r>
                  <a:rPr lang="zh-CN" altLang="en-US" sz="2400" dirty="0"/>
                  <a:t>。现在考虑如何</a:t>
                </a:r>
                <a:r>
                  <a:rPr lang="en-US" altLang="zh-CN" sz="2400" dirty="0"/>
                  <a:t>check</a:t>
                </a:r>
                <a:r>
                  <a:rPr lang="zh-CN" altLang="en-US" sz="2400" dirty="0"/>
                  <a:t>，最朴素的做法是统计两点的每一条路径，然后计算任意两点是否在一个组。这样的复杂度显然是不被接受的。</a:t>
                </a:r>
                <a:endParaRPr lang="zh-CN" altLang="en-US"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024127" y="2084832"/>
                <a:ext cx="9720073" cy="4347411"/>
              </a:xfrm>
              <a:blipFill rotWithShape="1">
                <a:blip r:embed="rId1"/>
                <a:stretch>
                  <a:fillRect l="-5" t="-3" r="-784" b="8"/>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1009.KD-Graph</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24127" y="2084832"/>
                <a:ext cx="9720073" cy="4347411"/>
              </a:xfrm>
            </p:spPr>
            <p:txBody>
              <a:bodyPr>
                <a:noAutofit/>
              </a:bodyPr>
              <a:lstStyle/>
              <a:p>
                <a:pPr>
                  <a:buFont typeface="Wingdings" panose="05000000000000000000" pitchFamily="2" charset="2"/>
                  <a:buChar char="l"/>
                </a:pPr>
                <a:r>
                  <a:rPr lang="zh-CN" altLang="en-US" sz="2400" dirty="0"/>
                  <a:t>换个思路</a:t>
                </a:r>
                <a:r>
                  <a:rPr lang="en-US" altLang="zh-CN" sz="2400" dirty="0"/>
                  <a:t>check</a:t>
                </a:r>
                <a:r>
                  <a:rPr lang="zh-CN" altLang="en-US" sz="2400" dirty="0"/>
                  <a:t>，我们可以将图中边权大于</a:t>
                </a:r>
                <a14:m>
                  <m:oMath xmlns:m="http://schemas.openxmlformats.org/officeDocument/2006/math">
                    <m:r>
                      <a:rPr lang="en-US" altLang="zh-CN" sz="2400" i="1">
                        <a:latin typeface="Cambria Math" panose="02040503050406030204" pitchFamily="18" charset="0"/>
                      </a:rPr>
                      <m:t>𝐷</m:t>
                    </m:r>
                  </m:oMath>
                </a14:m>
                <a:r>
                  <a:rPr lang="zh-CN" altLang="en-US" sz="2400" dirty="0"/>
                  <a:t>的边删除，然后统计连通块个数，因为此时如果两个点在同一连通块，那么说明这两个点之间存在至少一条路径保证这个路径上的最大边权小于等于</a:t>
                </a:r>
                <a14:m>
                  <m:oMath xmlns:m="http://schemas.openxmlformats.org/officeDocument/2006/math">
                    <m:r>
                      <a:rPr lang="en-US" altLang="zh-CN" sz="2400" i="1">
                        <a:latin typeface="Cambria Math" panose="02040503050406030204" pitchFamily="18" charset="0"/>
                      </a:rPr>
                      <m:t>𝐷</m:t>
                    </m:r>
                    <m:r>
                      <a:rPr lang="en-US" altLang="zh-CN" sz="2400" i="1">
                        <a:latin typeface="Cambria Math" panose="02040503050406030204" pitchFamily="18" charset="0"/>
                      </a:rPr>
                      <m:t> </m:t>
                    </m:r>
                  </m:oMath>
                </a14:m>
                <a:r>
                  <a:rPr lang="zh-CN" altLang="en-US" sz="2400" dirty="0"/>
                  <a:t>，如果两个点不在同一连通块，那么说明这两个点不存在有一条路径的最大边权小于等于</a:t>
                </a:r>
                <a14:m>
                  <m:oMath xmlns:m="http://schemas.openxmlformats.org/officeDocument/2006/math">
                    <m:r>
                      <a:rPr lang="en-US" altLang="zh-CN" sz="2400" i="1">
                        <a:latin typeface="Cambria Math" panose="02040503050406030204" pitchFamily="18" charset="0"/>
                      </a:rPr>
                      <m:t>𝐷</m:t>
                    </m:r>
                    <m:r>
                      <a:rPr lang="en-US" altLang="zh-CN" sz="2400" i="1">
                        <a:latin typeface="Cambria Math" panose="02040503050406030204" pitchFamily="18" charset="0"/>
                      </a:rPr>
                      <m:t> </m:t>
                    </m:r>
                  </m:oMath>
                </a14:m>
                <a:r>
                  <a:rPr lang="zh-CN" altLang="en-US" sz="2400" dirty="0"/>
                  <a:t>，与题目要求相符。这时我们发现了</a:t>
                </a:r>
                <a14:m>
                  <m:oMath xmlns:m="http://schemas.openxmlformats.org/officeDocument/2006/math">
                    <m:r>
                      <a:rPr lang="en-US" altLang="zh-CN" sz="2400" i="1">
                        <a:latin typeface="Cambria Math" panose="02040503050406030204" pitchFamily="18" charset="0"/>
                      </a:rPr>
                      <m:t>𝐷</m:t>
                    </m:r>
                  </m:oMath>
                </a14:m>
                <a:r>
                  <a:rPr lang="zh-CN" altLang="en-US" sz="2400" dirty="0"/>
                  <a:t>的单调性，</a:t>
                </a:r>
                <a:r>
                  <a:rPr lang="en-US" altLang="zh-CN" sz="2400" dirty="0"/>
                  <a:t>D</a:t>
                </a:r>
                <a:r>
                  <a:rPr lang="zh-CN" altLang="en-US" sz="2400" dirty="0"/>
                  <a:t>越大，删去的边就越少，那么连通块的数量也就越少。所以，对于每一个二分的</a:t>
                </a:r>
                <a14:m>
                  <m:oMath xmlns:m="http://schemas.openxmlformats.org/officeDocument/2006/math">
                    <m:r>
                      <a:rPr lang="en-US" altLang="zh-CN" sz="2400" i="1">
                        <a:latin typeface="Cambria Math" panose="02040503050406030204" pitchFamily="18" charset="0"/>
                      </a:rPr>
                      <m:t>𝐷</m:t>
                    </m:r>
                    <m:r>
                      <a:rPr lang="en-US" altLang="zh-CN" sz="2400" i="1">
                        <a:latin typeface="Cambria Math" panose="02040503050406030204" pitchFamily="18" charset="0"/>
                      </a:rPr>
                      <m:t> </m:t>
                    </m:r>
                  </m:oMath>
                </a14:m>
                <a:r>
                  <a:rPr lang="zh-CN" altLang="en-US" sz="2400" dirty="0"/>
                  <a:t>，如果</a:t>
                </a:r>
                <a14:m>
                  <m:oMath xmlns:m="http://schemas.openxmlformats.org/officeDocument/2006/math">
                    <m:r>
                      <a:rPr lang="en-US" altLang="zh-CN" sz="2400" i="1" dirty="0" smtClean="0">
                        <a:latin typeface="Cambria Math" panose="02040503050406030204" pitchFamily="18" charset="0"/>
                      </a:rPr>
                      <m:t>𝐾</m:t>
                    </m:r>
                    <m:r>
                      <a:rPr lang="en-US" altLang="zh-CN" sz="2400" i="1" dirty="0" smtClean="0">
                        <a:latin typeface="Cambria Math" panose="02040503050406030204" pitchFamily="18" charset="0"/>
                      </a:rPr>
                      <m:t>’&gt;</m:t>
                    </m:r>
                    <m:r>
                      <a:rPr lang="en-US" altLang="zh-CN" sz="2400" i="1" dirty="0" smtClean="0">
                        <a:latin typeface="Cambria Math" panose="02040503050406030204" pitchFamily="18" charset="0"/>
                      </a:rPr>
                      <m:t>𝐾</m:t>
                    </m:r>
                  </m:oMath>
                </a14:m>
                <a:r>
                  <a:rPr lang="zh-CN" altLang="en-US" sz="2400" dirty="0"/>
                  <a:t>，则将</a:t>
                </a:r>
                <a14:m>
                  <m:oMath xmlns:m="http://schemas.openxmlformats.org/officeDocument/2006/math">
                    <m:r>
                      <a:rPr lang="en-US" altLang="zh-CN" sz="2400" i="1">
                        <a:latin typeface="Cambria Math" panose="02040503050406030204" pitchFamily="18" charset="0"/>
                      </a:rPr>
                      <m:t>𝐷</m:t>
                    </m:r>
                  </m:oMath>
                </a14:m>
                <a:r>
                  <a:rPr lang="zh-CN" altLang="en-US" sz="2400" dirty="0"/>
                  <a:t>扩大，反之缩小，当</a:t>
                </a:r>
                <a14:m>
                  <m:oMath xmlns:m="http://schemas.openxmlformats.org/officeDocument/2006/math">
                    <m:r>
                      <a:rPr lang="en-US" altLang="zh-CN" sz="2400" i="1" dirty="0" smtClean="0">
                        <a:latin typeface="Cambria Math" panose="02040503050406030204" pitchFamily="18" charset="0"/>
                      </a:rPr>
                      <m:t>𝐾</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𝐾</m:t>
                    </m:r>
                  </m:oMath>
                </a14:m>
                <a:r>
                  <a:rPr lang="zh-CN" altLang="en-US" sz="2400" dirty="0"/>
                  <a:t>时需要更新答案。</a:t>
                </a:r>
                <a:endParaRPr lang="en-US" altLang="zh-CN" sz="2400" dirty="0"/>
              </a:p>
              <a:p>
                <a:pPr>
                  <a:buFont typeface="Wingdings" panose="05000000000000000000" pitchFamily="2" charset="2"/>
                  <a:buChar char="l"/>
                </a:pPr>
                <a:r>
                  <a:rPr lang="zh-CN" altLang="en-US" sz="2400" dirty="0"/>
                  <a:t>接着考虑删边的操作，我们可以将删边转化为连边，将边权小于等于</a:t>
                </a:r>
                <a14:m>
                  <m:oMath xmlns:m="http://schemas.openxmlformats.org/officeDocument/2006/math">
                    <m:r>
                      <a:rPr lang="en-US" altLang="zh-CN" sz="2400" i="1">
                        <a:latin typeface="Cambria Math" panose="02040503050406030204" pitchFamily="18" charset="0"/>
                      </a:rPr>
                      <m:t>𝐷</m:t>
                    </m:r>
                  </m:oMath>
                </a14:m>
                <a:r>
                  <a:rPr lang="en-US" altLang="zh-CN" sz="2400" dirty="0"/>
                  <a:t> </a:t>
                </a:r>
                <a:r>
                  <a:rPr lang="zh-CN" altLang="en-US" sz="2400" dirty="0"/>
                  <a:t>的边连上，用并查集维护连通块个数。这样，这题已经有可行的解法了。</a:t>
                </a: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024127" y="2084832"/>
                <a:ext cx="9720073" cy="4347411"/>
              </a:xfrm>
              <a:blipFill rotWithShape="1">
                <a:blip r:embed="rId1"/>
                <a:stretch>
                  <a:fillRect l="-5" t="-3" r="-1751" b="8"/>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1009.KD-Graph</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24127" y="2084832"/>
                <a:ext cx="9720073" cy="4347411"/>
              </a:xfrm>
            </p:spPr>
            <p:txBody>
              <a:bodyPr>
                <a:noAutofit/>
              </a:bodyPr>
              <a:lstStyle/>
              <a:p>
                <a:pPr>
                  <a:buFont typeface="Wingdings" panose="05000000000000000000" pitchFamily="2" charset="2"/>
                  <a:buChar char="l"/>
                </a:pPr>
                <a:r>
                  <a:rPr lang="zh-CN" altLang="en-US" sz="2400" dirty="0"/>
                  <a:t>我们发现</a:t>
                </a:r>
                <a14:m>
                  <m:oMath xmlns:m="http://schemas.openxmlformats.org/officeDocument/2006/math">
                    <m:r>
                      <a:rPr lang="en-US" altLang="zh-CN" sz="2400" i="1" dirty="0" smtClean="0">
                        <a:latin typeface="Cambria Math" panose="02040503050406030204" pitchFamily="18" charset="0"/>
                      </a:rPr>
                      <m:t>𝐷</m:t>
                    </m:r>
                  </m:oMath>
                </a14:m>
                <a:r>
                  <a:rPr lang="zh-CN" altLang="en-US" sz="2400" dirty="0"/>
                  <a:t>扩大之后，之前连过的边还需要重新连，而</a:t>
                </a:r>
                <a14:m>
                  <m:oMath xmlns:m="http://schemas.openxmlformats.org/officeDocument/2006/math">
                    <m:r>
                      <a:rPr lang="en-US" altLang="zh-CN" sz="2400" i="1" dirty="0" smtClean="0">
                        <a:latin typeface="Cambria Math" panose="02040503050406030204" pitchFamily="18" charset="0"/>
                      </a:rPr>
                      <m:t>𝐷</m:t>
                    </m:r>
                  </m:oMath>
                </a14:m>
                <a:r>
                  <a:rPr lang="zh-CN" altLang="en-US" sz="2400" dirty="0"/>
                  <a:t>缩小之后，之前连过的边需要全部删去再从头开始，而且，对于一个连通块，假设其有</a:t>
                </a:r>
                <a14:m>
                  <m:oMath xmlns:m="http://schemas.openxmlformats.org/officeDocument/2006/math">
                    <m:r>
                      <a:rPr lang="en-US" altLang="zh-CN" sz="2400" i="1" dirty="0" smtClean="0">
                        <a:latin typeface="Cambria Math" panose="02040503050406030204" pitchFamily="18" charset="0"/>
                      </a:rPr>
                      <m:t>𝑛</m:t>
                    </m:r>
                  </m:oMath>
                </a14:m>
                <a:r>
                  <a:rPr lang="zh-CN" altLang="en-US" sz="2400" dirty="0"/>
                  <a:t>个点，除了必要的</a:t>
                </a:r>
                <a14:m>
                  <m:oMath xmlns:m="http://schemas.openxmlformats.org/officeDocument/2006/math">
                    <m:r>
                      <a:rPr lang="en-US" altLang="zh-CN" sz="2400" i="1" dirty="0" smtClean="0">
                        <a:latin typeface="Cambria Math" panose="02040503050406030204" pitchFamily="18" charset="0"/>
                      </a:rPr>
                      <m:t>𝑛</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1</m:t>
                    </m:r>
                  </m:oMath>
                </a14:m>
                <a:r>
                  <a:rPr lang="zh-CN" altLang="en-US" sz="2400" dirty="0"/>
                  <a:t>条边以外都是多余边，不会对结果构成任何影响。</a:t>
                </a:r>
                <a:endParaRPr lang="en-US" altLang="zh-CN" sz="2400" dirty="0"/>
              </a:p>
              <a:p>
                <a:pPr>
                  <a:buFont typeface="Wingdings" panose="05000000000000000000" pitchFamily="2" charset="2"/>
                  <a:buChar char="l"/>
                </a:pPr>
                <a:r>
                  <a:rPr lang="zh-CN" altLang="en-US" sz="2400" dirty="0"/>
                  <a:t>于是通过思考</a:t>
                </a:r>
                <a:r>
                  <a:rPr lang="en-US" altLang="zh-CN" sz="2400" dirty="0"/>
                  <a:t>check</a:t>
                </a:r>
                <a:r>
                  <a:rPr lang="zh-CN" altLang="en-US" sz="2400" dirty="0"/>
                  <a:t>函数，我们就得到了正解。我们使用</a:t>
                </a:r>
                <a:r>
                  <a:rPr lang="en-US" altLang="zh-CN" sz="2400" dirty="0"/>
                  <a:t>Kruskal</a:t>
                </a:r>
                <a:r>
                  <a:rPr lang="zh-CN" altLang="en-US" sz="2400" dirty="0"/>
                  <a:t>算法，将最小的且权值相等的所有边插入，如果当前的连通块数量等于</a:t>
                </a:r>
                <a14:m>
                  <m:oMath xmlns:m="http://schemas.openxmlformats.org/officeDocument/2006/math">
                    <m:r>
                      <a:rPr lang="en-US" altLang="zh-CN" sz="2400" i="1" dirty="0" smtClean="0">
                        <a:latin typeface="Cambria Math" panose="02040503050406030204" pitchFamily="18" charset="0"/>
                      </a:rPr>
                      <m:t>𝐾</m:t>
                    </m:r>
                  </m:oMath>
                </a14:m>
                <a:r>
                  <a:rPr lang="zh-CN" altLang="en-US" sz="2400" dirty="0"/>
                  <a:t>，那么当前的</a:t>
                </a:r>
                <a14:m>
                  <m:oMath xmlns:m="http://schemas.openxmlformats.org/officeDocument/2006/math">
                    <m:r>
                      <a:rPr lang="en-US" altLang="zh-CN" sz="2400" i="1" dirty="0" smtClean="0">
                        <a:latin typeface="Cambria Math" panose="02040503050406030204" pitchFamily="18" charset="0"/>
                      </a:rPr>
                      <m:t>𝐷</m:t>
                    </m:r>
                  </m:oMath>
                </a14:m>
                <a:r>
                  <a:rPr lang="zh-CN" altLang="en-US" sz="2400" dirty="0"/>
                  <a:t>就是答案。如果权值为</a:t>
                </a:r>
                <a14:m>
                  <m:oMath xmlns:m="http://schemas.openxmlformats.org/officeDocument/2006/math">
                    <m:r>
                      <a:rPr lang="en-US" altLang="zh-CN" sz="2400" i="1" dirty="0" smtClean="0">
                        <a:latin typeface="Cambria Math" panose="02040503050406030204" pitchFamily="18" charset="0"/>
                      </a:rPr>
                      <m:t>𝐷</m:t>
                    </m:r>
                  </m:oMath>
                </a14:m>
                <a:r>
                  <a:rPr lang="zh-CN" altLang="en-US" sz="2400" dirty="0"/>
                  <a:t>的所有边插入前连通块数量大于</a:t>
                </a:r>
                <a14:m>
                  <m:oMath xmlns:m="http://schemas.openxmlformats.org/officeDocument/2006/math">
                    <m:r>
                      <a:rPr lang="en-US" altLang="zh-CN" sz="2400" i="1" dirty="0" smtClean="0">
                        <a:latin typeface="Cambria Math" panose="02040503050406030204" pitchFamily="18" charset="0"/>
                      </a:rPr>
                      <m:t>𝐾</m:t>
                    </m:r>
                  </m:oMath>
                </a14:m>
                <a:r>
                  <a:rPr lang="zh-CN" altLang="en-US" sz="2400" dirty="0"/>
                  <a:t>而插入后连通块数量小于</a:t>
                </a:r>
                <a14:m>
                  <m:oMath xmlns:m="http://schemas.openxmlformats.org/officeDocument/2006/math">
                    <m:r>
                      <a:rPr lang="en-US" altLang="zh-CN" sz="2400" i="1" dirty="0" smtClean="0">
                        <a:latin typeface="Cambria Math" panose="02040503050406030204" pitchFamily="18" charset="0"/>
                      </a:rPr>
                      <m:t>𝐾</m:t>
                    </m:r>
                  </m:oMath>
                </a14:m>
                <a:r>
                  <a:rPr lang="zh-CN" altLang="en-US" sz="2400" dirty="0"/>
                  <a:t>，则没有答案，直接输出</a:t>
                </a:r>
                <a14:m>
                  <m:oMath xmlns:m="http://schemas.openxmlformats.org/officeDocument/2006/math">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1</m:t>
                    </m:r>
                  </m:oMath>
                </a14:m>
                <a:r>
                  <a:rPr lang="en-US" altLang="zh-CN" sz="2400" dirty="0"/>
                  <a:t>.</a:t>
                </a: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024127" y="2084832"/>
                <a:ext cx="9720073" cy="4347411"/>
              </a:xfrm>
              <a:blipFill rotWithShape="1">
                <a:blip r:embed="rId1"/>
                <a:stretch>
                  <a:fillRect l="-5" t="-3" b="8"/>
                </a:stretch>
              </a:blipFill>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1010</a:t>
            </a:r>
            <a:endParaRPr lang="zh-CN" altLang="en-US" dirty="0"/>
          </a:p>
        </p:txBody>
      </p:sp>
      <p:sp>
        <p:nvSpPr>
          <p:cNvPr id="3" name="内容占位符 2"/>
          <p:cNvSpPr>
            <a:spLocks noGrp="1"/>
          </p:cNvSpPr>
          <p:nvPr>
            <p:ph idx="1"/>
          </p:nvPr>
        </p:nvSpPr>
        <p:spPr/>
        <p:txBody>
          <a:bodyPr/>
          <a:lstStyle/>
          <a:p>
            <a:r>
              <a:rPr lang="zh-CN" altLang="en-US" dirty="0"/>
              <a:t>分块</a:t>
            </a:r>
            <a:endParaRPr lang="en-US" altLang="zh-CN" dirty="0"/>
          </a:p>
          <a:p>
            <a:r>
              <a:rPr lang="zh-CN" altLang="en-US" dirty="0"/>
              <a:t>莫队</a:t>
            </a:r>
            <a:endParaRPr lang="en-US" altLang="zh-CN" dirty="0"/>
          </a:p>
          <a:p>
            <a:r>
              <a:rPr lang="zh-CN" altLang="en-US"/>
              <a:t>题解</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55" y="5080"/>
            <a:ext cx="10515600" cy="1325563"/>
          </a:xfrm>
        </p:spPr>
        <p:txBody>
          <a:bodyPr/>
          <a:lstStyle/>
          <a:p>
            <a:r>
              <a:rPr lang="zh-CN" altLang="en-US" dirty="0"/>
              <a:t>分块</a:t>
            </a:r>
            <a:endParaRPr lang="zh-CN" altLang="en-US" dirty="0"/>
          </a:p>
        </p:txBody>
      </p:sp>
      <p:sp>
        <p:nvSpPr>
          <p:cNvPr id="3" name="内容占位符 2"/>
          <p:cNvSpPr>
            <a:spLocks noGrp="1"/>
          </p:cNvSpPr>
          <p:nvPr>
            <p:ph idx="1"/>
          </p:nvPr>
        </p:nvSpPr>
        <p:spPr>
          <a:xfrm>
            <a:off x="-42668" y="1569658"/>
            <a:ext cx="12192000" cy="5965190"/>
          </a:xfrm>
        </p:spPr>
        <p:txBody>
          <a:bodyPr>
            <a:noAutofit/>
          </a:bodyPr>
          <a:lstStyle/>
          <a:p>
            <a:r>
              <a:rPr dirty="0" err="1"/>
              <a:t>给出一个长为n的数列，以及n个操作，操作涉及区间加法，单点查值</a:t>
            </a:r>
            <a:r>
              <a:rPr dirty="0"/>
              <a:t>。</a:t>
            </a:r>
            <a:endParaRPr dirty="0"/>
          </a:p>
          <a:p>
            <a:r>
              <a:rPr dirty="0" err="1"/>
              <a:t>数列分块就是把数列中每m个元素打包起来，达到优化算法的目的</a:t>
            </a:r>
            <a:r>
              <a:rPr dirty="0"/>
              <a:t>。</a:t>
            </a:r>
            <a:endParaRPr dirty="0"/>
          </a:p>
          <a:p>
            <a:r>
              <a:rPr dirty="0" err="1"/>
              <a:t>以此题为例，如果我们把每m个元素分为一块，共有n</a:t>
            </a:r>
            <a:r>
              <a:rPr dirty="0"/>
              <a:t>/</a:t>
            </a:r>
            <a:r>
              <a:rPr dirty="0" err="1"/>
              <a:t>m块，每次区间加的操作会涉及O</a:t>
            </a:r>
            <a:r>
              <a:rPr dirty="0"/>
              <a:t>(n/m)个整块，以及区间两侧两个不完整的块中至多2m个元素。</a:t>
            </a:r>
            <a:endParaRPr dirty="0"/>
          </a:p>
          <a:p>
            <a:r>
              <a:rPr dirty="0" err="1"/>
              <a:t>我们给每个块设置一个加法标记（就是记录这个块中元素一起加了多少</a:t>
            </a:r>
            <a:r>
              <a:rPr dirty="0"/>
              <a:t>），</a:t>
            </a:r>
            <a:r>
              <a:rPr dirty="0" err="1"/>
              <a:t>每次操作对每个整块直接O</a:t>
            </a:r>
            <a:r>
              <a:rPr dirty="0"/>
              <a:t>(1)</a:t>
            </a:r>
            <a:r>
              <a:rPr dirty="0" err="1"/>
              <a:t>标记，而不完整的块由于元素比较少，暴力修改元素的值</a:t>
            </a:r>
            <a:r>
              <a:rPr dirty="0"/>
              <a:t>。</a:t>
            </a:r>
            <a:endParaRPr dirty="0"/>
          </a:p>
          <a:p>
            <a:r>
              <a:rPr dirty="0" err="1"/>
              <a:t>每次询问时返回元素的值加上其所在块的加法标记</a:t>
            </a:r>
            <a:r>
              <a:rPr dirty="0"/>
              <a:t>。</a:t>
            </a:r>
            <a:endParaRPr dirty="0"/>
          </a:p>
          <a:p>
            <a:r>
              <a:rPr dirty="0" err="1"/>
              <a:t>这样每次操作的复杂度是O</a:t>
            </a:r>
            <a:r>
              <a:rPr dirty="0"/>
              <a:t>(n/m)+O(m)，</a:t>
            </a:r>
            <a:r>
              <a:rPr dirty="0" err="1"/>
              <a:t>根据均值不等式，当m取√n时总复杂度最低，为了方便，我们都默认下文的分块大小为√n</a:t>
            </a:r>
            <a:r>
              <a:rPr dirty="0"/>
              <a: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1005. Minimum spanning tree</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a:t>题意：给 </a:t>
            </a:r>
            <a:r>
              <a:rPr lang="en-US" altLang="zh-CN" dirty="0"/>
              <a:t>n-1 </a:t>
            </a:r>
            <a:r>
              <a:rPr lang="zh-CN" altLang="en-US" dirty="0"/>
              <a:t>个点，编号 </a:t>
            </a:r>
            <a:r>
              <a:rPr lang="en-US" altLang="zh-CN" dirty="0"/>
              <a:t>2~n </a:t>
            </a:r>
            <a:r>
              <a:rPr lang="zh-CN" altLang="en-US" dirty="0"/>
              <a:t>，要求连边变成一棵树，边权为 </a:t>
            </a:r>
            <a:r>
              <a:rPr lang="en-US" altLang="zh-CN" dirty="0"/>
              <a:t>lcm(i, j) </a:t>
            </a:r>
            <a:r>
              <a:rPr lang="zh-CN" altLang="en-US" dirty="0"/>
              <a:t>，求树所有边权之和的最小值</a:t>
            </a:r>
            <a:endParaRPr lang="en-US" altLang="zh-CN" dirty="0"/>
          </a:p>
          <a:p>
            <a:r>
              <a:rPr lang="zh-CN" altLang="en-US" dirty="0"/>
              <a:t>分析：考虑编号为 </a:t>
            </a:r>
            <a:r>
              <a:rPr lang="en-US" altLang="zh-CN" dirty="0"/>
              <a:t>i, j </a:t>
            </a:r>
            <a:r>
              <a:rPr lang="zh-CN" altLang="en-US" dirty="0"/>
              <a:t>的两个点，根据 </a:t>
            </a:r>
            <a:r>
              <a:rPr lang="en-US" altLang="zh-CN" dirty="0"/>
              <a:t>lcm </a:t>
            </a:r>
            <a:r>
              <a:rPr lang="zh-CN" altLang="en-US" dirty="0"/>
              <a:t>的性质，</a:t>
            </a:r>
            <a:r>
              <a:rPr lang="en-US" altLang="zh-CN" dirty="0"/>
              <a:t>lcm(i, j) = i * j / </a:t>
            </a:r>
            <a:r>
              <a:rPr lang="en-US" altLang="zh-CN" dirty="0" err="1"/>
              <a:t>gcd</a:t>
            </a:r>
            <a:r>
              <a:rPr lang="en-US" altLang="zh-CN" dirty="0"/>
              <a:t>(i, j)</a:t>
            </a:r>
            <a:r>
              <a:rPr lang="zh-CN" altLang="en-US" dirty="0"/>
              <a:t> 。那么，对于所有的质数，我们都应该直接连边到 </a:t>
            </a:r>
            <a:r>
              <a:rPr lang="en-US" altLang="zh-CN" dirty="0"/>
              <a:t>2 </a:t>
            </a:r>
            <a:r>
              <a:rPr lang="zh-CN" altLang="en-US" dirty="0"/>
              <a:t>号点上，所有的合数都连边到其任意因子编号点上。那么，对于质数 </a:t>
            </a:r>
            <a:r>
              <a:rPr lang="en-US" altLang="zh-CN" dirty="0"/>
              <a:t>i </a:t>
            </a:r>
            <a:r>
              <a:rPr lang="zh-CN" altLang="en-US" dirty="0"/>
              <a:t>，它对边权和的贡献仅为 </a:t>
            </a:r>
            <a:r>
              <a:rPr lang="en-US" altLang="zh-CN" dirty="0"/>
              <a:t>i*2</a:t>
            </a:r>
            <a:r>
              <a:rPr lang="zh-CN" altLang="en-US" dirty="0"/>
              <a:t>，对于合数 </a:t>
            </a:r>
            <a:r>
              <a:rPr lang="en-US" altLang="zh-CN" dirty="0"/>
              <a:t>i </a:t>
            </a:r>
            <a:r>
              <a:rPr lang="zh-CN" altLang="en-US" dirty="0"/>
              <a:t>，它对边权和的贡献仅为 </a:t>
            </a:r>
            <a:r>
              <a:rPr lang="en-US" altLang="zh-CN" dirty="0"/>
              <a:t>i</a:t>
            </a:r>
            <a:r>
              <a:rPr lang="zh-CN" altLang="en-US" dirty="0"/>
              <a:t>。所以，计算最小的边权和，需要计算 </a:t>
            </a:r>
            <a:r>
              <a:rPr lang="en-US" altLang="zh-CN" dirty="0"/>
              <a:t>2~n </a:t>
            </a:r>
            <a:r>
              <a:rPr lang="zh-CN" altLang="en-US" dirty="0"/>
              <a:t>内的质数和 </a:t>
            </a:r>
            <a:r>
              <a:rPr lang="en-US" altLang="zh-CN" dirty="0"/>
              <a:t>S1 </a:t>
            </a:r>
            <a:r>
              <a:rPr lang="zh-CN" altLang="en-US" dirty="0"/>
              <a:t>以及合数和 </a:t>
            </a:r>
            <a:r>
              <a:rPr lang="en-US" altLang="zh-CN" dirty="0"/>
              <a:t>S2</a:t>
            </a:r>
            <a:r>
              <a:rPr lang="zh-CN" altLang="en-US" dirty="0"/>
              <a:t>，得出最终答案为 </a:t>
            </a:r>
            <a:r>
              <a:rPr lang="en-US" altLang="zh-CN" dirty="0"/>
              <a:t>S1 * 2 + S2 </a:t>
            </a:r>
            <a:r>
              <a:rPr lang="zh-CN" altLang="en-US" dirty="0"/>
              <a:t>。通过线性筛，我们能够在 </a:t>
            </a:r>
            <a:r>
              <a:rPr lang="en-US" altLang="zh-CN" dirty="0"/>
              <a:t>O(n) </a:t>
            </a:r>
            <a:r>
              <a:rPr lang="zh-CN" altLang="en-US" dirty="0"/>
              <a:t>的时间复杂度下解决该问题</a:t>
            </a:r>
            <a:endParaRPr lang="en-US" altLang="zh-CN" dirty="0"/>
          </a:p>
          <a:p>
            <a:r>
              <a:rPr lang="zh-CN" altLang="en-US" dirty="0"/>
              <a:t>技巧：我们可以预处理出 </a:t>
            </a:r>
            <a:r>
              <a:rPr lang="en-US" altLang="zh-CN" dirty="0"/>
              <a:t>1e7 </a:t>
            </a:r>
            <a:r>
              <a:rPr lang="zh-CN" altLang="en-US" dirty="0"/>
              <a:t>内的所有答案，多测时直接输出</a:t>
            </a:r>
            <a:endParaRPr lang="en-US" altLang="zh-CN" dirty="0"/>
          </a:p>
          <a:p>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55" y="5080"/>
            <a:ext cx="10515600" cy="1325563"/>
          </a:xfrm>
        </p:spPr>
        <p:txBody>
          <a:bodyPr/>
          <a:lstStyle/>
          <a:p>
            <a:r>
              <a:rPr lang="zh-CN" altLang="en-US"/>
              <a:t>分块</a:t>
            </a:r>
            <a:endParaRPr lang="zh-CN" altLang="en-US"/>
          </a:p>
        </p:txBody>
      </p:sp>
      <p:pic>
        <p:nvPicPr>
          <p:cNvPr id="5" name="内容占位符 4"/>
          <p:cNvPicPr>
            <a:picLocks noGrp="1" noChangeAspect="1"/>
          </p:cNvPicPr>
          <p:nvPr>
            <p:ph idx="1"/>
          </p:nvPr>
        </p:nvPicPr>
        <p:blipFill>
          <a:blip r:embed="rId1"/>
          <a:stretch>
            <a:fillRect/>
          </a:stretch>
        </p:blipFill>
        <p:spPr>
          <a:xfrm>
            <a:off x="89535" y="1064260"/>
            <a:ext cx="8080375" cy="47294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55" y="5080"/>
            <a:ext cx="10515600" cy="1325563"/>
          </a:xfrm>
        </p:spPr>
        <p:txBody>
          <a:bodyPr/>
          <a:lstStyle/>
          <a:p>
            <a:r>
              <a:rPr lang="zh-CN" altLang="en-US"/>
              <a:t>分块</a:t>
            </a:r>
            <a:endParaRPr lang="zh-CN" altLang="en-US"/>
          </a:p>
        </p:txBody>
      </p:sp>
      <p:pic>
        <p:nvPicPr>
          <p:cNvPr id="4" name="内容占位符 3"/>
          <p:cNvPicPr>
            <a:picLocks noGrp="1" noChangeAspect="1"/>
          </p:cNvPicPr>
          <p:nvPr>
            <p:ph idx="1"/>
          </p:nvPr>
        </p:nvPicPr>
        <p:blipFill>
          <a:blip r:embed="rId1"/>
          <a:stretch>
            <a:fillRect/>
          </a:stretch>
        </p:blipFill>
        <p:spPr>
          <a:xfrm>
            <a:off x="140970" y="1171575"/>
            <a:ext cx="8409305" cy="52266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81280" y="3143250"/>
            <a:ext cx="5365115" cy="3101975"/>
          </a:xfrm>
          <a:prstGeom prst="rect">
            <a:avLst/>
          </a:prstGeom>
        </p:spPr>
      </p:pic>
      <p:sp>
        <p:nvSpPr>
          <p:cNvPr id="2" name="标题 1"/>
          <p:cNvSpPr>
            <a:spLocks noGrp="1"/>
          </p:cNvSpPr>
          <p:nvPr>
            <p:ph type="title"/>
          </p:nvPr>
        </p:nvSpPr>
        <p:spPr>
          <a:xfrm>
            <a:off x="-8255" y="-10795"/>
            <a:ext cx="10515600" cy="1325563"/>
          </a:xfrm>
        </p:spPr>
        <p:txBody>
          <a:bodyPr/>
          <a:lstStyle/>
          <a:p>
            <a:r>
              <a:rPr lang="zh-CN" altLang="en-US"/>
              <a:t>莫队</a:t>
            </a:r>
            <a:endParaRPr lang="zh-CN" altLang="en-US"/>
          </a:p>
        </p:txBody>
      </p:sp>
      <p:sp>
        <p:nvSpPr>
          <p:cNvPr id="3" name="内容占位符 2"/>
          <p:cNvSpPr>
            <a:spLocks noGrp="1"/>
          </p:cNvSpPr>
          <p:nvPr>
            <p:ph idx="1"/>
          </p:nvPr>
        </p:nvSpPr>
        <p:spPr>
          <a:xfrm>
            <a:off x="-8255" y="901065"/>
            <a:ext cx="12192000" cy="5950585"/>
          </a:xfrm>
        </p:spPr>
        <p:txBody>
          <a:bodyPr/>
          <a:lstStyle/>
          <a:p>
            <a:r>
              <a:rPr lang="zh-CN" altLang="en-US"/>
              <a:t>思想基础：两个询问之间的状态跳转。</a:t>
            </a:r>
            <a:endParaRPr lang="zh-CN" altLang="en-US"/>
          </a:p>
          <a:p>
            <a:r>
              <a:rPr lang="zh-CN" altLang="en-US"/>
              <a:t>例</a:t>
            </a:r>
            <a:r>
              <a:rPr lang="en-US" altLang="zh-CN"/>
              <a:t>:</a:t>
            </a:r>
            <a:r>
              <a:rPr lang="zh-CN" altLang="en-US"/>
              <a:t>给定颜色序列</a:t>
            </a:r>
            <a:r>
              <a:rPr lang="en-US" altLang="zh-CN"/>
              <a:t>An,</a:t>
            </a:r>
            <a:r>
              <a:rPr lang="zh-CN" altLang="en-US"/>
              <a:t>询问区间</a:t>
            </a:r>
            <a:r>
              <a:rPr lang="en-US" altLang="zh-CN"/>
              <a:t>[L,R]</a:t>
            </a:r>
            <a:r>
              <a:rPr lang="zh-CN" altLang="en-US"/>
              <a:t>内包含多少种颜色</a:t>
            </a:r>
            <a:endParaRPr lang="zh-CN" altLang="en-US"/>
          </a:p>
          <a:p>
            <a:r>
              <a:rPr lang="zh-CN" altLang="en-US"/>
              <a:t>如图，当前完成的询问的区间为[a,b],下一个询问的区间为[p,q],现在保存[a,b]区间内的每个颜色出现次数的</a:t>
            </a:r>
            <a:r>
              <a:rPr lang="en-US" altLang="zh-CN"/>
              <a:t>cnt</a:t>
            </a:r>
            <a:r>
              <a:rPr lang="zh-CN" altLang="en-US"/>
              <a:t>[]数组已经准备好，[a,b]区间询问的答案Ans1已经准备好，怎样用这些条件求出[p,q]区间询问的Ans2？</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90470" y="4770120"/>
            <a:ext cx="4671695" cy="2005330"/>
          </a:xfrm>
          <a:prstGeom prst="rect">
            <a:avLst/>
          </a:prstGeom>
        </p:spPr>
      </p:pic>
      <p:pic>
        <p:nvPicPr>
          <p:cNvPr id="4" name="图片 3"/>
          <p:cNvPicPr>
            <a:picLocks noChangeAspect="1"/>
          </p:cNvPicPr>
          <p:nvPr/>
        </p:nvPicPr>
        <p:blipFill>
          <a:blip r:embed="rId2"/>
          <a:stretch>
            <a:fillRect/>
          </a:stretch>
        </p:blipFill>
        <p:spPr>
          <a:xfrm>
            <a:off x="2854960" y="1809750"/>
            <a:ext cx="3942715" cy="1200150"/>
          </a:xfrm>
          <a:prstGeom prst="rect">
            <a:avLst/>
          </a:prstGeom>
        </p:spPr>
      </p:pic>
      <p:sp>
        <p:nvSpPr>
          <p:cNvPr id="2" name="标题 1"/>
          <p:cNvSpPr>
            <a:spLocks noGrp="1"/>
          </p:cNvSpPr>
          <p:nvPr>
            <p:ph type="title"/>
          </p:nvPr>
        </p:nvSpPr>
        <p:spPr>
          <a:xfrm>
            <a:off x="7620" y="-10160"/>
            <a:ext cx="10515600" cy="1325563"/>
          </a:xfrm>
        </p:spPr>
        <p:txBody>
          <a:bodyPr/>
          <a:lstStyle/>
          <a:p>
            <a:r>
              <a:rPr lang="zh-CN" altLang="en-US"/>
              <a:t>莫队</a:t>
            </a:r>
            <a:endParaRPr lang="zh-CN" altLang="en-US"/>
          </a:p>
        </p:txBody>
      </p:sp>
      <p:sp>
        <p:nvSpPr>
          <p:cNvPr id="3" name="内容占位符 2"/>
          <p:cNvSpPr>
            <a:spLocks noGrp="1"/>
          </p:cNvSpPr>
          <p:nvPr>
            <p:ph idx="1"/>
          </p:nvPr>
        </p:nvSpPr>
        <p:spPr>
          <a:xfrm>
            <a:off x="7620" y="951865"/>
            <a:ext cx="12440920" cy="5823585"/>
          </a:xfrm>
        </p:spPr>
        <p:txBody>
          <a:bodyPr/>
          <a:lstStyle/>
          <a:p>
            <a:r>
              <a:rPr lang="zh-CN" altLang="en-US" dirty="0"/>
              <a:t>考虑指针向左或向右移动一个单位，我们要付出多大的代价才能维护</a:t>
            </a:r>
            <a:r>
              <a:rPr lang="en-US" altLang="zh-CN" dirty="0" err="1"/>
              <a:t>cnt</a:t>
            </a:r>
            <a:r>
              <a:rPr lang="zh-CN" altLang="en-US" dirty="0"/>
              <a:t>[]和Ans(即使得</a:t>
            </a:r>
            <a:r>
              <a:rPr lang="en-US" altLang="zh-CN" dirty="0" err="1"/>
              <a:t>cnt</a:t>
            </a:r>
            <a:r>
              <a:rPr lang="zh-CN" altLang="en-US" dirty="0"/>
              <a:t>[],Ans保存的是当前[l,r]的正确信息)。我们对图中l,r的向右移动一格进行分析：</a:t>
            </a:r>
            <a:endParaRPr lang="zh-CN" altLang="en-US" dirty="0"/>
          </a:p>
          <a:p>
            <a:endParaRPr lang="zh-CN" altLang="en-US" dirty="0"/>
          </a:p>
          <a:p>
            <a:endParaRPr lang="zh-CN" altLang="en-US" dirty="0"/>
          </a:p>
          <a:p>
            <a:r>
              <a:rPr lang="zh-CN" altLang="en-US" dirty="0"/>
              <a:t>如图。l指针向右移动一个单位，所造成的后果就是：我们损失了一个绿色方块。那么怎样维护</a:t>
            </a:r>
            <a:r>
              <a:rPr lang="en-US" altLang="zh-CN" dirty="0" err="1"/>
              <a:t>cnt</a:t>
            </a:r>
            <a:r>
              <a:rPr lang="en-US" altLang="zh-CN" dirty="0"/>
              <a:t>[]</a:t>
            </a:r>
            <a:r>
              <a:rPr lang="zh-CN" altLang="en-US" dirty="0"/>
              <a:t>？</a:t>
            </a:r>
            <a:endParaRPr lang="zh-CN" altLang="en-US" dirty="0"/>
          </a:p>
          <a:p>
            <a:r>
              <a:rPr lang="zh-CN" altLang="en-US" dirty="0"/>
              <a:t>Ans又如何维护？</a:t>
            </a:r>
            <a:r>
              <a:rPr lang="zh-CN" altLang="en-US" dirty="0">
                <a:sym typeface="+mn-ea"/>
              </a:rPr>
              <a:t>                                                                            </a:t>
            </a:r>
            <a:r>
              <a:rPr lang="zh-CN" altLang="en-US" dirty="0">
                <a:solidFill>
                  <a:srgbClr val="FF0000"/>
                </a:solidFill>
                <a:sym typeface="+mn-ea"/>
              </a:rPr>
              <a:t>            </a:t>
            </a:r>
            <a:r>
              <a:rPr lang="en-US" altLang="zh-CN" dirty="0">
                <a:solidFill>
                  <a:srgbClr val="FF0000"/>
                </a:solidFill>
                <a:sym typeface="+mn-ea"/>
              </a:rPr>
              <a:t>                                                                                </a:t>
            </a:r>
            <a:endParaRPr lang="en-US" altLang="zh-CN" dirty="0">
              <a:solidFill>
                <a:srgbClr val="FF0000"/>
              </a:solidFill>
              <a:sym typeface="+mn-ea"/>
            </a:endParaRPr>
          </a:p>
          <a:p>
            <a:endParaRPr lang="en-US" altLang="zh-CN" dirty="0">
              <a:solidFill>
                <a:srgbClr val="FF0000"/>
              </a:solidFill>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55" y="5080"/>
            <a:ext cx="10515600" cy="1325563"/>
          </a:xfrm>
        </p:spPr>
        <p:txBody>
          <a:bodyPr/>
          <a:lstStyle/>
          <a:p>
            <a:r>
              <a:rPr lang="zh-CN" altLang="en-US"/>
              <a:t>莫队</a:t>
            </a:r>
            <a:endParaRPr lang="zh-CN" altLang="en-US"/>
          </a:p>
        </p:txBody>
      </p:sp>
      <p:sp>
        <p:nvSpPr>
          <p:cNvPr id="3" name="内容占位符 2"/>
          <p:cNvSpPr>
            <a:spLocks noGrp="1"/>
          </p:cNvSpPr>
          <p:nvPr>
            <p:ph idx="1"/>
          </p:nvPr>
        </p:nvSpPr>
        <p:spPr>
          <a:xfrm>
            <a:off x="-8255" y="901065"/>
            <a:ext cx="12192000" cy="5965190"/>
          </a:xfrm>
        </p:spPr>
        <p:txBody>
          <a:bodyPr/>
          <a:lstStyle/>
          <a:p>
            <a:r>
              <a:rPr lang="zh-CN" altLang="en-US"/>
              <a:t>知道</a:t>
            </a:r>
            <a:r>
              <a:rPr lang="en-US" altLang="zh-CN"/>
              <a:t>[L,R]</a:t>
            </a:r>
            <a:r>
              <a:rPr lang="zh-CN" altLang="en-US"/>
              <a:t>的信息，求出</a:t>
            </a:r>
            <a:r>
              <a:rPr lang="en-US" altLang="zh-CN"/>
              <a:t>[L-1,R],[L,R-1],[L+1,R],[L,R+1]</a:t>
            </a:r>
            <a:r>
              <a:rPr lang="zh-CN" altLang="en-US"/>
              <a:t>的信息</a:t>
            </a:r>
            <a:r>
              <a:rPr lang="en-US" altLang="zh-CN"/>
              <a:t>,</a:t>
            </a:r>
            <a:r>
              <a:rPr lang="zh-CN" altLang="en-US"/>
              <a:t>只需要O(1)的时间。</a:t>
            </a:r>
            <a:endParaRPr lang="zh-CN" altLang="en-US"/>
          </a:p>
          <a:p>
            <a:endParaRPr lang="zh-CN" altLang="en-US"/>
          </a:p>
          <a:p>
            <a:r>
              <a:rPr lang="zh-CN" altLang="en-US"/>
              <a:t>就算是这样，到这里为止的话莫队算法依旧无法焕发其光彩，原因是：如果我们以读入的顺序来枚举每个询问，每个询问到下一个询问时都用上述方法维护信息，那么在你脑海中会浮现出l,r跳来跳去的疯狂景象，疯狂之处在于最坏情况下时间复杂度为：O(n</a:t>
            </a:r>
            <a:r>
              <a:rPr lang="en-US" altLang="zh-CN"/>
              <a:t>^2</a:t>
            </a:r>
            <a:r>
              <a:rPr lang="zh-CN" altLang="en-US"/>
              <a:t>)——如果要这样玩，那不如写一个暴力程序</a:t>
            </a:r>
            <a:endParaRPr lang="zh-CN" altLang="en-US"/>
          </a:p>
          <a:p>
            <a:pPr marL="0" indent="0">
              <a:buNone/>
            </a:pP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55" y="5080"/>
            <a:ext cx="10515600" cy="1325563"/>
          </a:xfrm>
        </p:spPr>
        <p:txBody>
          <a:bodyPr/>
          <a:lstStyle/>
          <a:p>
            <a:r>
              <a:rPr lang="zh-CN" altLang="en-US"/>
              <a:t>莫队</a:t>
            </a:r>
            <a:endParaRPr lang="zh-CN" altLang="en-US"/>
          </a:p>
        </p:txBody>
      </p:sp>
      <p:sp>
        <p:nvSpPr>
          <p:cNvPr id="3" name="内容占位符 2"/>
          <p:cNvSpPr>
            <a:spLocks noGrp="1"/>
          </p:cNvSpPr>
          <p:nvPr>
            <p:ph idx="1"/>
          </p:nvPr>
        </p:nvSpPr>
        <p:spPr>
          <a:xfrm>
            <a:off x="-8255" y="901065"/>
            <a:ext cx="12192000" cy="5965190"/>
          </a:xfrm>
        </p:spPr>
        <p:txBody>
          <a:bodyPr/>
          <a:lstStyle/>
          <a:p>
            <a:r>
              <a:rPr sz="4000"/>
              <a:t>实现</a:t>
            </a:r>
            <a:endParaRPr sz="4000"/>
          </a:p>
          <a:p>
            <a:r>
              <a:t>离线后排序，顺序处理每个询问，暴力从上一个区间的答案转移到下一个区间答案（一步一步移动即可）。</a:t>
            </a:r>
          </a:p>
          <a:p>
            <a:r>
              <a:t>排序方法</a:t>
            </a:r>
          </a:p>
          <a:p>
            <a:r>
              <a:t>对于区间 </a:t>
            </a:r>
            <a:r>
              <a:rPr lang="en-US"/>
              <a:t>[L,R]</a:t>
            </a:r>
            <a:r>
              <a:t>, 以</a:t>
            </a:r>
            <a:r>
              <a:rPr lang="en-US"/>
              <a:t>L</a:t>
            </a:r>
            <a:r>
              <a:t>所在块的编号为第一关键字</a:t>
            </a:r>
            <a:r>
              <a:rPr lang="en-US"/>
              <a:t>,R</a:t>
            </a:r>
            <a:r>
              <a:t>为第二关键字从小到大排序。</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 y="20955"/>
            <a:ext cx="10515600" cy="1325563"/>
          </a:xfrm>
        </p:spPr>
        <p:txBody>
          <a:bodyPr/>
          <a:lstStyle/>
          <a:p>
            <a:r>
              <a:rPr lang="zh-CN" altLang="en-US"/>
              <a:t>莫队</a:t>
            </a:r>
            <a:endParaRPr lang="zh-CN" altLang="en-US"/>
          </a:p>
        </p:txBody>
      </p:sp>
      <p:sp>
        <p:nvSpPr>
          <p:cNvPr id="3" name="内容占位符 2"/>
          <p:cNvSpPr>
            <a:spLocks noGrp="1"/>
          </p:cNvSpPr>
          <p:nvPr>
            <p:ph idx="1"/>
          </p:nvPr>
        </p:nvSpPr>
        <p:spPr>
          <a:xfrm>
            <a:off x="7620" y="1049020"/>
            <a:ext cx="12176125" cy="5808980"/>
          </a:xfrm>
        </p:spPr>
        <p:txBody>
          <a:bodyPr>
            <a:normAutofit/>
          </a:bodyPr>
          <a:lstStyle/>
          <a:p>
            <a:r>
              <a:rPr lang="zh-CN" altLang="en-US"/>
              <a:t>这时候我们来证明一下神奇的时间复杂度</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en-US" altLang="zh-CN">
              <a:sym typeface="+mn-ea"/>
            </a:endParaRPr>
          </a:p>
        </p:txBody>
      </p:sp>
      <p:pic>
        <p:nvPicPr>
          <p:cNvPr id="4" name="图片 3"/>
          <p:cNvPicPr>
            <a:picLocks noChangeAspect="1"/>
          </p:cNvPicPr>
          <p:nvPr/>
        </p:nvPicPr>
        <p:blipFill>
          <a:blip r:embed="rId1"/>
          <a:stretch>
            <a:fillRect/>
          </a:stretch>
        </p:blipFill>
        <p:spPr>
          <a:xfrm>
            <a:off x="298450" y="1501140"/>
            <a:ext cx="10193020" cy="37852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 y="20955"/>
            <a:ext cx="10515600" cy="1325563"/>
          </a:xfrm>
        </p:spPr>
        <p:txBody>
          <a:bodyPr/>
          <a:lstStyle/>
          <a:p>
            <a:r>
              <a:rPr lang="zh-CN" altLang="en-US"/>
              <a:t>莫队</a:t>
            </a:r>
            <a:endParaRPr lang="zh-CN" altLang="en-US"/>
          </a:p>
        </p:txBody>
      </p:sp>
      <p:sp>
        <p:nvSpPr>
          <p:cNvPr id="3" name="内容占位符 2"/>
          <p:cNvSpPr>
            <a:spLocks noGrp="1"/>
          </p:cNvSpPr>
          <p:nvPr>
            <p:ph idx="1"/>
          </p:nvPr>
        </p:nvSpPr>
        <p:spPr>
          <a:xfrm>
            <a:off x="7620" y="1049020"/>
            <a:ext cx="12176125" cy="5808980"/>
          </a:xfrm>
        </p:spPr>
        <p:txBody>
          <a:bodyPr>
            <a:normAutofit/>
          </a:bodyPr>
          <a:lstStyle/>
          <a:p>
            <a:r>
              <a:rPr lang="zh-CN" altLang="en-US"/>
              <a:t>这时候我们来证明一下神奇的时间复杂度</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en-US" altLang="zh-CN">
              <a:sym typeface="+mn-ea"/>
            </a:endParaRPr>
          </a:p>
        </p:txBody>
      </p:sp>
      <p:pic>
        <p:nvPicPr>
          <p:cNvPr id="5" name="图片 4"/>
          <p:cNvPicPr>
            <a:picLocks noChangeAspect="1"/>
          </p:cNvPicPr>
          <p:nvPr/>
        </p:nvPicPr>
        <p:blipFill>
          <a:blip r:embed="rId1"/>
          <a:stretch>
            <a:fillRect/>
          </a:stretch>
        </p:blipFill>
        <p:spPr>
          <a:xfrm>
            <a:off x="351790" y="1457325"/>
            <a:ext cx="11275060" cy="1861820"/>
          </a:xfrm>
          <a:prstGeom prst="rect">
            <a:avLst/>
          </a:prstGeom>
        </p:spPr>
      </p:pic>
      <p:pic>
        <p:nvPicPr>
          <p:cNvPr id="6" name="图片 5" descr="oi-wiki.org_misc_mo-algo_"/>
          <p:cNvPicPr>
            <a:picLocks noChangeAspect="1"/>
          </p:cNvPicPr>
          <p:nvPr/>
        </p:nvPicPr>
        <p:blipFill>
          <a:blip r:embed="rId2"/>
          <a:stretch>
            <a:fillRect/>
          </a:stretch>
        </p:blipFill>
        <p:spPr>
          <a:xfrm>
            <a:off x="596900" y="3429635"/>
            <a:ext cx="11029950" cy="1504950"/>
          </a:xfrm>
          <a:prstGeom prst="rect">
            <a:avLst/>
          </a:prstGeom>
        </p:spPr>
      </p:pic>
      <p:pic>
        <p:nvPicPr>
          <p:cNvPr id="7" name="图片 6"/>
          <p:cNvPicPr>
            <a:picLocks noChangeAspect="1"/>
          </p:cNvPicPr>
          <p:nvPr/>
        </p:nvPicPr>
        <p:blipFill>
          <a:blip r:embed="rId3"/>
          <a:stretch>
            <a:fillRect/>
          </a:stretch>
        </p:blipFill>
        <p:spPr>
          <a:xfrm>
            <a:off x="687070" y="5045075"/>
            <a:ext cx="10624820" cy="13576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 y="20955"/>
            <a:ext cx="10515600" cy="1325563"/>
          </a:xfrm>
        </p:spPr>
        <p:txBody>
          <a:bodyPr/>
          <a:lstStyle/>
          <a:p>
            <a:r>
              <a:rPr lang="zh-CN" altLang="en-US"/>
              <a:t>莫队</a:t>
            </a:r>
            <a:endParaRPr lang="zh-CN" altLang="en-US"/>
          </a:p>
        </p:txBody>
      </p:sp>
      <p:pic>
        <p:nvPicPr>
          <p:cNvPr id="4" name="内容占位符 3"/>
          <p:cNvPicPr>
            <a:picLocks noGrp="1" noChangeAspect="1"/>
          </p:cNvPicPr>
          <p:nvPr>
            <p:ph idx="1"/>
          </p:nvPr>
        </p:nvPicPr>
        <p:blipFill>
          <a:blip r:embed="rId1"/>
          <a:stretch>
            <a:fillRect/>
          </a:stretch>
        </p:blipFill>
        <p:spPr>
          <a:xfrm>
            <a:off x="103505" y="895985"/>
            <a:ext cx="10652760" cy="2152650"/>
          </a:xfrm>
          <a:prstGeom prst="rect">
            <a:avLst/>
          </a:prstGeom>
        </p:spPr>
      </p:pic>
      <p:pic>
        <p:nvPicPr>
          <p:cNvPr id="7" name="图片 6"/>
          <p:cNvPicPr>
            <a:picLocks noChangeAspect="1"/>
          </p:cNvPicPr>
          <p:nvPr/>
        </p:nvPicPr>
        <p:blipFill>
          <a:blip r:embed="rId2"/>
          <a:stretch>
            <a:fillRect/>
          </a:stretch>
        </p:blipFill>
        <p:spPr>
          <a:xfrm>
            <a:off x="130810" y="3118485"/>
            <a:ext cx="10597515" cy="24574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 y="20955"/>
            <a:ext cx="10515600" cy="1325563"/>
          </a:xfrm>
        </p:spPr>
        <p:txBody>
          <a:bodyPr/>
          <a:lstStyle/>
          <a:p>
            <a:r>
              <a:rPr lang="zh-CN" altLang="en-US"/>
              <a:t>莫队</a:t>
            </a:r>
            <a:endParaRPr lang="zh-CN" altLang="en-US"/>
          </a:p>
        </p:txBody>
      </p:sp>
      <p:pic>
        <p:nvPicPr>
          <p:cNvPr id="6" name="内容占位符 5"/>
          <p:cNvPicPr>
            <a:picLocks noGrp="1" noChangeAspect="1"/>
          </p:cNvPicPr>
          <p:nvPr>
            <p:ph idx="1"/>
          </p:nvPr>
        </p:nvPicPr>
        <p:blipFill>
          <a:blip r:embed="rId1"/>
          <a:stretch>
            <a:fillRect/>
          </a:stretch>
        </p:blipFill>
        <p:spPr>
          <a:xfrm>
            <a:off x="211455" y="3390900"/>
            <a:ext cx="7853045" cy="3016250"/>
          </a:xfrm>
          <a:prstGeom prst="rect">
            <a:avLst/>
          </a:prstGeom>
        </p:spPr>
      </p:pic>
      <p:pic>
        <p:nvPicPr>
          <p:cNvPr id="5" name="图片 4"/>
          <p:cNvPicPr>
            <a:picLocks noChangeAspect="1"/>
          </p:cNvPicPr>
          <p:nvPr/>
        </p:nvPicPr>
        <p:blipFill>
          <a:blip r:embed="rId2"/>
          <a:stretch>
            <a:fillRect/>
          </a:stretch>
        </p:blipFill>
        <p:spPr>
          <a:xfrm>
            <a:off x="127000" y="989965"/>
            <a:ext cx="10679430" cy="24009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线性筛</a:t>
            </a:r>
            <a:endParaRPr lang="zh-CN" altLang="en-US" dirty="0"/>
          </a:p>
        </p:txBody>
      </p:sp>
      <p:sp>
        <p:nvSpPr>
          <p:cNvPr id="3" name="内容占位符 2"/>
          <p:cNvSpPr>
            <a:spLocks noGrp="1"/>
          </p:cNvSpPr>
          <p:nvPr>
            <p:ph idx="1"/>
          </p:nvPr>
        </p:nvSpPr>
        <p:spPr/>
        <p:txBody>
          <a:bodyPr/>
          <a:lstStyle/>
          <a:p>
            <a:r>
              <a:rPr lang="zh-CN" altLang="en-US" dirty="0"/>
              <a:t>基本思想：</a:t>
            </a:r>
            <a:r>
              <a:rPr lang="zh-CN" altLang="en-US" b="0" i="0" dirty="0">
                <a:effectLst/>
                <a:latin typeface="Fira Sans"/>
              </a:rPr>
              <a:t>考虑这样一件事情：如果 </a:t>
            </a:r>
            <a:r>
              <a:rPr lang="en-US" altLang="zh-CN" b="0" i="0" dirty="0">
                <a:effectLst/>
                <a:latin typeface="Fira Sans"/>
              </a:rPr>
              <a:t>x</a:t>
            </a:r>
            <a:r>
              <a:rPr lang="zh-CN" altLang="en-US" b="0" i="0" dirty="0">
                <a:effectLst/>
                <a:latin typeface="Fira Sans"/>
              </a:rPr>
              <a:t> 是合数，那么 </a:t>
            </a:r>
            <a:r>
              <a:rPr lang="en-US" altLang="zh-CN" b="0" i="0" dirty="0">
                <a:effectLst/>
                <a:latin typeface="Fira Sans"/>
              </a:rPr>
              <a:t>x</a:t>
            </a:r>
            <a:r>
              <a:rPr lang="zh-CN" altLang="en-US" b="0" i="0" dirty="0">
                <a:effectLst/>
                <a:latin typeface="Fira Sans"/>
              </a:rPr>
              <a:t> 的倍数也一定是合数。利用这个结论，我们可以避免很多次不必要的检测。如果我们从小到大考虑每个数，然后同时把当前这个数的所有（比自己大的）倍数记为合数，那么运行结束的时候没有被标记的数就是素数了</a:t>
            </a:r>
            <a:endParaRPr lang="en-US" altLang="zh-CN" b="0" i="0" dirty="0">
              <a:effectLst/>
              <a:latin typeface="Fira Sans"/>
            </a:endParaRPr>
          </a:p>
          <a:p>
            <a:r>
              <a:rPr lang="zh-CN" altLang="en-US" dirty="0">
                <a:latin typeface="Fira Sans"/>
              </a:rPr>
              <a:t>优化：上述思想中，每个合数被标记了很多次，如果我们保证每个数只会被标记一次，即每个数我们仅在枚举到它的最小素因子时进行标记，那么我们</a:t>
            </a:r>
            <a:r>
              <a:rPr lang="zh-CN" altLang="en-US">
                <a:latin typeface="Fira Sans"/>
              </a:rPr>
              <a:t>就可以显著地优化筛法的时间复杂度。</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 y="20955"/>
            <a:ext cx="10515600" cy="1325563"/>
          </a:xfrm>
        </p:spPr>
        <p:txBody>
          <a:bodyPr/>
          <a:lstStyle/>
          <a:p>
            <a:r>
              <a:rPr lang="zh-CN" altLang="en-US"/>
              <a:t>关于四个循环位置的讨论</a:t>
            </a:r>
            <a:endParaRPr lang="zh-CN" altLang="en-US"/>
          </a:p>
        </p:txBody>
      </p:sp>
      <p:pic>
        <p:nvPicPr>
          <p:cNvPr id="4" name="内容占位符 3"/>
          <p:cNvPicPr>
            <a:picLocks noGrp="1" noChangeAspect="1"/>
          </p:cNvPicPr>
          <p:nvPr>
            <p:ph idx="1"/>
          </p:nvPr>
        </p:nvPicPr>
        <p:blipFill>
          <a:blip r:embed="rId1"/>
          <a:stretch>
            <a:fillRect/>
          </a:stretch>
        </p:blipFill>
        <p:spPr>
          <a:xfrm>
            <a:off x="164465" y="939165"/>
            <a:ext cx="10201275" cy="368681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 y="20955"/>
            <a:ext cx="10515600" cy="1325563"/>
          </a:xfrm>
        </p:spPr>
        <p:txBody>
          <a:bodyPr/>
          <a:lstStyle/>
          <a:p>
            <a:r>
              <a:rPr lang="en-US" altLang="zh-CN">
                <a:sym typeface="+mn-ea"/>
              </a:rPr>
              <a:t>1010 Zoto</a:t>
            </a:r>
            <a:endParaRPr lang="zh-CN" altLang="en-US"/>
          </a:p>
        </p:txBody>
      </p:sp>
      <p:sp>
        <p:nvSpPr>
          <p:cNvPr id="3" name="内容占位符 2"/>
          <p:cNvSpPr>
            <a:spLocks noGrp="1"/>
          </p:cNvSpPr>
          <p:nvPr>
            <p:ph idx="1"/>
          </p:nvPr>
        </p:nvSpPr>
        <p:spPr>
          <a:xfrm>
            <a:off x="7620" y="1049020"/>
            <a:ext cx="12176125" cy="5808980"/>
          </a:xfrm>
        </p:spPr>
        <p:txBody>
          <a:bodyPr>
            <a:normAutofit/>
          </a:bodyPr>
          <a:lstStyle/>
          <a:p>
            <a:pPr marL="0" indent="0">
              <a:buNone/>
            </a:pPr>
            <a:endParaRPr lang="zh-CN" altLang="en-US"/>
          </a:p>
          <a:p>
            <a:r>
              <a:rPr lang="zh-CN" altLang="en-US"/>
              <a:t>You are given an array fx.</a:t>
            </a:r>
            <a:endParaRPr lang="zh-CN" altLang="en-US"/>
          </a:p>
          <a:p>
            <a:r>
              <a:rPr lang="zh-CN" altLang="en-US"/>
              <a:t>For each i(1&lt;=i&lt;=n) , we use a point (i,fx[i]) in XoY coordinate plane to described it.</a:t>
            </a:r>
            <a:endParaRPr lang="zh-CN" altLang="en-US"/>
          </a:p>
          <a:p>
            <a:r>
              <a:rPr lang="zh-CN" altLang="en-US"/>
              <a:t>You are asked to answer m queries, in each query there will be a rectangle and you need to count how many different y-cooordinate (of the points mentioned above) in the queried rectangle.</a:t>
            </a:r>
            <a:endParaRPr lang="zh-CN" altLang="en-US"/>
          </a:p>
          <a:p>
            <a:r>
              <a:rPr lang="zh-CN" altLang="en-US"/>
              <a:t>T(1&lt;=T&lt;=5)  </a:t>
            </a:r>
            <a:endParaRPr lang="zh-CN" altLang="en-US"/>
          </a:p>
          <a:p>
            <a:r>
              <a:rPr lang="zh-CN" altLang="en-US"/>
              <a:t>n,m(1&lt;=n&lt;=100000,1&lt;=m&lt;=100000) </a:t>
            </a:r>
            <a:endParaRPr lang="zh-CN" altLang="en-US"/>
          </a:p>
          <a:p>
            <a:r>
              <a:rPr lang="zh-CN" altLang="en-US"/>
              <a:t>fx[i](0&lt;=fx[i]&lt;=100000)</a:t>
            </a:r>
            <a:endParaRPr lang="zh-CN" altLang="en-US"/>
          </a:p>
          <a:p>
            <a:r>
              <a:rPr lang="zh-CN" altLang="en-US"/>
              <a:t>x0,y0,x1,y1(1&lt;=x0&lt;=x1&lt;=n,0&lt;=y0&lt;=y1&lt;=100000)</a:t>
            </a:r>
            <a:endParaRPr lang="zh-CN" altLang="en-US"/>
          </a:p>
          <a:p>
            <a:endParaRPr lang="en-US" altLang="zh-CN">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 y="20955"/>
            <a:ext cx="10515600" cy="1325563"/>
          </a:xfrm>
        </p:spPr>
        <p:txBody>
          <a:bodyPr/>
          <a:lstStyle/>
          <a:p>
            <a:r>
              <a:rPr lang="en-US" altLang="zh-CN"/>
              <a:t>STD</a:t>
            </a:r>
            <a:endParaRPr lang="en-US" altLang="zh-CN"/>
          </a:p>
        </p:txBody>
      </p:sp>
      <p:pic>
        <p:nvPicPr>
          <p:cNvPr id="4" name="内容占位符 3"/>
          <p:cNvPicPr>
            <a:picLocks noGrp="1" noChangeAspect="1"/>
          </p:cNvPicPr>
          <p:nvPr>
            <p:ph idx="1"/>
          </p:nvPr>
        </p:nvPicPr>
        <p:blipFill>
          <a:blip r:embed="rId1"/>
          <a:stretch>
            <a:fillRect/>
          </a:stretch>
        </p:blipFill>
        <p:spPr>
          <a:xfrm>
            <a:off x="327660" y="1354455"/>
            <a:ext cx="11536680" cy="414909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 y="20955"/>
            <a:ext cx="10515600" cy="1325563"/>
          </a:xfrm>
        </p:spPr>
        <p:txBody>
          <a:bodyPr/>
          <a:lstStyle/>
          <a:p>
            <a:r>
              <a:rPr lang="en-US" altLang="zh-CN"/>
              <a:t>STD</a:t>
            </a:r>
            <a:endParaRPr lang="en-US" altLang="zh-CN"/>
          </a:p>
        </p:txBody>
      </p:sp>
      <p:pic>
        <p:nvPicPr>
          <p:cNvPr id="4" name="内容占位符 3"/>
          <p:cNvPicPr>
            <a:picLocks noGrp="1" noChangeAspect="1"/>
          </p:cNvPicPr>
          <p:nvPr>
            <p:ph idx="1"/>
          </p:nvPr>
        </p:nvPicPr>
        <p:blipFill>
          <a:blip r:embed="rId1"/>
          <a:stretch>
            <a:fillRect/>
          </a:stretch>
        </p:blipFill>
        <p:spPr>
          <a:xfrm>
            <a:off x="171450" y="1017905"/>
            <a:ext cx="16544290" cy="54819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线性筛</a:t>
            </a:r>
            <a:endParaRPr lang="zh-CN" altLang="en-US" dirty="0"/>
          </a:p>
        </p:txBody>
      </p:sp>
      <p:sp>
        <p:nvSpPr>
          <p:cNvPr id="4" name="文本框 3"/>
          <p:cNvSpPr txBox="1"/>
          <p:nvPr/>
        </p:nvSpPr>
        <p:spPr>
          <a:xfrm>
            <a:off x="1526616" y="1597257"/>
            <a:ext cx="6645834" cy="397031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const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int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N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005CC5"/>
                </a:solidFill>
                <a:effectLst/>
                <a:uLnTx/>
                <a:uFillTx/>
                <a:latin typeface="Consolas" panose="020B0609020204030204" pitchFamily="49" charset="0"/>
                <a:ea typeface="华文楷体" panose="02010600040101010101" pitchFamily="2" charset="-122"/>
                <a:cs typeface="+mn-cs"/>
              </a:rPr>
              <a:t>1</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e</a:t>
            </a:r>
            <a:r>
              <a:rPr kumimoji="0" lang="en-US" altLang="zh-CN" sz="1200" b="0" i="0" u="none" strike="noStrike" kern="1200" cap="none" spc="0" normalizeH="0" baseline="0" noProof="0" dirty="0">
                <a:ln>
                  <a:noFill/>
                </a:ln>
                <a:solidFill>
                  <a:srgbClr val="005CC5"/>
                </a:solidFill>
                <a:effectLst/>
                <a:uLnTx/>
                <a:uFillTx/>
                <a:latin typeface="Consolas" panose="020B0609020204030204" pitchFamily="49" charset="0"/>
                <a:ea typeface="华文楷体" panose="02010600040101010101" pitchFamily="2" charset="-122"/>
                <a:cs typeface="+mn-cs"/>
              </a:rPr>
              <a:t>7</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005CC5"/>
                </a:solidFill>
                <a:effectLst/>
                <a:uLnTx/>
                <a:uFillTx/>
                <a:latin typeface="Consolas" panose="020B0609020204030204" pitchFamily="49" charset="0"/>
                <a:ea typeface="华文楷体" panose="02010600040101010101" pitchFamily="2" charset="-122"/>
                <a:cs typeface="+mn-cs"/>
              </a:rPr>
              <a:t>7</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int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pri[N], cnt;</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ll ans[N];</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bool</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ispri[N];</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for</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int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005CC5"/>
                </a:solidFill>
                <a:effectLst/>
                <a:uLnTx/>
                <a:uFillTx/>
                <a:latin typeface="Consolas" panose="020B0609020204030204" pitchFamily="49" charset="0"/>
                <a:ea typeface="华文楷体" panose="02010600040101010101" pitchFamily="2" charset="-122"/>
                <a:cs typeface="+mn-cs"/>
              </a:rPr>
              <a:t>2</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&lt;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N; i</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ispri[i]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005CC5"/>
                </a:solidFill>
                <a:effectLst/>
                <a:uLnTx/>
                <a:uFillTx/>
                <a:latin typeface="Consolas" panose="020B0609020204030204" pitchFamily="49" charset="0"/>
                <a:ea typeface="华文楷体" panose="02010600040101010101" pitchFamily="2" charset="-122"/>
                <a:cs typeface="+mn-cs"/>
              </a:rPr>
              <a:t>1</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for</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int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005CC5"/>
                </a:solidFill>
                <a:effectLst/>
                <a:uLnTx/>
                <a:uFillTx/>
                <a:latin typeface="Consolas" panose="020B0609020204030204" pitchFamily="49" charset="0"/>
                <a:ea typeface="华文楷体" panose="02010600040101010101" pitchFamily="2" charset="-122"/>
                <a:cs typeface="+mn-cs"/>
              </a:rPr>
              <a:t>2</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&lt;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N; i</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if</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(ispri[i])</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pri[</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cnt]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for</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int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j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005CC5"/>
                </a:solidFill>
                <a:effectLst/>
                <a:uLnTx/>
                <a:uFillTx/>
                <a:latin typeface="Consolas" panose="020B0609020204030204" pitchFamily="49" charset="0"/>
                <a:ea typeface="华文楷体" panose="02010600040101010101" pitchFamily="2" charset="-122"/>
                <a:cs typeface="+mn-cs"/>
              </a:rPr>
              <a:t>1</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j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&lt;=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cnt; j</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zh-CN" altLang="en-US"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枚举已筛出的质数</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if</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pri[j]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&gt;=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N)</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break</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ispri[i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pri[j]]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005CC5"/>
                </a:solidFill>
                <a:effectLst/>
                <a:uLnTx/>
                <a:uFillTx/>
                <a:latin typeface="Consolas" panose="020B0609020204030204" pitchFamily="49" charset="0"/>
                <a:ea typeface="华文楷体" panose="02010600040101010101" pitchFamily="2" charset="-122"/>
                <a:cs typeface="+mn-cs"/>
              </a:rPr>
              <a:t>0</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if</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pri[j]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005CC5"/>
                </a:solidFill>
                <a:effectLst/>
                <a:uLnTx/>
                <a:uFillTx/>
                <a:latin typeface="Consolas" panose="020B0609020204030204" pitchFamily="49" charset="0"/>
                <a:ea typeface="华文楷体" panose="02010600040101010101" pitchFamily="2" charset="-122"/>
                <a:cs typeface="+mn-cs"/>
              </a:rPr>
              <a:t>0</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break</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p:txBody>
      </p:sp>
      <p:sp>
        <p:nvSpPr>
          <p:cNvPr id="7" name="文本框 6"/>
          <p:cNvSpPr txBox="1"/>
          <p:nvPr/>
        </p:nvSpPr>
        <p:spPr>
          <a:xfrm>
            <a:off x="6794500" y="3211725"/>
            <a:ext cx="4578350" cy="2560701"/>
          </a:xfrm>
          <a:prstGeom prst="rect">
            <a:avLst/>
          </a:prstGeom>
          <a:noFill/>
        </p:spPr>
        <p:txBody>
          <a:bodyPr wrap="square" rtlCol="0">
            <a:spAutoFit/>
          </a:bodyPr>
          <a:lstStyle/>
          <a:p>
            <a:pPr marL="0" marR="0" lvl="0" indent="0" algn="l" defTabSz="914400" rtl="0" eaLnBrk="1" fontAlgn="auto" latinLnBrk="0" hangingPunct="1">
              <a:lnSpc>
                <a:spcPct val="94000"/>
              </a:lnSpc>
              <a:spcBef>
                <a:spcPts val="1000"/>
              </a:spcBef>
              <a:spcAft>
                <a:spcPts val="200"/>
              </a:spcAft>
              <a:buClrTx/>
              <a:buSzTx/>
              <a:buFontTx/>
              <a:buNone/>
              <a:defRPr/>
            </a:pPr>
            <a:r>
              <a:rPr kumimoji="0" lang="zh-CN" altLang="en-US"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当 </a:t>
            </a:r>
            <a:r>
              <a:rPr kumimoji="0" lang="en-US" altLang="zh-CN"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i </a:t>
            </a:r>
            <a:r>
              <a:rPr kumimoji="0" lang="zh-CN" altLang="en-US"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是 </a:t>
            </a:r>
            <a:r>
              <a:rPr kumimoji="0" lang="en-US" altLang="zh-CN"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pri [j] </a:t>
            </a:r>
            <a:r>
              <a:rPr kumimoji="0" lang="zh-CN" altLang="en-US"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的倍数时，</a:t>
            </a:r>
            <a:r>
              <a:rPr kumimoji="0" lang="en-US" altLang="zh-CN"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i = k*pri [j]</a:t>
            </a:r>
            <a:r>
              <a:rPr kumimoji="0" lang="zh-CN" altLang="en-US"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，如果继续运算 </a:t>
            </a:r>
            <a:r>
              <a:rPr kumimoji="0" lang="en-US" altLang="zh-CN"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j+1</a:t>
            </a:r>
            <a:r>
              <a:rPr kumimoji="0" lang="zh-CN" altLang="en-US"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a:t>
            </a:r>
            <a:r>
              <a:rPr kumimoji="0" lang="en-US" altLang="zh-CN"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i * pri [j+1] = pri [j] * k*pri [j+1]</a:t>
            </a:r>
            <a:r>
              <a:rPr kumimoji="0" lang="zh-CN" altLang="en-US"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，这里 </a:t>
            </a:r>
            <a:r>
              <a:rPr kumimoji="0" lang="en-US" altLang="zh-CN"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pri [j] </a:t>
            </a:r>
            <a:r>
              <a:rPr kumimoji="0" lang="zh-CN" altLang="en-US"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是最小的素因子，当 </a:t>
            </a:r>
            <a:r>
              <a:rPr kumimoji="0" lang="en-US" altLang="zh-CN"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i = k * pri [j+1] </a:t>
            </a:r>
            <a:r>
              <a:rPr kumimoji="0" lang="zh-CN" altLang="en-US"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时会重复，所以才跳出循环。</a:t>
            </a:r>
            <a:endParaRPr kumimoji="0" lang="en-US" altLang="zh-CN"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endParaRPr>
          </a:p>
          <a:p>
            <a:pPr marL="0" marR="0" lvl="0" indent="0" algn="l" defTabSz="914400" rtl="0" eaLnBrk="1" fontAlgn="auto" latinLnBrk="0" hangingPunct="1">
              <a:lnSpc>
                <a:spcPct val="94000"/>
              </a:lnSpc>
              <a:spcBef>
                <a:spcPts val="1000"/>
              </a:spcBef>
              <a:spcAft>
                <a:spcPts val="200"/>
              </a:spcAft>
              <a:buClrTx/>
              <a:buSzTx/>
              <a:buFontTx/>
              <a:buNone/>
              <a:defRPr/>
            </a:pPr>
            <a:r>
              <a:rPr kumimoji="0" lang="zh-CN" altLang="en-US"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举个例子 ：</a:t>
            </a:r>
            <a:r>
              <a:rPr kumimoji="0" lang="en-US" altLang="zh-CN"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i = 8 </a:t>
            </a:r>
            <a:r>
              <a:rPr kumimoji="0" lang="zh-CN" altLang="en-US"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a:t>
            </a:r>
            <a:r>
              <a:rPr kumimoji="0" lang="en-US" altLang="zh-CN"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j = 1</a:t>
            </a:r>
            <a:r>
              <a:rPr kumimoji="0" lang="zh-CN" altLang="en-US"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a:t>
            </a:r>
            <a:r>
              <a:rPr kumimoji="0" lang="en-US" altLang="zh-CN"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pri [j] = 2</a:t>
            </a:r>
            <a:r>
              <a:rPr kumimoji="0" lang="zh-CN" altLang="en-US"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，如果不跳出循环，</a:t>
            </a:r>
            <a:r>
              <a:rPr kumimoji="0" lang="en-US" altLang="zh-CN"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pri [j+1] = 3</a:t>
            </a:r>
            <a:r>
              <a:rPr kumimoji="0" lang="zh-CN" altLang="en-US"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a:t>
            </a:r>
            <a:r>
              <a:rPr kumimoji="0" lang="en-US" altLang="zh-CN"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8 * 3 = 2 * 4 * 3 = 2 * 12</a:t>
            </a:r>
            <a:r>
              <a:rPr kumimoji="0" lang="zh-CN" altLang="en-US"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，在 </a:t>
            </a:r>
            <a:r>
              <a:rPr kumimoji="0" lang="en-US" altLang="zh-CN"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i = 12 </a:t>
            </a:r>
            <a:r>
              <a:rPr kumimoji="0" lang="zh-CN" altLang="en-US"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时会计算。</a:t>
            </a:r>
            <a:endParaRPr kumimoji="0" lang="zh-CN" altLang="en-US" sz="20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1005. Minimum spanning tree</a:t>
            </a:r>
            <a:br>
              <a:rPr lang="en-US" altLang="zh-CN" dirty="0"/>
            </a:br>
            <a:endParaRPr lang="zh-CN" altLang="en-US" dirty="0"/>
          </a:p>
        </p:txBody>
      </p:sp>
      <p:sp>
        <p:nvSpPr>
          <p:cNvPr id="4" name="文本框 3"/>
          <p:cNvSpPr txBox="1"/>
          <p:nvPr/>
        </p:nvSpPr>
        <p:spPr>
          <a:xfrm>
            <a:off x="1526616" y="1597257"/>
            <a:ext cx="5918091" cy="507831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const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int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N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005CC5"/>
                </a:solidFill>
                <a:effectLst/>
                <a:uLnTx/>
                <a:uFillTx/>
                <a:latin typeface="Consolas" panose="020B0609020204030204" pitchFamily="49" charset="0"/>
                <a:ea typeface="华文楷体" panose="02010600040101010101" pitchFamily="2" charset="-122"/>
                <a:cs typeface="+mn-cs"/>
              </a:rPr>
              <a:t>1</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e</a:t>
            </a:r>
            <a:r>
              <a:rPr kumimoji="0" lang="en-US" altLang="zh-CN" sz="1200" b="0" i="0" u="none" strike="noStrike" kern="1200" cap="none" spc="0" normalizeH="0" baseline="0" noProof="0" dirty="0">
                <a:ln>
                  <a:noFill/>
                </a:ln>
                <a:solidFill>
                  <a:srgbClr val="005CC5"/>
                </a:solidFill>
                <a:effectLst/>
                <a:uLnTx/>
                <a:uFillTx/>
                <a:latin typeface="Consolas" panose="020B0609020204030204" pitchFamily="49" charset="0"/>
                <a:ea typeface="华文楷体" panose="02010600040101010101" pitchFamily="2" charset="-122"/>
                <a:cs typeface="+mn-cs"/>
              </a:rPr>
              <a:t>7</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005CC5"/>
                </a:solidFill>
                <a:effectLst/>
                <a:uLnTx/>
                <a:uFillTx/>
                <a:latin typeface="Consolas" panose="020B0609020204030204" pitchFamily="49" charset="0"/>
                <a:ea typeface="华文楷体" panose="02010600040101010101" pitchFamily="2" charset="-122"/>
                <a:cs typeface="+mn-cs"/>
              </a:rPr>
              <a:t>7</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int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pri[N], cnt;</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ll ans[N];</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bool</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ispri[N];</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for</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int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005CC5"/>
                </a:solidFill>
                <a:effectLst/>
                <a:uLnTx/>
                <a:uFillTx/>
                <a:latin typeface="Consolas" panose="020B0609020204030204" pitchFamily="49" charset="0"/>
                <a:ea typeface="华文楷体" panose="02010600040101010101" pitchFamily="2" charset="-122"/>
                <a:cs typeface="+mn-cs"/>
              </a:rPr>
              <a:t>2</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&lt;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N; i</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ispri[i]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005CC5"/>
                </a:solidFill>
                <a:effectLst/>
                <a:uLnTx/>
                <a:uFillTx/>
                <a:latin typeface="Consolas" panose="020B0609020204030204" pitchFamily="49" charset="0"/>
                <a:ea typeface="华文楷体" panose="02010600040101010101" pitchFamily="2" charset="-122"/>
                <a:cs typeface="+mn-cs"/>
              </a:rPr>
              <a:t>1</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for</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int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005CC5"/>
                </a:solidFill>
                <a:effectLst/>
                <a:uLnTx/>
                <a:uFillTx/>
                <a:latin typeface="Consolas" panose="020B0609020204030204" pitchFamily="49" charset="0"/>
                <a:ea typeface="华文楷体" panose="02010600040101010101" pitchFamily="2" charset="-122"/>
                <a:cs typeface="+mn-cs"/>
              </a:rPr>
              <a:t>2</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&lt;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N; i</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if</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(ispri[i])</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pri[</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cnt]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for</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int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j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005CC5"/>
                </a:solidFill>
                <a:effectLst/>
                <a:uLnTx/>
                <a:uFillTx/>
                <a:latin typeface="Consolas" panose="020B0609020204030204" pitchFamily="49" charset="0"/>
                <a:ea typeface="华文楷体" panose="02010600040101010101" pitchFamily="2" charset="-122"/>
                <a:cs typeface="+mn-cs"/>
              </a:rPr>
              <a:t>1</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j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&lt;=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cnt; </a:t>
            </a:r>
            <a:r>
              <a:rPr kumimoji="0" lang="en-US" altLang="zh-CN" sz="1200" b="0" i="0" u="none" strike="noStrike" kern="1200" cap="none" spc="0" normalizeH="0" baseline="0" noProof="0" dirty="0" err="1">
                <a:ln>
                  <a:noFill/>
                </a:ln>
                <a:solidFill>
                  <a:srgbClr val="24292E"/>
                </a:solidFill>
                <a:effectLst/>
                <a:uLnTx/>
                <a:uFillTx/>
                <a:latin typeface="Consolas" panose="020B0609020204030204" pitchFamily="49" charset="0"/>
                <a:ea typeface="华文楷体" panose="02010600040101010101" pitchFamily="2" charset="-122"/>
                <a:cs typeface="+mn-cs"/>
              </a:rPr>
              <a:t>j</a:t>
            </a:r>
            <a:r>
              <a:rPr kumimoji="0" lang="en-US" altLang="zh-CN" sz="1200" b="0" i="0" u="none" strike="noStrike" kern="1200" cap="none" spc="0" normalizeH="0" baseline="0" noProof="0" dirty="0" err="1">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if</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pri[j]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&gt;=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N)</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break</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ispri[i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pri[j]]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005CC5"/>
                </a:solidFill>
                <a:effectLst/>
                <a:uLnTx/>
                <a:uFillTx/>
                <a:latin typeface="Consolas" panose="020B0609020204030204" pitchFamily="49" charset="0"/>
                <a:ea typeface="华文楷体" panose="02010600040101010101" pitchFamily="2" charset="-122"/>
                <a:cs typeface="+mn-cs"/>
              </a:rPr>
              <a:t>0</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if</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pri[j]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005CC5"/>
                </a:solidFill>
                <a:effectLst/>
                <a:uLnTx/>
                <a:uFillTx/>
                <a:latin typeface="Consolas" panose="020B0609020204030204" pitchFamily="49" charset="0"/>
                <a:ea typeface="华文楷体" panose="02010600040101010101" pitchFamily="2" charset="-122"/>
                <a:cs typeface="+mn-cs"/>
              </a:rPr>
              <a:t>0</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break</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for</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int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005CC5"/>
                </a:solidFill>
                <a:effectLst/>
                <a:uLnTx/>
                <a:uFillTx/>
                <a:latin typeface="Consolas" panose="020B0609020204030204" pitchFamily="49" charset="0"/>
                <a:ea typeface="华文楷体" panose="02010600040101010101" pitchFamily="2" charset="-122"/>
                <a:cs typeface="+mn-cs"/>
              </a:rPr>
              <a:t>3</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&lt;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N; i</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zh-CN" altLang="en-US"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类比前缀和求解答案数组</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if</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(ispri[i])</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ans[i]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ans[i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005CC5"/>
                </a:solidFill>
                <a:effectLst/>
                <a:uLnTx/>
                <a:uFillTx/>
                <a:latin typeface="Consolas" panose="020B0609020204030204" pitchFamily="49" charset="0"/>
                <a:ea typeface="华文楷体" panose="02010600040101010101" pitchFamily="2" charset="-122"/>
                <a:cs typeface="+mn-cs"/>
              </a:rPr>
              <a:t>1</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005CC5"/>
                </a:solidFill>
                <a:effectLst/>
                <a:uLnTx/>
                <a:uFillTx/>
                <a:latin typeface="Consolas" panose="020B0609020204030204" pitchFamily="49" charset="0"/>
                <a:ea typeface="华文楷体" panose="02010600040101010101" pitchFamily="2" charset="-122"/>
                <a:cs typeface="+mn-cs"/>
              </a:rPr>
              <a:t>2</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else</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ans[i]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ans[i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005CC5"/>
                </a:solidFill>
                <a:effectLst/>
                <a:uLnTx/>
                <a:uFillTx/>
                <a:latin typeface="Consolas" panose="020B0609020204030204" pitchFamily="49" charset="0"/>
                <a:ea typeface="华文楷体" panose="02010600040101010101" pitchFamily="2" charset="-122"/>
                <a:cs typeface="+mn-cs"/>
              </a:rPr>
              <a:t>1</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a:t>
            </a:r>
            <a:r>
              <a:rPr kumimoji="0" lang="en-US" altLang="zh-CN" sz="1200" b="0" i="0" u="none" strike="noStrike" kern="1200" cap="none" spc="0" normalizeH="0" baseline="0" noProof="0" dirty="0">
                <a:ln>
                  <a:noFill/>
                </a:ln>
                <a:solidFill>
                  <a:srgbClr val="D73A49"/>
                </a:solidFill>
                <a:effectLst/>
                <a:uLnTx/>
                <a:uFillTx/>
                <a:latin typeface="Consolas" panose="020B0609020204030204" pitchFamily="49" charset="0"/>
                <a:ea typeface="华文楷体" panose="02010600040101010101" pitchFamily="2" charset="-122"/>
                <a:cs typeface="+mn-cs"/>
              </a:rPr>
              <a:t>+</a:t>
            </a:r>
            <a:r>
              <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rPr>
              <a:t> i;</a:t>
            </a:r>
            <a:endParaRPr kumimoji="0" lang="en-US" altLang="zh-CN" sz="1200" b="0" i="0" u="none" strike="noStrike" kern="1200" cap="none" spc="0" normalizeH="0" baseline="0" noProof="0" dirty="0">
              <a:ln>
                <a:noFill/>
              </a:ln>
              <a:solidFill>
                <a:srgbClr val="24292E"/>
              </a:solidFill>
              <a:effectLst/>
              <a:uLnTx/>
              <a:uFillTx/>
              <a:latin typeface="Consolas" panose="020B0609020204030204" pitchFamily="49" charset="0"/>
              <a:ea typeface="华文楷体" panose="020106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solidFill>
              <a:effectLst/>
              <a:uLnTx/>
              <a:uFillTx/>
              <a:latin typeface="Franklin Gothic Book" panose="020B0503020102020204"/>
              <a:ea typeface="华文楷体" panose="0201060004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1006</a:t>
            </a:r>
            <a:endParaRPr lang="zh-CN" altLang="en-US" dirty="0"/>
          </a:p>
        </p:txBody>
      </p:sp>
      <p:sp>
        <p:nvSpPr>
          <p:cNvPr id="3" name="内容占位符 2"/>
          <p:cNvSpPr>
            <a:spLocks noGrp="1"/>
          </p:cNvSpPr>
          <p:nvPr>
            <p:ph idx="1"/>
          </p:nvPr>
        </p:nvSpPr>
        <p:spPr/>
        <p:txBody>
          <a:bodyPr/>
          <a:lstStyle/>
          <a:p>
            <a:r>
              <a:rPr lang="en-US" altLang="zh-CN" sz="2800"/>
              <a:t>(a1^a2^...^al-1)^(a1^a2^a3^...ar)=al^al+1^...^ar</a:t>
            </a:r>
            <a:endParaRPr lang="en-US" altLang="zh-CN" sz="2800"/>
          </a:p>
          <a:p>
            <a:r>
              <a:rPr lang="zh-CN" altLang="en-US" sz="2800"/>
              <a:t>做前缀和</a:t>
            </a:r>
            <a:r>
              <a:rPr lang="en-US" altLang="zh-CN" sz="2800"/>
              <a:t> </a:t>
            </a:r>
            <a:r>
              <a:rPr lang="zh-CN" altLang="en-US" sz="2800"/>
              <a:t>转化成</a:t>
            </a:r>
            <a:r>
              <a:rPr lang="en-US" altLang="zh-CN" sz="2800"/>
              <a:t>a1,a2,...,an</a:t>
            </a:r>
            <a:r>
              <a:rPr lang="zh-CN" altLang="en-US" sz="2800"/>
              <a:t>中两两异或大于</a:t>
            </a:r>
            <a:r>
              <a:rPr lang="en-US" altLang="zh-CN" sz="2800"/>
              <a:t>k </a:t>
            </a:r>
            <a:r>
              <a:rPr lang="zh-CN" altLang="en-US" sz="2800"/>
              <a:t>中寻找距离最近的</a:t>
            </a:r>
            <a:endParaRPr lang="zh-CN" altLang="en-US" sz="2800"/>
          </a:p>
          <a:p>
            <a:r>
              <a:rPr lang="zh-CN" altLang="en-US" sz="2800"/>
              <a:t>考虑到可能直接从</a:t>
            </a:r>
            <a:r>
              <a:rPr lang="en-US" altLang="zh-CN" sz="2800"/>
              <a:t>1~n</a:t>
            </a:r>
            <a:r>
              <a:rPr lang="zh-CN" altLang="en-US" sz="2800"/>
              <a:t>要多添加一项</a:t>
            </a:r>
            <a:r>
              <a:rPr lang="en-US" altLang="zh-CN" sz="2800"/>
              <a:t>a0=0</a:t>
            </a:r>
            <a:endParaRPr lang="en-US" altLang="zh-CN" sz="28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1006</a:t>
            </a:r>
            <a:endParaRPr lang="zh-CN" altLang="en-US" dirty="0"/>
          </a:p>
        </p:txBody>
      </p:sp>
      <p:sp>
        <p:nvSpPr>
          <p:cNvPr id="3" name="内容占位符 2"/>
          <p:cNvSpPr>
            <a:spLocks noGrp="1"/>
          </p:cNvSpPr>
          <p:nvPr>
            <p:ph idx="1"/>
          </p:nvPr>
        </p:nvSpPr>
        <p:spPr/>
        <p:txBody>
          <a:bodyPr>
            <a:normAutofit/>
          </a:bodyPr>
          <a:lstStyle/>
          <a:p>
            <a:r>
              <a:rPr lang="en-US" altLang="zh-CN"/>
              <a:t>0/1</a:t>
            </a:r>
            <a:r>
              <a:rPr lang="zh-CN" altLang="en-US"/>
              <a:t>字典树</a:t>
            </a:r>
            <a:endParaRPr lang="zh-CN" altLang="en-US"/>
          </a:p>
          <a:p>
            <a:r>
              <a:rPr lang="zh-CN" altLang="en-US"/>
              <a:t>01字典树是一棵最多 32层的二叉树，其每个节点的两条边分别表示二进制的某一位的值为 0 还是为 1的路径</a:t>
            </a:r>
            <a:endParaRPr lang="zh-CN" altLang="en-US"/>
          </a:p>
          <a:p>
            <a:endParaRPr lang="zh-CN" altLang="en-US"/>
          </a:p>
          <a:p>
            <a:r>
              <a:rPr lang="zh-CN" altLang="en-US"/>
              <a:t>以上代码中，ch[i] 表示一个节点，ch[i][0] 和 ch[i][1] 表示节点的两条边指向的节点，val[i] 表示节点的值。</a:t>
            </a:r>
            <a:endParaRPr lang="zh-CN" altLang="en-US"/>
          </a:p>
          <a:p>
            <a:endParaRPr lang="zh-CN" altLang="en-US"/>
          </a:p>
          <a:p>
            <a:r>
              <a:rPr lang="zh-CN" altLang="en-US"/>
              <a:t>每个节点主要有 4个属性：节点值、节点编号、两条边指向的下一节点的编号。</a:t>
            </a:r>
            <a:endParaRPr lang="zh-CN" altLang="en-US"/>
          </a:p>
          <a:p>
            <a:endParaRPr lang="zh-CN" altLang="en-US"/>
          </a:p>
          <a:p>
            <a:r>
              <a:rPr lang="zh-CN" altLang="en-US"/>
              <a:t>节点值 val为 0时表示到当前节点为止不能形成一个数，否则 val[i]=数值。</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1006</a:t>
            </a:r>
            <a:endParaRPr lang="zh-CN" altLang="en-US" dirty="0"/>
          </a:p>
        </p:txBody>
      </p:sp>
      <p:sp>
        <p:nvSpPr>
          <p:cNvPr id="3" name="内容占位符 2"/>
          <p:cNvSpPr>
            <a:spLocks noGrp="1"/>
          </p:cNvSpPr>
          <p:nvPr>
            <p:ph idx="1"/>
          </p:nvPr>
        </p:nvSpPr>
        <p:spPr/>
        <p:txBody>
          <a:bodyPr/>
          <a:lstStyle/>
          <a:p>
            <a:r>
              <a:rPr lang="zh-CN" altLang="en-US"/>
              <a:t>int tol; //节点个数 </a:t>
            </a:r>
            <a:endParaRPr lang="zh-CN" altLang="en-US"/>
          </a:p>
          <a:p>
            <a:r>
              <a:rPr lang="zh-CN" altLang="en-US"/>
              <a:t>LL val[32*MAXN]; //点的值 </a:t>
            </a:r>
            <a:endParaRPr lang="zh-CN" altLang="en-US"/>
          </a:p>
          <a:p>
            <a:r>
              <a:rPr lang="zh-CN" altLang="en-US"/>
              <a:t>int ch[32*MAXN][2]; //边的值 </a:t>
            </a:r>
            <a:endParaRPr lang="zh-CN" altLang="en-US"/>
          </a:p>
          <a:p>
            <a:r>
              <a:rPr lang="zh-CN" altLang="en-US"/>
              <a:t> </a:t>
            </a:r>
            <a:endParaRPr lang="zh-CN" altLang="en-US"/>
          </a:p>
          <a:p>
            <a:r>
              <a:rPr lang="zh-CN" altLang="en-US"/>
              <a:t>void init()</a:t>
            </a:r>
            <a:endParaRPr lang="zh-CN" altLang="en-US"/>
          </a:p>
          <a:p>
            <a:r>
              <a:rPr lang="zh-CN" altLang="en-US"/>
              <a:t>{ //初始化 </a:t>
            </a:r>
            <a:endParaRPr lang="zh-CN" altLang="en-US"/>
          </a:p>
          <a:p>
            <a:r>
              <a:rPr lang="zh-CN" altLang="en-US"/>
              <a:t>    tol=1;</a:t>
            </a:r>
            <a:endParaRPr lang="zh-CN" altLang="en-US"/>
          </a:p>
          <a:p>
            <a:r>
              <a:rPr lang="zh-CN" altLang="en-US"/>
              <a:t>    ch[0][0]=ch[0][1]=0;</a:t>
            </a:r>
            <a:endParaRPr lang="zh-CN" altLang="en-US"/>
          </a:p>
          <a:p>
            <a:r>
              <a:rPr lang="zh-CN" altLang="en-US"/>
              <a:t>}</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1006</a:t>
            </a:r>
            <a:endParaRPr lang="zh-CN" altLang="en-US" dirty="0"/>
          </a:p>
        </p:txBody>
      </p:sp>
      <p:sp>
        <p:nvSpPr>
          <p:cNvPr id="3" name="内容占位符 2"/>
          <p:cNvSpPr>
            <a:spLocks noGrp="1"/>
          </p:cNvSpPr>
          <p:nvPr>
            <p:ph idx="1"/>
          </p:nvPr>
        </p:nvSpPr>
        <p:spPr/>
        <p:txBody>
          <a:bodyPr>
            <a:normAutofit fontScale="75000" lnSpcReduction="10000"/>
          </a:bodyPr>
          <a:lstStyle/>
          <a:p>
            <a:r>
              <a:rPr lang="zh-CN" altLang="en-US"/>
              <a:t>void insert(LL x){ //往 01字典树中插入 x </a:t>
            </a:r>
            <a:endParaRPr lang="zh-CN" altLang="en-US"/>
          </a:p>
          <a:p>
            <a:r>
              <a:rPr lang="zh-CN" altLang="en-US"/>
              <a:t>    int u=0;</a:t>
            </a:r>
            <a:endParaRPr lang="zh-CN" altLang="en-US"/>
          </a:p>
          <a:p>
            <a:r>
              <a:rPr lang="zh-CN" altLang="en-US"/>
              <a:t>    for(int i=32;i&gt;=0;i--){</a:t>
            </a:r>
            <a:endParaRPr lang="zh-CN" altLang="en-US"/>
          </a:p>
          <a:p>
            <a:r>
              <a:rPr lang="zh-CN" altLang="en-US"/>
              <a:t>        int v=(x&gt;&gt;i)&amp;1;</a:t>
            </a:r>
            <a:endParaRPr lang="zh-CN" altLang="en-US"/>
          </a:p>
          <a:p>
            <a:r>
              <a:rPr lang="zh-CN" altLang="en-US"/>
              <a:t>        if(!ch[u][v]) { //如果节点未被访问过 </a:t>
            </a:r>
            <a:endParaRPr lang="zh-CN" altLang="en-US"/>
          </a:p>
          <a:p>
            <a:r>
              <a:rPr lang="zh-CN" altLang="en-US"/>
              <a:t>            ch[tol][0]=ch[tol][1]=0; //将当前节点的边值初始化 </a:t>
            </a:r>
            <a:endParaRPr lang="zh-CN" altLang="en-US"/>
          </a:p>
          <a:p>
            <a:r>
              <a:rPr lang="zh-CN" altLang="en-US"/>
              <a:t>            val[tol]=0; //节点值为0，表示到此不是一个数 </a:t>
            </a:r>
            <a:endParaRPr lang="zh-CN" altLang="en-US"/>
          </a:p>
          <a:p>
            <a:r>
              <a:rPr lang="zh-CN" altLang="en-US"/>
              <a:t>            ch[u][v]=tol++; //边指向的节点编号 </a:t>
            </a:r>
            <a:endParaRPr lang="zh-CN" altLang="en-US"/>
          </a:p>
          <a:p>
            <a:r>
              <a:rPr lang="zh-CN" altLang="en-US"/>
              <a:t>        }</a:t>
            </a:r>
            <a:endParaRPr lang="zh-CN" altLang="en-US"/>
          </a:p>
          <a:p>
            <a:r>
              <a:rPr lang="zh-CN" altLang="en-US"/>
              <a:t>        u=ch[u][v]; //下一节点 </a:t>
            </a:r>
            <a:endParaRPr lang="zh-CN" altLang="en-US"/>
          </a:p>
          <a:p>
            <a:r>
              <a:rPr lang="zh-CN" altLang="en-US"/>
              <a:t>    }</a:t>
            </a:r>
            <a:endParaRPr lang="zh-CN" altLang="en-US"/>
          </a:p>
          <a:p>
            <a:r>
              <a:rPr lang="zh-CN" altLang="en-US"/>
              <a:t>    val[u]=x; //节点值为 x，即到此是一个数 </a:t>
            </a:r>
            <a:endParaRPr lang="zh-CN" altLang="en-US"/>
          </a:p>
          <a:p>
            <a:r>
              <a:rPr lang="zh-CN" altLang="en-US"/>
              <a:t>}</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5"/>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5"/>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5"/>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wm#"/>
  <p:tag name="KSO_WM_TEMPLATE_CATEGORY" val="custom"/>
  <p:tag name="KSO_WM_TEMPLATE_INDEX" val="20205175"/>
</p:tagLst>
</file>

<file path=ppt/tags/tag64.xml><?xml version="1.0" encoding="utf-8"?>
<p:tagLst xmlns:p="http://schemas.openxmlformats.org/presentationml/2006/main">
  <p:tag name="KSO_WM_BEAUTIFY_FLAG" val="#wm#"/>
  <p:tag name="KSO_WM_TEMPLATE_CATEGORY" val="custom"/>
  <p:tag name="KSO_WM_TEMPLATE_INDEX" val="20205175"/>
</p:tagLst>
</file>

<file path=ppt/tags/tag65.xml><?xml version="1.0" encoding="utf-8"?>
<p:tagLst xmlns:p="http://schemas.openxmlformats.org/presentationml/2006/main">
  <p:tag name="KSO_WM_BEAUTIFY_FLAG" val="#wm#"/>
  <p:tag name="KSO_WM_TEMPLATE_CATEGORY" val="custom"/>
  <p:tag name="KSO_WM_TEMPLATE_INDEX" val="20205175"/>
</p:tagLst>
</file>

<file path=ppt/tags/tag66.xml><?xml version="1.0" encoding="utf-8"?>
<p:tagLst xmlns:p="http://schemas.openxmlformats.org/presentationml/2006/main">
  <p:tag name="KSO_WM_BEAUTIFY_FLAG" val="#wm#"/>
  <p:tag name="KSO_WM_TEMPLATE_CATEGORY" val="custom"/>
  <p:tag name="KSO_WM_TEMPLATE_INDEX" val="20205175"/>
</p:tagLst>
</file>

<file path=ppt/tags/tag67.xml><?xml version="1.0" encoding="utf-8"?>
<p:tagLst xmlns:p="http://schemas.openxmlformats.org/presentationml/2006/main">
  <p:tag name="KSO_WM_BEAUTIFY_FLAG" val="#wm#"/>
  <p:tag name="KSO_WM_TEMPLATE_CATEGORY" val="custom"/>
  <p:tag name="KSO_WM_TEMPLATE_INDEX" val="20205175"/>
</p:tagLst>
</file>

<file path=ppt/tags/tag68.xml><?xml version="1.0" encoding="utf-8"?>
<p:tagLst xmlns:p="http://schemas.openxmlformats.org/presentationml/2006/main">
  <p:tag name="KSO_WM_BEAUTIFY_FLAG" val="#wm#"/>
  <p:tag name="KSO_WM_TEMPLATE_CATEGORY" val="custom"/>
  <p:tag name="KSO_WM_TEMPLATE_INDEX" val="20205175"/>
</p:tagLst>
</file>

<file path=ppt/tags/tag69.xml><?xml version="1.0" encoding="utf-8"?>
<p:tagLst xmlns:p="http://schemas.openxmlformats.org/presentationml/2006/main">
  <p:tag name="KSO_WM_BEAUTIFY_FLAG" val="#wm#"/>
  <p:tag name="KSO_WM_TEMPLATE_CATEGORY" val="custom"/>
  <p:tag name="KSO_WM_TEMPLATE_INDEX" val="20205175"/>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积分">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剪切">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主题1">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自定义 1">
      <a:majorFont>
        <a:latin typeface="Consolas"/>
        <a:ea typeface="华文楷体"/>
        <a:cs typeface=""/>
      </a:majorFont>
      <a:minorFont>
        <a:latin typeface="Consolas"/>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fillRect/>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6635</Words>
  <Application>WPS 演示</Application>
  <PresentationFormat>宽屏</PresentationFormat>
  <Paragraphs>292</Paragraphs>
  <Slides>33</Slides>
  <Notes>2</Notes>
  <HiddenSlides>0</HiddenSlides>
  <MMClips>0</MMClips>
  <ScaleCrop>false</ScaleCrop>
  <HeadingPairs>
    <vt:vector size="6" baseType="variant">
      <vt:variant>
        <vt:lpstr>已用的字体</vt:lpstr>
      </vt:variant>
      <vt:variant>
        <vt:i4>21</vt:i4>
      </vt:variant>
      <vt:variant>
        <vt:lpstr>主题</vt:lpstr>
      </vt:variant>
      <vt:variant>
        <vt:i4>5</vt:i4>
      </vt:variant>
      <vt:variant>
        <vt:lpstr>幻灯片标题</vt:lpstr>
      </vt:variant>
      <vt:variant>
        <vt:i4>33</vt:i4>
      </vt:variant>
    </vt:vector>
  </HeadingPairs>
  <TitlesOfParts>
    <vt:vector size="59" baseType="lpstr">
      <vt:lpstr>Arial</vt:lpstr>
      <vt:lpstr>宋体</vt:lpstr>
      <vt:lpstr>Wingdings</vt:lpstr>
      <vt:lpstr>Tw Cen MT</vt:lpstr>
      <vt:lpstr>Wingdings 3</vt:lpstr>
      <vt:lpstr>Franklin Gothic Book</vt:lpstr>
      <vt:lpstr>微软雅黑</vt:lpstr>
      <vt:lpstr>Wingdings</vt:lpstr>
      <vt:lpstr>Microsoft YaHei UI</vt:lpstr>
      <vt:lpstr>Consolas</vt:lpstr>
      <vt:lpstr>Cambria Math</vt:lpstr>
      <vt:lpstr>Fira Sans</vt:lpstr>
      <vt:lpstr>Fira Sans ExtraBold</vt:lpstr>
      <vt:lpstr>华文楷体</vt:lpstr>
      <vt:lpstr>Franklin Gothic Book</vt:lpstr>
      <vt:lpstr>Tw Cen MT Condensed</vt:lpstr>
      <vt:lpstr>华文仿宋</vt:lpstr>
      <vt:lpstr>Arial Unicode MS</vt:lpstr>
      <vt:lpstr>等线</vt:lpstr>
      <vt:lpstr>Calibri Light</vt:lpstr>
      <vt:lpstr>Calibri</vt:lpstr>
      <vt:lpstr>积分</vt:lpstr>
      <vt:lpstr>剪切</vt:lpstr>
      <vt:lpstr>Office 主题​​</vt:lpstr>
      <vt:lpstr>主题1</vt:lpstr>
      <vt:lpstr>Office 主题</vt:lpstr>
      <vt:lpstr>1001. Mod, Or and Everything</vt:lpstr>
      <vt:lpstr>1005. Minimum spanning tree </vt:lpstr>
      <vt:lpstr>线性筛</vt:lpstr>
      <vt:lpstr>线性筛</vt:lpstr>
      <vt:lpstr>1005. Minimum spanning tree </vt:lpstr>
      <vt:lpstr>1006</vt:lpstr>
      <vt:lpstr>1006</vt:lpstr>
      <vt:lpstr>1006</vt:lpstr>
      <vt:lpstr>1006</vt:lpstr>
      <vt:lpstr>1006</vt:lpstr>
      <vt:lpstr>1006</vt:lpstr>
      <vt:lpstr>1006</vt:lpstr>
      <vt:lpstr>1008 前置知识——单调栈</vt:lpstr>
      <vt:lpstr>1008 Maximal submatrix</vt:lpstr>
      <vt:lpstr>1009.KD-Graph</vt:lpstr>
      <vt:lpstr>1009.KD-Graph</vt:lpstr>
      <vt:lpstr>1009.KD-Graph</vt:lpstr>
      <vt:lpstr>1010</vt:lpstr>
      <vt:lpstr>分块</vt:lpstr>
      <vt:lpstr>分块</vt:lpstr>
      <vt:lpstr>分块</vt:lpstr>
      <vt:lpstr>莫队</vt:lpstr>
      <vt:lpstr>莫队</vt:lpstr>
      <vt:lpstr>莫队</vt:lpstr>
      <vt:lpstr>莫队</vt:lpstr>
      <vt:lpstr>莫队</vt:lpstr>
      <vt:lpstr>莫队</vt:lpstr>
      <vt:lpstr>莫队</vt:lpstr>
      <vt:lpstr>莫队</vt:lpstr>
      <vt:lpstr>关于四个循环位置的讨论</vt:lpstr>
      <vt:lpstr>1010 Zoto</vt:lpstr>
      <vt:lpstr>STD</vt:lpstr>
      <vt:lpstr>STD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Mod, Or and Everything</dc:title>
  <dc:creator>Naive__Scrooge</dc:creator>
  <cp:lastModifiedBy>WPS_1602426057</cp:lastModifiedBy>
  <cp:revision>13</cp:revision>
  <dcterms:created xsi:type="dcterms:W3CDTF">2021-07-20T17:05:00Z</dcterms:created>
  <dcterms:modified xsi:type="dcterms:W3CDTF">2021-07-25T15:38:32Z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73B9C682C095444B8FAF8B6472745FDE</vt:lpwstr>
  </property>
  <property fmtid="{D5CDD505-2E9C-101B-9397-08002B2CF9AE}" pid="3" name="KSOProductBuildVer">
    <vt:lpwstr>2052-11.1.0.10667</vt:lpwstr>
  </property>
</Properties>
</file>