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749" r:id="rId4"/>
    <p:sldId id="750" r:id="rId5"/>
    <p:sldId id="760" r:id="rId6"/>
    <p:sldId id="751" r:id="rId7"/>
    <p:sldId id="752" r:id="rId8"/>
    <p:sldId id="753" r:id="rId9"/>
    <p:sldId id="754" r:id="rId10"/>
    <p:sldId id="755" r:id="rId11"/>
    <p:sldId id="756" r:id="rId12"/>
    <p:sldId id="757" r:id="rId13"/>
    <p:sldId id="758" r:id="rId14"/>
    <p:sldId id="761" r:id="rId15"/>
  </p:sldIdLst>
  <p:sldSz cx="12192000" cy="6858000"/>
  <p:notesSz cx="6858000" cy="9144000"/>
  <p:defaultTextStyle>
    <a:defPPr rtl="0"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257"/>
            <p14:sldId id="749"/>
            <p14:sldId id="750"/>
            <p14:sldId id="76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wang" initials="w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B3B"/>
    <a:srgbClr val="5A82C9"/>
    <a:srgbClr val="C00000"/>
    <a:srgbClr val="FFFFFF"/>
    <a:srgbClr val="4472C4"/>
    <a:srgbClr val="6288CB"/>
    <a:srgbClr val="4B77C6"/>
    <a:srgbClr val="B4C7E7"/>
    <a:srgbClr val="D24726"/>
    <a:srgbClr val="FE7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2807" autoAdjust="0"/>
  </p:normalViewPr>
  <p:slideViewPr>
    <p:cSldViewPr snapToGrid="0">
      <p:cViewPr varScale="1">
        <p:scale>
          <a:sx n="109" d="100"/>
          <a:sy n="109" d="100"/>
        </p:scale>
        <p:origin x="216" y="664"/>
      </p:cViewPr>
      <p:guideLst>
        <p:guide orient="horz" pos="2205"/>
        <p:guide pos="3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2022年6月15日 Wednesday</a:t>
            </a:fld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‹#›</a:t>
            </a:fld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  <a:pPr/>
              <a:t>2022年6月15日 Wednesday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1CF3D44E-397A-1344-8A51-D04C685016DE}"/>
              </a:ext>
            </a:extLst>
          </p:cNvPr>
          <p:cNvSpPr/>
          <p:nvPr userDrawn="1"/>
        </p:nvSpPr>
        <p:spPr>
          <a:xfrm>
            <a:off x="0" y="139644"/>
            <a:ext cx="12192000" cy="3784657"/>
          </a:xfrm>
          <a:prstGeom prst="rect">
            <a:avLst/>
          </a:prstGeom>
          <a:gradFill>
            <a:gsLst>
              <a:gs pos="100000">
                <a:srgbClr val="A8D9F9"/>
              </a:gs>
              <a:gs pos="53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8" descr="图片包含 文本&#10;&#10;描述已自动生成">
            <a:extLst>
              <a:ext uri="{FF2B5EF4-FFF2-40B4-BE49-F238E27FC236}">
                <a16:creationId xmlns:a16="http://schemas.microsoft.com/office/drawing/2014/main" id="{7083E10C-AB5F-8342-830E-84428A78A2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4301"/>
            <a:ext cx="1219200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58D35CA-F1DF-B849-85A7-D2E04ADE7A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639" y="0"/>
            <a:ext cx="1431361" cy="108812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1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2D4872B-CA73-AB42-ABDD-BECA53024473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0" y="739591"/>
            <a:ext cx="12192000" cy="2689409"/>
          </a:xfrm>
        </p:spPr>
        <p:txBody>
          <a:bodyPr anchor="b">
            <a:normAutofit/>
          </a:bodyPr>
          <a:lstStyle>
            <a:lvl1pPr algn="ctr">
              <a:defRPr sz="4800" b="0" i="0" baseline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  <a:latin typeface="Century" panose="02040604050505020304" pitchFamily="18" charset="0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9ED31CF-B7AE-D64A-823A-8787D3F62E1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242904" y="4403865"/>
            <a:ext cx="5706191" cy="987285"/>
          </a:xfrm>
        </p:spPr>
        <p:txBody>
          <a:bodyPr/>
          <a:lstStyle>
            <a:lvl1pPr marL="0" indent="0" algn="ctr">
              <a:buNone/>
              <a:defRPr sz="2800" baseline="0">
                <a:effectLst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  <a:latin typeface="Century" panose="02040604050505020304" pitchFamily="18" charset="0"/>
                <a:ea typeface="华文中宋" panose="02010600040101010101" pitchFamily="2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7518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">
            <a:extLst>
              <a:ext uri="{FF2B5EF4-FFF2-40B4-BE49-F238E27FC236}">
                <a16:creationId xmlns:a16="http://schemas.microsoft.com/office/drawing/2014/main" id="{B4EE441E-3C30-0B4E-A1E6-8D4D179E8278}"/>
              </a:ext>
            </a:extLst>
          </p:cNvPr>
          <p:cNvSpPr/>
          <p:nvPr userDrawn="1"/>
        </p:nvSpPr>
        <p:spPr>
          <a:xfrm>
            <a:off x="0" y="5247"/>
            <a:ext cx="12192000" cy="348776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61000"/>
                </a:schemeClr>
              </a:gs>
              <a:gs pos="0">
                <a:srgbClr val="DBECF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FCE28-5878-4540-92E5-E5A3CFFB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1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4C90F-4152-294D-AEBE-46DD818F8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5000"/>
                    </a:srgbClr>
                  </a:outerShdw>
                </a:effectLst>
                <a:latin typeface="Centaur" panose="02030504050205020304" pitchFamily="18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8F1ABE0-0583-7540-A7FF-4A970A98F0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639" y="0"/>
            <a:ext cx="1431361" cy="108812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1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8910FDBF-0F57-F74F-9E86-332C434DC740}"/>
              </a:ext>
            </a:extLst>
          </p:cNvPr>
          <p:cNvSpPr/>
          <p:nvPr userDrawn="1"/>
        </p:nvSpPr>
        <p:spPr>
          <a:xfrm>
            <a:off x="0" y="6656053"/>
            <a:ext cx="12192000" cy="201946"/>
          </a:xfrm>
          <a:prstGeom prst="rect">
            <a:avLst/>
          </a:prstGeom>
          <a:gradFill>
            <a:gsLst>
              <a:gs pos="0">
                <a:srgbClr val="FF0000">
                  <a:lumMod val="9000"/>
                  <a:lumOff val="9100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0" i="0" dirty="0">
              <a:latin typeface="Microsoft YaHei" panose="020B0503020204020204" pitchFamily="34" charset="-122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849ACD2-31B7-5F42-B075-2E6858B5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960" y="6638461"/>
            <a:ext cx="3081240" cy="201946"/>
          </a:xfrm>
        </p:spPr>
        <p:txBody>
          <a:bodyPr/>
          <a:lstStyle/>
          <a:p>
            <a:fld id="{032D8BDE-9946-6144-9409-AE8D001960BF}" type="datetimeFigureOut">
              <a:rPr lang="en-CN" smtClean="0"/>
              <a:t>2022/6/15</a:t>
            </a:fld>
            <a:endParaRPr lang="en-CN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D1286D2-D2DE-6D46-A203-167AC3F1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640144"/>
            <a:ext cx="6184900" cy="201946"/>
          </a:xfrm>
        </p:spPr>
        <p:txBody>
          <a:bodyPr/>
          <a:lstStyle/>
          <a:p>
            <a:endParaRPr lang="en-CN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DDF2B73-4B10-1E40-8471-D8439E1C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636669"/>
            <a:ext cx="2882900" cy="201946"/>
          </a:xfrm>
        </p:spPr>
        <p:txBody>
          <a:bodyPr/>
          <a:lstStyle/>
          <a:p>
            <a:fld id="{08A53482-69AC-C044-9115-D1F88F3EDDF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784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3">
            <a:extLst>
              <a:ext uri="{FF2B5EF4-FFF2-40B4-BE49-F238E27FC236}">
                <a16:creationId xmlns:a16="http://schemas.microsoft.com/office/drawing/2014/main" id="{BA02DC91-FA2B-1343-9109-95CEE3ED239D}"/>
              </a:ext>
            </a:extLst>
          </p:cNvPr>
          <p:cNvSpPr/>
          <p:nvPr userDrawn="1"/>
        </p:nvSpPr>
        <p:spPr>
          <a:xfrm>
            <a:off x="0" y="6656053"/>
            <a:ext cx="12192000" cy="201946"/>
          </a:xfrm>
          <a:prstGeom prst="rect">
            <a:avLst/>
          </a:prstGeom>
          <a:gradFill>
            <a:gsLst>
              <a:gs pos="0">
                <a:srgbClr val="FF0000">
                  <a:lumMod val="9000"/>
                  <a:lumOff val="9100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0" i="0" dirty="0">
              <a:latin typeface="Microsoft YaHei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20F7B-95BE-1C47-B045-4D1BBA0408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34" y="1"/>
            <a:ext cx="10515600" cy="1077122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1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 err="1"/>
              <a:t>页标题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0C926-866F-6346-B679-B93B861852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4434" y="1351725"/>
            <a:ext cx="10983132" cy="4825238"/>
          </a:xfrm>
        </p:spPr>
        <p:txBody>
          <a:bodyPr/>
          <a:lstStyle>
            <a:lvl1pPr marL="228600" indent="-228600"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q"/>
              <a:defRPr b="0" i="0" baseline="0">
                <a:effectLst>
                  <a:outerShdw blurRad="38100" dist="38100" dir="2700000" algn="tl">
                    <a:srgbClr val="000000">
                      <a:alpha val="5000"/>
                    </a:srgbClr>
                  </a:outerShdw>
                </a:effectLst>
                <a:latin typeface="Linux Biolinum O" panose="02000503000000000000" pitchFamily="2" charset="0"/>
                <a:ea typeface="Microsoft YaHei" panose="020B0503020204020204" pitchFamily="34" charset="-122"/>
              </a:defRPr>
            </a:lvl1pPr>
            <a:lvl2pPr marL="685800" indent="-228600">
              <a:lnSpc>
                <a:spcPct val="100000"/>
              </a:lnSpc>
              <a:buClr>
                <a:srgbClr val="C00000"/>
              </a:buClr>
              <a:buSzPct val="120000"/>
              <a:buFont typeface="Wingdings" pitchFamily="2" charset="2"/>
              <a:buChar char="§"/>
              <a:defRPr lang="en-US" sz="2400" b="0" i="0" kern="12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5000"/>
                    </a:srgbClr>
                  </a:outerShdw>
                </a:effectLst>
                <a:latin typeface="Linux Biolinum O" panose="02000503000000000000" pitchFamily="2" charset="0"/>
                <a:ea typeface="Microsoft YaHei" panose="020B0503020204020204" pitchFamily="34" charset="-122"/>
                <a:cs typeface="+mn-cs"/>
              </a:defRPr>
            </a:lvl2pPr>
            <a:lvl3pPr marL="1143000" indent="-228600">
              <a:lnSpc>
                <a:spcPct val="100000"/>
              </a:lnSpc>
              <a:buClr>
                <a:srgbClr val="C00000"/>
              </a:buClr>
              <a:buFont typeface="Courier New" panose="02070309020205020404" pitchFamily="49" charset="0"/>
              <a:buChar char="o"/>
              <a:defRPr b="0" i="0">
                <a:effectLst>
                  <a:outerShdw blurRad="38100" dist="38100" dir="2700000" algn="tl">
                    <a:srgbClr val="000000">
                      <a:alpha val="5000"/>
                    </a:srgbClr>
                  </a:outerShdw>
                </a:effectLst>
                <a:latin typeface="Linux Biolinum O" panose="02000503000000000000" pitchFamily="2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10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 b="0" i="0">
                <a:effectLst>
                  <a:outerShdw blurRad="38100" dist="38100" dir="2700000" algn="tl">
                    <a:srgbClr val="000000">
                      <a:alpha val="5000"/>
                    </a:srgbClr>
                  </a:outerShdw>
                </a:effectLst>
                <a:latin typeface="Linux Biolinum O" panose="02000503000000000000" pitchFamily="2" charset="0"/>
                <a:ea typeface="SimSun" panose="02010600030101010101" pitchFamily="2" charset="-122"/>
              </a:defRPr>
            </a:lvl4pPr>
            <a:lvl5pPr marL="2057400" indent="-228600">
              <a:buFont typeface="Wingdings" pitchFamily="2" charset="2"/>
              <a:buChar char="q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en-US" dirty="0" err="1"/>
              <a:t>一级子标题</a:t>
            </a:r>
            <a:endParaRPr lang="en-US" dirty="0"/>
          </a:p>
          <a:p>
            <a:pPr lvl="1"/>
            <a:r>
              <a:rPr lang="en-US" dirty="0" err="1"/>
              <a:t>二级子标题</a:t>
            </a:r>
            <a:endParaRPr lang="en-US" dirty="0"/>
          </a:p>
          <a:p>
            <a:pPr lvl="2"/>
            <a:r>
              <a:rPr lang="en-US" dirty="0" err="1"/>
              <a:t>三级子标题</a:t>
            </a:r>
            <a:endParaRPr lang="en-US" dirty="0"/>
          </a:p>
          <a:p>
            <a:pPr lvl="3"/>
            <a:r>
              <a:rPr lang="en-US" dirty="0" err="1"/>
              <a:t>四级子标题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ABA83-E4B1-E443-8B3C-3D1547FD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960" y="6638461"/>
            <a:ext cx="3081240" cy="201946"/>
          </a:xfrm>
        </p:spPr>
        <p:txBody>
          <a:bodyPr/>
          <a:lstStyle/>
          <a:p>
            <a:fld id="{032D8BDE-9946-6144-9409-AE8D001960BF}" type="datetimeFigureOut">
              <a:rPr lang="en-CN" smtClean="0"/>
              <a:t>2022/6/15</a:t>
            </a:fld>
            <a:endParaRPr lang="en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0CDAE-18AA-8E4A-AE66-5A838387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640144"/>
            <a:ext cx="6184900" cy="201946"/>
          </a:xfrm>
        </p:spPr>
        <p:txBody>
          <a:bodyPr/>
          <a:lstStyle/>
          <a:p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1585B-95AA-B247-A257-904D4331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636669"/>
            <a:ext cx="2882900" cy="201946"/>
          </a:xfrm>
        </p:spPr>
        <p:txBody>
          <a:bodyPr/>
          <a:lstStyle/>
          <a:p>
            <a:fld id="{08A53482-69AC-C044-9115-D1F88F3EDDF4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直接连接符 7">
            <a:extLst>
              <a:ext uri="{FF2B5EF4-FFF2-40B4-BE49-F238E27FC236}">
                <a16:creationId xmlns:a16="http://schemas.microsoft.com/office/drawing/2014/main" id="{9BA7F044-7F3E-D645-A959-9DF72A5846E6}"/>
              </a:ext>
            </a:extLst>
          </p:cNvPr>
          <p:cNvCxnSpPr/>
          <p:nvPr userDrawn="1"/>
        </p:nvCxnSpPr>
        <p:spPr>
          <a:xfrm>
            <a:off x="604434" y="107712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id="{511702C7-8249-244F-BFC8-64CC202A8E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639" y="0"/>
            <a:ext cx="1431361" cy="108812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1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01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6FB14-A1C7-AA41-9182-7011209A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B2E9C-4B31-0C4A-A388-F5EE27CE7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26707-F07A-BC45-A74D-FDC4753FE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</a:defRPr>
            </a:lvl1pPr>
          </a:lstStyle>
          <a:p>
            <a:fld id="{032D8BDE-9946-6144-9409-AE8D001960BF}" type="datetimeFigureOut">
              <a:rPr lang="en-CN" smtClean="0"/>
              <a:pPr/>
              <a:t>2022/6/15</a:t>
            </a:fld>
            <a:endParaRPr lang="en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9011C-DB2B-3346-97F7-78CD41F90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</a:defRPr>
            </a:lvl1pPr>
          </a:lstStyle>
          <a:p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5316C-D9CF-314A-8AF7-929E04939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</a:defRPr>
            </a:lvl1pPr>
          </a:lstStyle>
          <a:p>
            <a:fld id="{08A53482-69AC-C044-9115-D1F88F3EDDF4}" type="slidenum">
              <a:rPr lang="en-CN" smtClean="0"/>
              <a:pPr/>
              <a:t>‹#›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4728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Microsoft YaHei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icrosoft YaHei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icrosoft YaHei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icrosoft YaHei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icrosoft YaHei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icrosoft YaHei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E1436E-B67D-6B42-AE5B-8D5EBFB66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4023" y="4758068"/>
            <a:ext cx="3723953" cy="1190220"/>
          </a:xfrm>
        </p:spPr>
        <p:txBody>
          <a:bodyPr>
            <a:normAutofit/>
          </a:bodyPr>
          <a:lstStyle/>
          <a:p>
            <a:r>
              <a:rPr lang="zh-CN" altLang="en-US" dirty="0"/>
              <a:t>编译原理课题组</a:t>
            </a:r>
            <a:endParaRPr lang="en-US" altLang="zh-CN" dirty="0"/>
          </a:p>
          <a:p>
            <a:r>
              <a:rPr lang="en-US" dirty="0"/>
              <a:t>2022-0</a:t>
            </a:r>
            <a:r>
              <a:rPr lang="en-US" altLang="zh-CN" dirty="0"/>
              <a:t>6</a:t>
            </a:r>
            <a:r>
              <a:rPr lang="en-US" dirty="0"/>
              <a:t>-</a:t>
            </a:r>
            <a:r>
              <a:rPr lang="en-US" altLang="zh-CN" dirty="0"/>
              <a:t>15</a:t>
            </a:r>
            <a:endParaRPr lang="en-US" dirty="0"/>
          </a:p>
          <a:p>
            <a:endParaRPr lang="en-C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7F87BC-F123-2348-9954-A18C36C355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sz="5400" dirty="0"/>
              <a:t>编译原理</a:t>
            </a:r>
            <a:br>
              <a:rPr lang="en-CN" dirty="0"/>
            </a:br>
            <a:r>
              <a:rPr lang="zh-CN" altLang="en-US" dirty="0"/>
              <a:t> </a:t>
            </a:r>
            <a:r>
              <a:rPr lang="en-US" altLang="zh-CN" dirty="0"/>
              <a:t>Principles of Compiler</a:t>
            </a:r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D629BC-75FF-6D4D-BBC7-3063382B5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2"/>
            <a:ext cx="1854198" cy="238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3302-BF2F-FF48-B1F0-11C00853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第七章</a:t>
            </a:r>
            <a:r>
              <a:rPr lang="en-US" altLang="zh-CN" dirty="0"/>
              <a:t>-</a:t>
            </a:r>
            <a:r>
              <a:rPr lang="zh-CN" altLang="en-US" dirty="0"/>
              <a:t>语法制导的语义计算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69F0-34D0-4246-BF4D-4101826A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属性文法</a:t>
            </a:r>
            <a:r>
              <a:rPr lang="zh-CN" altLang="en-US" dirty="0"/>
              <a:t>、综合属性、继承属性</a:t>
            </a:r>
            <a:endParaRPr lang="en-US" altLang="zh-CN" dirty="0"/>
          </a:p>
          <a:p>
            <a:r>
              <a:rPr lang="zh-CN" altLang="en-US" dirty="0"/>
              <a:t>画语法分析树</a:t>
            </a:r>
            <a:endParaRPr lang="en-US" altLang="zh-CN" dirty="0"/>
          </a:p>
          <a:p>
            <a:r>
              <a:rPr lang="zh-CN" altLang="en-US" dirty="0"/>
              <a:t>自顶向下深度优先从左至右遍历语法树的方法，计算所有属性值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4506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3302-BF2F-FF48-B1F0-11C00853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第八章</a:t>
            </a:r>
            <a:r>
              <a:rPr lang="en-US" altLang="zh-CN" dirty="0"/>
              <a:t>-</a:t>
            </a:r>
            <a:r>
              <a:rPr lang="zh-CN" altLang="en-US" dirty="0"/>
              <a:t>静态语义分析和中间代码生成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69F0-34D0-4246-BF4D-4101826A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给定一个L</a:t>
            </a:r>
            <a:r>
              <a:rPr lang="en-US" altLang="zh-CN" dirty="0"/>
              <a:t>-</a:t>
            </a:r>
            <a:r>
              <a:rPr lang="zh-CN" altLang="en-US" dirty="0"/>
              <a:t>翻译模式片段，能够将其翻译成三地址代码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71169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3302-BF2F-FF48-B1F0-11C00853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第九章</a:t>
            </a:r>
            <a:r>
              <a:rPr lang="en-US" altLang="zh-CN" dirty="0"/>
              <a:t>-</a:t>
            </a:r>
            <a:r>
              <a:rPr lang="zh-CN" altLang="en-US" dirty="0"/>
              <a:t>运行时存储组织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69F0-34D0-4246-BF4D-4101826A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栈桢</a:t>
            </a:r>
          </a:p>
          <a:p>
            <a:r>
              <a:rPr lang="en-CN" dirty="0"/>
              <a:t>给定一个程序片段</a:t>
            </a:r>
            <a:r>
              <a:rPr lang="zh-CN" altLang="en-US" dirty="0"/>
              <a:t>，能够清楚其在</a:t>
            </a:r>
            <a:r>
              <a:rPr lang="en-CN" dirty="0"/>
              <a:t>栈桢中的情况</a:t>
            </a:r>
          </a:p>
          <a:p>
            <a:endParaRPr lang="en-CN" dirty="0"/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24E7FC02-49BA-824E-BFDC-9B1DCC2E2C84}"/>
              </a:ext>
            </a:extLst>
          </p:cNvPr>
          <p:cNvSpPr/>
          <p:nvPr/>
        </p:nvSpPr>
        <p:spPr bwMode="auto">
          <a:xfrm>
            <a:off x="9413638" y="3822665"/>
            <a:ext cx="2438400" cy="3429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宋体" pitchFamily="2" charset="-122"/>
              </a:rPr>
              <a:t>动态数据区</a:t>
            </a:r>
          </a:p>
        </p:txBody>
      </p:sp>
      <p:sp>
        <p:nvSpPr>
          <p:cNvPr id="5" name="矩形 5">
            <a:extLst>
              <a:ext uri="{FF2B5EF4-FFF2-40B4-BE49-F238E27FC236}">
                <a16:creationId xmlns:a16="http://schemas.microsoft.com/office/drawing/2014/main" id="{FB452389-8693-FE41-8EAF-849F9BD4EE93}"/>
              </a:ext>
            </a:extLst>
          </p:cNvPr>
          <p:cNvSpPr/>
          <p:nvPr/>
        </p:nvSpPr>
        <p:spPr bwMode="auto">
          <a:xfrm>
            <a:off x="9412252" y="3441665"/>
            <a:ext cx="2438400" cy="3429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宋体" pitchFamily="2" charset="-122"/>
              </a:rPr>
              <a:t>临时变量</a:t>
            </a: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8F875676-9605-7548-AB03-E6FC030443D0}"/>
              </a:ext>
            </a:extLst>
          </p:cNvPr>
          <p:cNvSpPr/>
          <p:nvPr/>
        </p:nvSpPr>
        <p:spPr bwMode="auto">
          <a:xfrm>
            <a:off x="9413638" y="4584665"/>
            <a:ext cx="2438400" cy="3429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宋体" pitchFamily="2" charset="-122"/>
              </a:rPr>
              <a:t>保存机器状态</a:t>
            </a:r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BBAB7863-2B6C-BF45-BB53-47785D4A3306}"/>
              </a:ext>
            </a:extLst>
          </p:cNvPr>
          <p:cNvSpPr/>
          <p:nvPr/>
        </p:nvSpPr>
        <p:spPr bwMode="auto">
          <a:xfrm>
            <a:off x="9413638" y="4203665"/>
            <a:ext cx="2438400" cy="3429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宋体" pitchFamily="2" charset="-122"/>
              </a:rPr>
              <a:t>局部变量</a:t>
            </a:r>
          </a:p>
        </p:txBody>
      </p:sp>
      <p:sp>
        <p:nvSpPr>
          <p:cNvPr id="8" name="矩形 8">
            <a:extLst>
              <a:ext uri="{FF2B5EF4-FFF2-40B4-BE49-F238E27FC236}">
                <a16:creationId xmlns:a16="http://schemas.microsoft.com/office/drawing/2014/main" id="{1058301C-ADCE-BB4E-B465-21C421D83A21}"/>
              </a:ext>
            </a:extLst>
          </p:cNvPr>
          <p:cNvSpPr/>
          <p:nvPr/>
        </p:nvSpPr>
        <p:spPr bwMode="auto">
          <a:xfrm>
            <a:off x="9413638" y="4965665"/>
            <a:ext cx="2438400" cy="3429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宋体" pitchFamily="2" charset="-122"/>
              </a:rPr>
              <a:t>访问链</a:t>
            </a:r>
          </a:p>
        </p:txBody>
      </p:sp>
      <p:sp>
        <p:nvSpPr>
          <p:cNvPr id="9" name="矩形 9">
            <a:extLst>
              <a:ext uri="{FF2B5EF4-FFF2-40B4-BE49-F238E27FC236}">
                <a16:creationId xmlns:a16="http://schemas.microsoft.com/office/drawing/2014/main" id="{B4A9C8CA-B6E5-8A4E-9107-B2CEDAE8F45E}"/>
              </a:ext>
            </a:extLst>
          </p:cNvPr>
          <p:cNvSpPr/>
          <p:nvPr/>
        </p:nvSpPr>
        <p:spPr bwMode="auto">
          <a:xfrm>
            <a:off x="9413638" y="5346665"/>
            <a:ext cx="2438400" cy="3429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宋体" pitchFamily="2" charset="-122"/>
              </a:rPr>
              <a:t>控制链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0171701D-CF78-414C-8BC1-C3A7AC709372}"/>
              </a:ext>
            </a:extLst>
          </p:cNvPr>
          <p:cNvSpPr/>
          <p:nvPr/>
        </p:nvSpPr>
        <p:spPr bwMode="auto">
          <a:xfrm>
            <a:off x="9413638" y="5727665"/>
            <a:ext cx="2438400" cy="3429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宋体" pitchFamily="2" charset="-122"/>
              </a:rPr>
              <a:t>返回值 </a:t>
            </a:r>
          </a:p>
        </p:txBody>
      </p:sp>
      <p:sp>
        <p:nvSpPr>
          <p:cNvPr id="11" name="矩形 11">
            <a:extLst>
              <a:ext uri="{FF2B5EF4-FFF2-40B4-BE49-F238E27FC236}">
                <a16:creationId xmlns:a16="http://schemas.microsoft.com/office/drawing/2014/main" id="{1347A8F2-D879-4048-A4EF-71B05E9B59AE}"/>
              </a:ext>
            </a:extLst>
          </p:cNvPr>
          <p:cNvSpPr/>
          <p:nvPr/>
        </p:nvSpPr>
        <p:spPr bwMode="auto">
          <a:xfrm>
            <a:off x="9423517" y="6108665"/>
            <a:ext cx="2438400" cy="3429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宋体" pitchFamily="2" charset="-122"/>
              </a:rPr>
              <a:t>实参</a:t>
            </a:r>
          </a:p>
        </p:txBody>
      </p:sp>
      <p:cxnSp>
        <p:nvCxnSpPr>
          <p:cNvPr id="12" name="直接箭头连接符 19">
            <a:extLst>
              <a:ext uri="{FF2B5EF4-FFF2-40B4-BE49-F238E27FC236}">
                <a16:creationId xmlns:a16="http://schemas.microsoft.com/office/drawing/2014/main" id="{F2EC2611-DFBB-4949-8ADF-438299940CA5}"/>
              </a:ext>
            </a:extLst>
          </p:cNvPr>
          <p:cNvCxnSpPr/>
          <p:nvPr/>
        </p:nvCxnSpPr>
        <p:spPr bwMode="auto">
          <a:xfrm>
            <a:off x="8676577" y="6489665"/>
            <a:ext cx="609600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8EA5F05-BBA9-CD46-8EF1-C8E007CB12BD}"/>
              </a:ext>
            </a:extLst>
          </p:cNvPr>
          <p:cNvSpPr txBox="1"/>
          <p:nvPr/>
        </p:nvSpPr>
        <p:spPr>
          <a:xfrm>
            <a:off x="8158412" y="6337265"/>
            <a:ext cx="63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</a:t>
            </a:r>
            <a:endParaRPr lang="zh-CN" altLang="en-US" dirty="0"/>
          </a:p>
        </p:txBody>
      </p:sp>
      <p:cxnSp>
        <p:nvCxnSpPr>
          <p:cNvPr id="14" name="直接箭头连接符 22">
            <a:extLst>
              <a:ext uri="{FF2B5EF4-FFF2-40B4-BE49-F238E27FC236}">
                <a16:creationId xmlns:a16="http://schemas.microsoft.com/office/drawing/2014/main" id="{4CFF379B-A7D9-2D48-8AA9-E3A958889A9D}"/>
              </a:ext>
            </a:extLst>
          </p:cNvPr>
          <p:cNvCxnSpPr/>
          <p:nvPr/>
        </p:nvCxnSpPr>
        <p:spPr bwMode="auto">
          <a:xfrm>
            <a:off x="8727838" y="3453333"/>
            <a:ext cx="609600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972C12-D99C-EC4C-81B2-45A01020600D}"/>
              </a:ext>
            </a:extLst>
          </p:cNvPr>
          <p:cNvSpPr txBox="1"/>
          <p:nvPr/>
        </p:nvSpPr>
        <p:spPr>
          <a:xfrm>
            <a:off x="7940899" y="3300933"/>
            <a:ext cx="89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2">
                <a:extLst>
                  <a:ext uri="{FF2B5EF4-FFF2-40B4-BE49-F238E27FC236}">
                    <a16:creationId xmlns:a16="http://schemas.microsoft.com/office/drawing/2014/main" id="{CC04DD30-B837-A34B-8761-4C3309D408A4}"/>
                  </a:ext>
                </a:extLst>
              </p:cNvPr>
              <p:cNvSpPr txBox="1"/>
              <p:nvPr/>
            </p:nvSpPr>
            <p:spPr>
              <a:xfrm>
                <a:off x="8646254" y="4629386"/>
                <a:ext cx="797141" cy="1802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连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数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据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文本框 12">
                <a:extLst>
                  <a:ext uri="{FF2B5EF4-FFF2-40B4-BE49-F238E27FC236}">
                    <a16:creationId xmlns:a16="http://schemas.microsoft.com/office/drawing/2014/main" id="{CC04DD30-B837-A34B-8761-4C3309D40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254" y="4629386"/>
                <a:ext cx="797141" cy="1802545"/>
              </a:xfrm>
              <a:prstGeom prst="rect">
                <a:avLst/>
              </a:prstGeom>
              <a:blipFill>
                <a:blip r:embed="rId2"/>
                <a:stretch>
                  <a:fillRect b="-209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26">
                <a:extLst>
                  <a:ext uri="{FF2B5EF4-FFF2-40B4-BE49-F238E27FC236}">
                    <a16:creationId xmlns:a16="http://schemas.microsoft.com/office/drawing/2014/main" id="{DF74C416-977C-654D-871D-EBA48131EA64}"/>
                  </a:ext>
                </a:extLst>
              </p:cNvPr>
              <p:cNvSpPr txBox="1"/>
              <p:nvPr/>
            </p:nvSpPr>
            <p:spPr>
              <a:xfrm>
                <a:off x="8727838" y="3436370"/>
                <a:ext cx="609600" cy="1221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16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局</m:t>
                                  </m:r>
                                </m:num>
                                <m:den>
                                  <m:r>
                                    <a:rPr lang="zh-CN" altLang="en-US" sz="1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部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16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数</m:t>
                                  </m:r>
                                </m:num>
                                <m:den>
                                  <m:r>
                                    <a:rPr lang="zh-CN" altLang="en-US" sz="1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据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文本框 26">
                <a:extLst>
                  <a:ext uri="{FF2B5EF4-FFF2-40B4-BE49-F238E27FC236}">
                    <a16:creationId xmlns:a16="http://schemas.microsoft.com/office/drawing/2014/main" id="{DF74C416-977C-654D-871D-EBA48131E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838" y="3436370"/>
                <a:ext cx="609600" cy="12211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5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3302-BF2F-FF48-B1F0-11C00853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第十章</a:t>
            </a:r>
            <a:r>
              <a:rPr lang="en-US" altLang="zh-CN" dirty="0"/>
              <a:t>-</a:t>
            </a:r>
            <a:r>
              <a:rPr lang="zh-CN" altLang="en-US" dirty="0"/>
              <a:t>代码优化和目标代码生成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69F0-34D0-4246-BF4D-4101826A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dirty="0"/>
              <a:t>基本块划分和流图构造</a:t>
            </a:r>
            <a:r>
              <a:rPr lang="zh-CN" altLang="en-US" dirty="0"/>
              <a:t>（通过找入口语句）</a:t>
            </a:r>
            <a:endParaRPr lang="en-CN" dirty="0"/>
          </a:p>
          <a:p>
            <a:r>
              <a:rPr lang="en-CN" dirty="0"/>
              <a:t>代码优化</a:t>
            </a:r>
            <a:r>
              <a:rPr lang="zh-CN" altLang="en-US" dirty="0"/>
              <a:t>（重点考察窥孔优化、循环优化）</a:t>
            </a:r>
            <a:endParaRPr lang="en-US" altLang="zh-CN" dirty="0"/>
          </a:p>
          <a:p>
            <a:r>
              <a:rPr lang="zh-CN" altLang="en-US" dirty="0"/>
              <a:t>循环优化</a:t>
            </a:r>
            <a:endParaRPr lang="en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代码外提；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强度削弱；</a:t>
            </a:r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删除归纳变量；</a:t>
            </a:r>
            <a:endParaRPr lang="en-CN" dirty="0"/>
          </a:p>
          <a:p>
            <a:r>
              <a:rPr lang="en-CN" dirty="0"/>
              <a:t>数据流分析</a:t>
            </a:r>
          </a:p>
          <a:p>
            <a:r>
              <a:rPr lang="en-CN" dirty="0"/>
              <a:t>基于DAG的优化</a:t>
            </a:r>
          </a:p>
          <a:p>
            <a:r>
              <a:rPr lang="en-CN" dirty="0"/>
              <a:t>目标代码生成</a:t>
            </a:r>
          </a:p>
        </p:txBody>
      </p:sp>
    </p:spTree>
    <p:extLst>
      <p:ext uri="{BB962C8B-B14F-4D97-AF65-F5344CB8AC3E}">
        <p14:creationId xmlns:p14="http://schemas.microsoft.com/office/powerpoint/2010/main" val="576359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C958-3D44-DF42-A376-B6DD3F91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>
                <a:solidFill>
                  <a:srgbClr val="C00000"/>
                </a:solidFill>
              </a:rPr>
              <a:t>祝各位同学都能满绩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</a:t>
            </a:r>
            <a:endParaRPr lang="en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10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F4B0-83CE-5E47-A318-2B374D79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CN" dirty="0"/>
              <a:t>重点知识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点梳理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CD0FA-766E-2945-BA20-A34BCA9D65FA}"/>
              </a:ext>
            </a:extLst>
          </p:cNvPr>
          <p:cNvSpPr txBox="1"/>
          <p:nvPr/>
        </p:nvSpPr>
        <p:spPr>
          <a:xfrm>
            <a:off x="831850" y="5148262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声明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该PPT只用于课本上知识点梳理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，没有列上来知识点的不代表不重要，往往实际应用中可能会经常用到。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372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3302-BF2F-FF48-B1F0-11C00853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第一章</a:t>
            </a:r>
            <a:r>
              <a:rPr lang="en-US" altLang="zh-CN" dirty="0"/>
              <a:t>-</a:t>
            </a:r>
            <a:r>
              <a:rPr lang="zh-CN" altLang="en-US" dirty="0"/>
              <a:t>引论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69F0-34D0-4246-BF4D-4101826A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编译的各个阶段</a:t>
            </a:r>
            <a:r>
              <a:rPr lang="zh-CN" altLang="en-US" dirty="0"/>
              <a:t>，书上的那个框架图，以及各个阶段的含义。给定一个错误，能否判断其属于词法错误、语法错误还是</a:t>
            </a:r>
            <a:r>
              <a:rPr lang="zh-CN" altLang="en-CN" dirty="0"/>
              <a:t>语义错误</a:t>
            </a:r>
            <a:endParaRPr lang="en-US" altLang="zh-CN" dirty="0"/>
          </a:p>
          <a:p>
            <a:r>
              <a:rPr lang="en-CN" dirty="0"/>
              <a:t>前端</a:t>
            </a:r>
            <a:r>
              <a:rPr lang="zh-CN" altLang="en-US" dirty="0"/>
              <a:t>、后端、中间代码的设计</a:t>
            </a:r>
            <a:endParaRPr lang="en-US" altLang="zh-CN" dirty="0"/>
          </a:p>
          <a:p>
            <a:r>
              <a:rPr lang="zh-CN" altLang="en-US" dirty="0"/>
              <a:t>什么叫编译程序？什么叫解释程序？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4947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3302-BF2F-FF48-B1F0-11C00853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第二章</a:t>
            </a:r>
            <a:r>
              <a:rPr lang="en-US" altLang="zh-CN" dirty="0"/>
              <a:t>-</a:t>
            </a:r>
            <a:r>
              <a:rPr lang="zh-CN" altLang="en-US" dirty="0"/>
              <a:t>文法与语言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69F0-34D0-4246-BF4D-4101826A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符号串</a:t>
            </a:r>
            <a:r>
              <a:rPr lang="zh-CN" altLang="en-US" dirty="0"/>
              <a:t>（集合）的几种运算（</a:t>
            </a:r>
            <a:r>
              <a:rPr lang="zh-CN" altLang="en-CN" dirty="0"/>
              <a:t>幂</a:t>
            </a:r>
            <a:r>
              <a:rPr lang="zh-CN" altLang="en-US" dirty="0"/>
              <a:t>、</a:t>
            </a:r>
            <a:r>
              <a:rPr lang="zh-CN" altLang="en-CN" dirty="0"/>
              <a:t>闭包</a:t>
            </a:r>
            <a:r>
              <a:rPr lang="zh-CN" altLang="en-US" dirty="0"/>
              <a:t>）得清楚，不然可能题目都看不懂：）</a:t>
            </a:r>
            <a:endParaRPr lang="en-US" altLang="zh-CN" dirty="0"/>
          </a:p>
          <a:p>
            <a:r>
              <a:rPr lang="en-CN" dirty="0"/>
              <a:t>文法的概念一定要清楚</a:t>
            </a:r>
            <a:r>
              <a:rPr lang="zh-CN" altLang="en-US" dirty="0"/>
              <a:t>，怎么样描述一个文法？</a:t>
            </a:r>
            <a:endParaRPr lang="en-US" altLang="zh-CN" dirty="0"/>
          </a:p>
          <a:p>
            <a:r>
              <a:rPr lang="zh-CN" altLang="en-US" dirty="0"/>
              <a:t>给定一个文法，如何写出它所描述的语言？</a:t>
            </a:r>
            <a:endParaRPr lang="en-US" altLang="zh-CN" dirty="0"/>
          </a:p>
          <a:p>
            <a:r>
              <a:rPr lang="en-CN" dirty="0"/>
              <a:t>给一个语言L</a:t>
            </a:r>
            <a:r>
              <a:rPr lang="zh-CN" altLang="en-US" dirty="0"/>
              <a:t>，如何设计它的文法？</a:t>
            </a:r>
            <a:endParaRPr lang="en-US" altLang="zh-CN" dirty="0"/>
          </a:p>
          <a:p>
            <a:r>
              <a:rPr lang="zh-CN" altLang="en-US" dirty="0"/>
              <a:t>文法的类型（乔姆斯基分类）得了解，不然可能题目都看不懂</a:t>
            </a:r>
            <a:endParaRPr lang="en-US" altLang="zh-CN" dirty="0"/>
          </a:p>
          <a:p>
            <a:r>
              <a:rPr lang="zh-CN" altLang="en-US" dirty="0"/>
              <a:t>给一个文法</a:t>
            </a:r>
            <a:r>
              <a:rPr lang="en-US" altLang="zh-CN" dirty="0"/>
              <a:t>L</a:t>
            </a:r>
            <a:r>
              <a:rPr lang="zh-CN" altLang="en-US" dirty="0"/>
              <a:t>和一个句子，怎样写出它的推导（最左推导、</a:t>
            </a:r>
            <a:r>
              <a:rPr lang="zh-CN" altLang="en-CN" dirty="0"/>
              <a:t>最右</a:t>
            </a:r>
            <a:r>
              <a:rPr lang="zh-CN" altLang="en-US" dirty="0"/>
              <a:t>推导）？</a:t>
            </a:r>
            <a:endParaRPr lang="en-US" altLang="zh-CN" dirty="0"/>
          </a:p>
          <a:p>
            <a:r>
              <a:rPr lang="zh-CN" altLang="en-US" dirty="0"/>
              <a:t>文法二义性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4585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3302-BF2F-FF48-B1F0-11C00853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第二章</a:t>
            </a:r>
            <a:r>
              <a:rPr lang="en-US" altLang="zh-CN" dirty="0"/>
              <a:t>-</a:t>
            </a:r>
            <a:r>
              <a:rPr lang="zh-CN" altLang="en-US" dirty="0"/>
              <a:t>文法与语言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69F0-34D0-4246-BF4D-4101826A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什么是句型</a:t>
            </a:r>
            <a:r>
              <a:rPr lang="zh-CN" altLang="en-US" dirty="0"/>
              <a:t>、</a:t>
            </a:r>
            <a:r>
              <a:rPr lang="en-CN" dirty="0"/>
              <a:t>短语</a:t>
            </a:r>
            <a:r>
              <a:rPr lang="zh-CN" altLang="en-US" dirty="0"/>
              <a:t>、简单短语、</a:t>
            </a:r>
            <a:r>
              <a:rPr lang="zh-CN" altLang="en-CN" dirty="0"/>
              <a:t>句柄</a:t>
            </a:r>
            <a:r>
              <a:rPr lang="zh-CN" altLang="en-US" dirty="0"/>
              <a:t>？给定一个</a:t>
            </a:r>
            <a:r>
              <a:rPr lang="zh-CN" altLang="en-CN" dirty="0"/>
              <a:t>语法树</a:t>
            </a:r>
            <a:r>
              <a:rPr lang="zh-CN" altLang="en-US" dirty="0"/>
              <a:t>（或者自己推导出来的），指出</a:t>
            </a:r>
            <a:r>
              <a:rPr lang="en-CN" dirty="0"/>
              <a:t>句型</a:t>
            </a:r>
            <a:r>
              <a:rPr lang="zh-CN" altLang="en-US" dirty="0"/>
              <a:t>、</a:t>
            </a:r>
            <a:r>
              <a:rPr lang="en-CN" dirty="0"/>
              <a:t>短语</a:t>
            </a:r>
            <a:r>
              <a:rPr lang="zh-CN" altLang="en-US" dirty="0"/>
              <a:t>、简单短语、</a:t>
            </a:r>
            <a:r>
              <a:rPr lang="zh-CN" altLang="en-CN" dirty="0"/>
              <a:t>句柄</a:t>
            </a:r>
            <a:endParaRPr lang="en-US" dirty="0"/>
          </a:p>
          <a:p>
            <a:endParaRPr lang="en-US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5525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3302-BF2F-FF48-B1F0-11C00853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第三章</a:t>
            </a:r>
            <a:r>
              <a:rPr lang="en-US" altLang="zh-CN" dirty="0"/>
              <a:t>-</a:t>
            </a:r>
            <a:r>
              <a:rPr lang="zh-CN" altLang="en-US" dirty="0"/>
              <a:t>词法分析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69F0-34D0-4246-BF4D-4101826A0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351725"/>
            <a:ext cx="10983132" cy="5219196"/>
          </a:xfrm>
        </p:spPr>
        <p:txBody>
          <a:bodyPr/>
          <a:lstStyle/>
          <a:p>
            <a:r>
              <a:rPr lang="zh-CN" altLang="en-US" dirty="0"/>
              <a:t>正规文法、正规式、有穷自动机</a:t>
            </a:r>
            <a:endParaRPr lang="en-US" altLang="zh-CN" dirty="0"/>
          </a:p>
          <a:p>
            <a:r>
              <a:rPr lang="zh-CN" altLang="en-CN" dirty="0"/>
              <a:t>正规式</a:t>
            </a:r>
            <a:r>
              <a:rPr lang="zh-CN" altLang="en-US" dirty="0"/>
              <a:t>与</a:t>
            </a:r>
            <a:r>
              <a:rPr lang="en-US" altLang="zh-CN" dirty="0"/>
              <a:t>NFA</a:t>
            </a:r>
            <a:r>
              <a:rPr lang="zh-CN" altLang="en-US" dirty="0"/>
              <a:t>相互转换</a:t>
            </a:r>
          </a:p>
          <a:p>
            <a:r>
              <a:rPr lang="zh-CN" altLang="en-CN" dirty="0"/>
              <a:t>正规</a:t>
            </a:r>
            <a:r>
              <a:rPr lang="zh-CN" altLang="en-US" dirty="0"/>
              <a:t>文法与</a:t>
            </a:r>
            <a:r>
              <a:rPr lang="en-US" altLang="zh-CN" dirty="0"/>
              <a:t>NFA</a:t>
            </a:r>
            <a:r>
              <a:rPr lang="zh-CN" altLang="en-US" dirty="0"/>
              <a:t>相互转换</a:t>
            </a:r>
            <a:endParaRPr lang="en-CN" dirty="0">
              <a:solidFill>
                <a:srgbClr val="C00000"/>
              </a:solidFill>
            </a:endParaRPr>
          </a:p>
          <a:p>
            <a:r>
              <a:rPr lang="en-CN" dirty="0"/>
              <a:t>NFA</a:t>
            </a:r>
            <a:r>
              <a:rPr lang="en-US" dirty="0" err="1"/>
              <a:t>转DFA</a:t>
            </a:r>
            <a:endParaRPr lang="en-CN" dirty="0"/>
          </a:p>
          <a:p>
            <a:r>
              <a:rPr lang="en-CN" dirty="0"/>
              <a:t>最小化DFA</a:t>
            </a:r>
          </a:p>
        </p:txBody>
      </p:sp>
      <p:sp>
        <p:nvSpPr>
          <p:cNvPr id="4" name="Text Box 16">
            <a:extLst>
              <a:ext uri="{FF2B5EF4-FFF2-40B4-BE49-F238E27FC236}">
                <a16:creationId xmlns:a16="http://schemas.microsoft.com/office/drawing/2014/main" id="{BFAD5278-2479-6D45-9693-5F38BAACF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9786" y="1351725"/>
            <a:ext cx="1258887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正规式</a:t>
            </a:r>
          </a:p>
          <a:p>
            <a:pPr algn="ctr" eaLnBrk="1" hangingPunct="1"/>
            <a:r>
              <a:rPr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  <a:p>
            <a:endParaRPr lang="zh-CN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62EC137-74E0-E94A-9820-690B16396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905" y="2102617"/>
            <a:ext cx="1512888" cy="846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正规文法</a:t>
            </a:r>
          </a:p>
          <a:p>
            <a:pPr algn="ctr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  <a:p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582D1663-1EAB-1F4F-B0F6-A43F1E663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1235" y="2143888"/>
            <a:ext cx="3286616" cy="48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非确定有穷自动机（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NFA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1EB11C4C-839D-EB49-9D6B-50352642B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5673" y="2969388"/>
            <a:ext cx="2814636" cy="523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确定有穷自动机</a:t>
            </a:r>
          </a:p>
          <a:p>
            <a:pPr algn="ctr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DFA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14FDD957-9070-1145-A449-2057C1851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5673" y="4162921"/>
            <a:ext cx="346151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最小确定有穷自动机</a:t>
            </a:r>
          </a:p>
          <a:p>
            <a:pPr algn="ctr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min DFA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83956A4E-B29B-3944-8BA6-0C4217666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1311" y="2334388"/>
            <a:ext cx="20748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28FCBE6-18F7-A840-83B7-0A9E11ACE7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29923" y="2585213"/>
            <a:ext cx="779463" cy="376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3AC0A474-EA12-4C47-ABA7-B567F445FD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28098" y="2572513"/>
            <a:ext cx="777875" cy="376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2A9F7BB2-44C5-0742-81F2-752D6B680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8742" y="3786683"/>
            <a:ext cx="0" cy="376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Line 7">
            <a:extLst>
              <a:ext uri="{FF2B5EF4-FFF2-40B4-BE49-F238E27FC236}">
                <a16:creationId xmlns:a16="http://schemas.microsoft.com/office/drawing/2014/main" id="{A6306B8A-1A04-FC4F-B9E8-9C94755DB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0961" y="1778763"/>
            <a:ext cx="90805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DC430783-632B-A849-9280-909BB351E1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12198" y="1707325"/>
            <a:ext cx="90805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Line 5">
            <a:extLst>
              <a:ext uri="{FF2B5EF4-FFF2-40B4-BE49-F238E27FC236}">
                <a16:creationId xmlns:a16="http://schemas.microsoft.com/office/drawing/2014/main" id="{E8F31DCC-B6C8-9448-8C91-58BA3117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5186" y="1702563"/>
            <a:ext cx="90805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57A011D5-D254-C44A-99D8-7706BB2EB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6423" y="1772413"/>
            <a:ext cx="90805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611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3302-BF2F-FF48-B1F0-11C00853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第四章</a:t>
            </a:r>
            <a:r>
              <a:rPr lang="en-US" altLang="zh-CN" dirty="0"/>
              <a:t>-</a:t>
            </a:r>
            <a:r>
              <a:rPr lang="zh-CN" altLang="en-US" dirty="0"/>
              <a:t>自顶向下的语法分析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69F0-34D0-4246-BF4D-4101826A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dirty="0"/>
              <a:t>判断一个文法是不是LL(1)文法</a:t>
            </a:r>
            <a:r>
              <a:rPr lang="zh-CN" altLang="en-US" dirty="0"/>
              <a:t>（通过求</a:t>
            </a:r>
            <a:r>
              <a:rPr lang="en-US" altLang="zh-CN" dirty="0"/>
              <a:t>FIRST</a:t>
            </a:r>
            <a:r>
              <a:rPr lang="zh-CN" altLang="en-US" dirty="0"/>
              <a:t>、</a:t>
            </a:r>
            <a:r>
              <a:rPr lang="en-US" altLang="zh-CN" dirty="0"/>
              <a:t>FOLLOW</a:t>
            </a:r>
            <a:r>
              <a:rPr lang="zh-CN" altLang="en-US" dirty="0"/>
              <a:t>、</a:t>
            </a:r>
            <a:r>
              <a:rPr lang="en-US" altLang="zh-CN" dirty="0"/>
              <a:t>SELECT</a:t>
            </a:r>
            <a:r>
              <a:rPr lang="zh-CN" altLang="en-US" dirty="0"/>
              <a:t>集合的方式）</a:t>
            </a:r>
            <a:endParaRPr lang="en-US" altLang="zh-CN" dirty="0"/>
          </a:p>
          <a:p>
            <a:r>
              <a:rPr lang="zh-CN" altLang="en-US" dirty="0"/>
              <a:t>了解如何将某些</a:t>
            </a:r>
            <a:r>
              <a:rPr lang="en-US" altLang="zh-CN" dirty="0"/>
              <a:t>LL(1)</a:t>
            </a:r>
            <a:r>
              <a:rPr lang="zh-CN" altLang="en-US" dirty="0"/>
              <a:t>文法转成</a:t>
            </a:r>
            <a:r>
              <a:rPr lang="en-US" altLang="zh-CN" dirty="0"/>
              <a:t>LL(1)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通过预测分析法进行</a:t>
            </a:r>
            <a:r>
              <a:rPr lang="en-US" altLang="zh-CN" dirty="0"/>
              <a:t>LL(1)</a:t>
            </a:r>
            <a:r>
              <a:rPr lang="zh-CN" altLang="en-US" dirty="0"/>
              <a:t>分析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SELECT</a:t>
            </a:r>
            <a:r>
              <a:rPr lang="zh-CN" altLang="en-US" dirty="0"/>
              <a:t>集合，构造</a:t>
            </a:r>
            <a:r>
              <a:rPr lang="en-US" altLang="zh-CN" dirty="0"/>
              <a:t>LL(1)</a:t>
            </a:r>
            <a:r>
              <a:rPr lang="zh-CN" altLang="en-US" dirty="0"/>
              <a:t>分析表</a:t>
            </a:r>
            <a:endParaRPr lang="en-US" altLang="zh-CN" dirty="0"/>
          </a:p>
          <a:p>
            <a:pPr lvl="1"/>
            <a:r>
              <a:rPr lang="zh-CN" altLang="en-US" dirty="0"/>
              <a:t>给定一个句子，能够画一个表格，把它的具体分析过程写出来（通过在表格中写上分析栈、剩余输入串、动作等信息）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199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3302-BF2F-FF48-B1F0-11C00853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第五章</a:t>
            </a:r>
            <a:r>
              <a:rPr lang="en-US" altLang="zh-CN" dirty="0"/>
              <a:t>-</a:t>
            </a:r>
            <a:r>
              <a:rPr lang="zh-CN" altLang="en-US" dirty="0"/>
              <a:t>自底向上优先分析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69F0-34D0-4246-BF4D-4101826A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给定一个文法，如何求</a:t>
            </a:r>
            <a:r>
              <a:rPr lang="en-US" altLang="zh-CN" dirty="0"/>
              <a:t>FIRSTVT</a:t>
            </a:r>
            <a:r>
              <a:rPr lang="zh-CN" altLang="en-US" dirty="0"/>
              <a:t>，</a:t>
            </a:r>
            <a:r>
              <a:rPr lang="en-US" altLang="zh-CN" dirty="0"/>
              <a:t>LASTVT</a:t>
            </a:r>
          </a:p>
          <a:p>
            <a:r>
              <a:rPr lang="en-CN" dirty="0"/>
              <a:t>算符优先文法</a:t>
            </a:r>
          </a:p>
        </p:txBody>
      </p:sp>
    </p:spTree>
    <p:extLst>
      <p:ext uri="{BB962C8B-B14F-4D97-AF65-F5344CB8AC3E}">
        <p14:creationId xmlns:p14="http://schemas.microsoft.com/office/powerpoint/2010/main" val="177087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3302-BF2F-FF48-B1F0-11C00853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第六章</a:t>
            </a:r>
            <a:r>
              <a:rPr lang="en-US" altLang="zh-CN" dirty="0"/>
              <a:t>-LR</a:t>
            </a:r>
            <a:r>
              <a:rPr lang="zh-CN" altLang="en-US" dirty="0"/>
              <a:t>分析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69F0-34D0-4246-BF4D-4101826A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掌握给定一个文法LR文法</a:t>
            </a:r>
            <a:r>
              <a:rPr lang="zh-CN" altLang="en-US" dirty="0"/>
              <a:t>，对其进行</a:t>
            </a:r>
            <a:r>
              <a:rPr lang="en-US" altLang="zh-CN" dirty="0"/>
              <a:t>LR</a:t>
            </a:r>
            <a:r>
              <a:rPr lang="zh-CN" altLang="en-US" dirty="0"/>
              <a:t>分析；重点考察</a:t>
            </a:r>
            <a:r>
              <a:rPr lang="en-US" altLang="zh-CN" dirty="0"/>
              <a:t>LR(1)</a:t>
            </a:r>
            <a:r>
              <a:rPr lang="zh-CN" altLang="en-US" dirty="0"/>
              <a:t>和</a:t>
            </a:r>
            <a:r>
              <a:rPr lang="en-US" altLang="zh-CN" dirty="0"/>
              <a:t>LALR(1)</a:t>
            </a:r>
            <a:r>
              <a:rPr lang="zh-CN" altLang="en-US" dirty="0"/>
              <a:t>分析法；但是</a:t>
            </a:r>
            <a:r>
              <a:rPr lang="en-US" altLang="zh-CN" dirty="0"/>
              <a:t>LR(0)</a:t>
            </a:r>
            <a:r>
              <a:rPr lang="zh-CN" altLang="en-US" dirty="0"/>
              <a:t>和</a:t>
            </a:r>
            <a:r>
              <a:rPr lang="en-US" altLang="zh-CN" dirty="0"/>
              <a:t>SLR(1)</a:t>
            </a:r>
            <a:r>
              <a:rPr lang="zh-CN" altLang="en-US" dirty="0"/>
              <a:t>是理解</a:t>
            </a:r>
            <a:r>
              <a:rPr lang="en-US" altLang="zh-CN" dirty="0"/>
              <a:t>LR(1)</a:t>
            </a:r>
            <a:r>
              <a:rPr lang="zh-CN" altLang="en-US" dirty="0"/>
              <a:t>和</a:t>
            </a:r>
            <a:r>
              <a:rPr lang="en-US" altLang="zh-CN" dirty="0"/>
              <a:t>LALR(1)</a:t>
            </a:r>
            <a:r>
              <a:rPr lang="zh-CN" altLang="en-US" dirty="0"/>
              <a:t>的基础</a:t>
            </a:r>
            <a:endParaRPr lang="en-US" altLang="zh-CN" dirty="0"/>
          </a:p>
          <a:p>
            <a:r>
              <a:rPr lang="zh-CN" altLang="en-US" dirty="0"/>
              <a:t>活前缀、可归前缀</a:t>
            </a:r>
            <a:endParaRPr lang="en-US" altLang="zh-CN" dirty="0"/>
          </a:p>
          <a:p>
            <a:r>
              <a:rPr lang="zh-CN" altLang="en-US" dirty="0"/>
              <a:t>写出扩充文法，并给其编号</a:t>
            </a:r>
            <a:endParaRPr lang="en-US" altLang="zh-CN" dirty="0"/>
          </a:p>
          <a:p>
            <a:r>
              <a:rPr lang="zh-CN" altLang="en-US" dirty="0"/>
              <a:t>构造识别活前缀的</a:t>
            </a:r>
            <a:r>
              <a:rPr lang="en-US" altLang="zh-CN" dirty="0"/>
              <a:t>DFA</a:t>
            </a:r>
            <a:r>
              <a:rPr lang="zh-CN" altLang="en-US" dirty="0"/>
              <a:t>（可以通过项目集写出来）</a:t>
            </a:r>
            <a:endParaRPr lang="en-US" altLang="zh-CN" dirty="0"/>
          </a:p>
          <a:p>
            <a:r>
              <a:rPr lang="zh-CN" altLang="en-US" dirty="0"/>
              <a:t>构造</a:t>
            </a:r>
            <a:r>
              <a:rPr lang="en-US" altLang="zh-CN" dirty="0"/>
              <a:t>LR</a:t>
            </a:r>
            <a:r>
              <a:rPr lang="zh-CN" altLang="en-US" dirty="0"/>
              <a:t>分析表</a:t>
            </a:r>
            <a:endParaRPr lang="en-US" altLang="zh-CN" dirty="0"/>
          </a:p>
          <a:p>
            <a:r>
              <a:rPr lang="zh-CN" altLang="en-US" dirty="0"/>
              <a:t>给定一个句子，写出它的</a:t>
            </a:r>
            <a:r>
              <a:rPr lang="en-US" altLang="zh-CN" dirty="0"/>
              <a:t>LR</a:t>
            </a:r>
            <a:r>
              <a:rPr lang="zh-CN" altLang="en-US" dirty="0"/>
              <a:t>分析过程</a:t>
            </a:r>
            <a:endParaRPr lang="en-US" altLang="zh-CN" dirty="0"/>
          </a:p>
          <a:p>
            <a:r>
              <a:rPr lang="en-US" altLang="zh-CN" dirty="0"/>
              <a:t>LR(1)</a:t>
            </a:r>
            <a:r>
              <a:rPr lang="zh-CN" altLang="en-US" dirty="0"/>
              <a:t>和</a:t>
            </a:r>
            <a:r>
              <a:rPr lang="en-US" altLang="zh-CN" dirty="0"/>
              <a:t>LALR(1)</a:t>
            </a:r>
            <a:r>
              <a:rPr lang="zh-CN" altLang="en-US" dirty="0"/>
              <a:t>之间的关联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927878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18124</TotalTime>
  <Words>687</Words>
  <Application>Microsoft Macintosh PowerPoint</Application>
  <PresentationFormat>Widescreen</PresentationFormat>
  <Paragraphs>84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Microsoft YaHei</vt:lpstr>
      <vt:lpstr>Arial</vt:lpstr>
      <vt:lpstr>Calibri</vt:lpstr>
      <vt:lpstr>Cambria Math</vt:lpstr>
      <vt:lpstr>Centaur</vt:lpstr>
      <vt:lpstr>Century</vt:lpstr>
      <vt:lpstr>Courier New</vt:lpstr>
      <vt:lpstr>Linux Biolinum O</vt:lpstr>
      <vt:lpstr>Wingdings</vt:lpstr>
      <vt:lpstr>Custom Design</vt:lpstr>
      <vt:lpstr>编译原理  Principles of Compiler</vt:lpstr>
      <vt:lpstr> 重点知识点梳理</vt:lpstr>
      <vt:lpstr>第一章-引论</vt:lpstr>
      <vt:lpstr>第二章-文法与语言</vt:lpstr>
      <vt:lpstr>第二章-文法与语言</vt:lpstr>
      <vt:lpstr>第三章-词法分析</vt:lpstr>
      <vt:lpstr>第四章-自顶向下的语法分析</vt:lpstr>
      <vt:lpstr>第五章-自底向上优先分析</vt:lpstr>
      <vt:lpstr>第六章-LR分析</vt:lpstr>
      <vt:lpstr>第七章-语法制导的语义计算</vt:lpstr>
      <vt:lpstr>第八章-静态语义分析和中间代码生成</vt:lpstr>
      <vt:lpstr>第九章-运行时存储组织</vt:lpstr>
      <vt:lpstr>第十章-代码优化和目标代码生成</vt:lpstr>
      <vt:lpstr>祝各位同学都能满绩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欢迎使用 PowerPoint</dc:title>
  <dc:creator>杨 茂林</dc:creator>
  <cp:keywords/>
  <cp:lastModifiedBy>Wan Yao</cp:lastModifiedBy>
  <cp:revision>2397</cp:revision>
  <cp:lastPrinted>2022-03-16T07:42:31Z</cp:lastPrinted>
  <dcterms:created xsi:type="dcterms:W3CDTF">2022-03-12T13:26:12Z</dcterms:created>
  <dcterms:modified xsi:type="dcterms:W3CDTF">2022-06-15T08:12:33Z</dcterms:modified>
  <cp:version/>
</cp:coreProperties>
</file>