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7" r:id="rId3"/>
    <p:sldId id="263" r:id="rId4"/>
    <p:sldId id="264" r:id="rId5"/>
    <p:sldId id="265" r:id="rId6"/>
    <p:sldId id="266" r:id="rId7"/>
    <p:sldId id="292" r:id="rId8"/>
    <p:sldId id="293" r:id="rId9"/>
    <p:sldId id="289" r:id="rId10"/>
    <p:sldId id="291" r:id="rId11"/>
    <p:sldId id="294" r:id="rId12"/>
    <p:sldId id="295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80" r:id="rId23"/>
    <p:sldId id="281" r:id="rId24"/>
    <p:sldId id="282" r:id="rId25"/>
    <p:sldId id="288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50"/>
    <a:srgbClr val="2D659B"/>
    <a:srgbClr val="064989"/>
    <a:srgbClr val="004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00" autoAdjust="0"/>
  </p:normalViewPr>
  <p:slideViewPr>
    <p:cSldViewPr>
      <p:cViewPr varScale="1">
        <p:scale>
          <a:sx n="140" d="100"/>
          <a:sy n="140" d="100"/>
        </p:scale>
        <p:origin x="774" y="102"/>
      </p:cViewPr>
      <p:guideLst>
        <p:guide orient="horz" pos="1121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4C02A-4B10-4920-AEE7-623B6C6BADF2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61BB8-410B-448A-9DFD-326C74CE89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4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9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9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8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9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80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4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74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68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59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92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14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51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177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69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32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1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2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9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5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2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13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49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1BB8-410B-448A-9DFD-326C74CE89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4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6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1354" y="0"/>
            <a:ext cx="9141293" cy="5143500"/>
            <a:chOff x="1354" y="0"/>
            <a:chExt cx="9141293" cy="5143500"/>
          </a:xfrm>
        </p:grpSpPr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4" y="0"/>
              <a:ext cx="9141293" cy="51435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400" y="339502"/>
              <a:ext cx="1331919" cy="111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6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95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3" cy="514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979712" y="124151"/>
            <a:ext cx="6336704" cy="32702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746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979712" y="124151"/>
            <a:ext cx="6336704" cy="32702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7908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5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9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" y="0"/>
            <a:ext cx="9141293" cy="514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4529260"/>
            <a:ext cx="1331919" cy="1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27584" y="1019512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400" b="1" spc="-150">
                <a:solidFill>
                  <a:srgbClr val="004989"/>
                </a:solidFill>
              </a:defRPr>
            </a:lvl1pPr>
          </a:lstStyle>
          <a:p>
            <a:pPr algn="l"/>
            <a:r>
              <a:rPr lang="en-US" altLang="ko-KR" sz="2200" dirty="0" smtClean="0"/>
              <a:t>Contents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00719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3" y="0"/>
            <a:ext cx="9141293" cy="5143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0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9D37-41FD-4873-95AE-EFFD808B020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3F13-0FB9-47BC-BEC9-3C89F320E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61" r:id="rId10"/>
    <p:sldLayoutId id="2147483662" r:id="rId11"/>
    <p:sldLayoutId id="2147483657" r:id="rId12"/>
    <p:sldLayoutId id="2147483663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bk.hanyang.ac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4529260"/>
            <a:ext cx="1331919" cy="111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2435" y="267494"/>
            <a:ext cx="662473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800" b="1" dirty="0" smtClean="0">
                <a:solidFill>
                  <a:srgbClr val="064989"/>
                </a:solidFill>
              </a:rPr>
              <a:t>2021-2</a:t>
            </a:r>
            <a:r>
              <a:rPr lang="ko-KR" altLang="en-US" sz="2800" b="1" dirty="0" smtClean="0">
                <a:solidFill>
                  <a:srgbClr val="064989"/>
                </a:solidFill>
              </a:rPr>
              <a:t>학기 </a:t>
            </a:r>
            <a:r>
              <a:rPr lang="ko-KR" altLang="en-US" sz="2800" b="1" dirty="0" smtClean="0">
                <a:solidFill>
                  <a:srgbClr val="064989"/>
                </a:solidFill>
              </a:rPr>
              <a:t>공과대학 </a:t>
            </a:r>
            <a:r>
              <a:rPr lang="en-US" altLang="ko-KR" sz="2800" b="1" dirty="0">
                <a:solidFill>
                  <a:srgbClr val="064989"/>
                </a:solidFill>
              </a:rPr>
              <a:t>Capstone Design </a:t>
            </a:r>
            <a:r>
              <a:rPr lang="ko-KR" altLang="en-US" sz="2800" b="1" dirty="0" smtClean="0">
                <a:solidFill>
                  <a:srgbClr val="064989"/>
                </a:solidFill>
              </a:rPr>
              <a:t>교과목 </a:t>
            </a:r>
            <a:r>
              <a:rPr lang="ko-KR" altLang="en-US" sz="2800" b="1" dirty="0">
                <a:solidFill>
                  <a:srgbClr val="064989"/>
                </a:solidFill>
              </a:rPr>
              <a:t>지원비 </a:t>
            </a:r>
            <a:r>
              <a:rPr lang="ko-KR" altLang="en-US" sz="2800" b="1" dirty="0" err="1" smtClean="0">
                <a:solidFill>
                  <a:srgbClr val="064989"/>
                </a:solidFill>
              </a:rPr>
              <a:t>사용안내</a:t>
            </a:r>
            <a:r>
              <a:rPr lang="ko-KR" altLang="en-US" sz="2800" b="1" dirty="0" smtClean="0">
                <a:solidFill>
                  <a:srgbClr val="064989"/>
                </a:solidFill>
              </a:rPr>
              <a:t> </a:t>
            </a:r>
            <a:endParaRPr lang="ko-KR" altLang="en-US" sz="2800" dirty="0">
              <a:solidFill>
                <a:srgbClr val="064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435" y="3363838"/>
            <a:ext cx="4608512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ko-KR" altLang="en-US" sz="2400" b="1" dirty="0" smtClean="0">
                <a:solidFill>
                  <a:srgbClr val="00B0F0"/>
                </a:solidFill>
              </a:rPr>
              <a:t>공과대학 공학교육혁신센터</a:t>
            </a:r>
            <a:endParaRPr lang="ko-KR" altLang="en-US" sz="2400" dirty="0">
              <a:solidFill>
                <a:srgbClr val="00B0F0"/>
              </a:solidFill>
            </a:endParaRPr>
          </a:p>
          <a:p>
            <a:pPr>
              <a:lnSpc>
                <a:spcPts val="3800"/>
              </a:lnSpc>
            </a:pPr>
            <a:r>
              <a:rPr lang="ko-KR" altLang="en-US" sz="2400" b="1" dirty="0" smtClean="0">
                <a:solidFill>
                  <a:srgbClr val="00B0F0"/>
                </a:solidFill>
              </a:rPr>
              <a:t>한양대학교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LINC+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사업단 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4108" y="271576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2021.09.01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34051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후불결제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예시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/>
          <a:stretch/>
        </p:blipFill>
        <p:spPr>
          <a:xfrm rot="60000">
            <a:off x="3923929" y="1280834"/>
            <a:ext cx="5127529" cy="3848637"/>
          </a:xfrm>
          <a:prstGeom prst="rect">
            <a:avLst/>
          </a:prstGeom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549932" y="1657788"/>
            <a:ext cx="936104" cy="198884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4567270" y="1932872"/>
            <a:ext cx="416044" cy="152400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982472" y="1932703"/>
            <a:ext cx="416044" cy="152400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567270" y="2182798"/>
            <a:ext cx="1831246" cy="198884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4564889" y="2763626"/>
            <a:ext cx="983154" cy="152400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009634" y="1657788"/>
            <a:ext cx="936104" cy="198884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267282" y="1457958"/>
            <a:ext cx="1441969" cy="152400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4756242" y="3673539"/>
            <a:ext cx="416044" cy="144016"/>
          </a:xfrm>
          <a:prstGeom prst="roundRect">
            <a:avLst/>
          </a:prstGeom>
          <a:solidFill>
            <a:schemeClr val="accent5"/>
          </a:solidFill>
          <a:ln w="19050">
            <a:noFill/>
            <a:miter lim="800000"/>
            <a:headEnd/>
            <a:tailEnd/>
          </a:ln>
          <a:effectLst/>
        </p:spPr>
        <p:txBody>
          <a:bodyPr lIns="15752" tIns="0" rIns="15752" bIns="0" anchor="ctr"/>
          <a:lstStyle/>
          <a:p>
            <a:pPr algn="ctr">
              <a:defRPr/>
            </a:pPr>
            <a:endParaRPr lang="ko-KR" altLang="ko-KR" dirty="0"/>
          </a:p>
        </p:txBody>
      </p:sp>
      <p:sp>
        <p:nvSpPr>
          <p:cNvPr id="16" name="모서리가 둥근 사각형 설명선 15"/>
          <p:cNvSpPr/>
          <p:nvPr/>
        </p:nvSpPr>
        <p:spPr>
          <a:xfrm flipH="1">
            <a:off x="5548042" y="200844"/>
            <a:ext cx="3170733" cy="1280442"/>
          </a:xfrm>
          <a:prstGeom prst="wedgeRoundRectCallout">
            <a:avLst>
              <a:gd name="adj1" fmla="val -1230"/>
              <a:gd name="adj2" fmla="val 6174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등록번호 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206-82-07306 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 206-82-00400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ko-KR" altLang="en-US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상호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한양대학교 </a:t>
            </a:r>
            <a:r>
              <a:rPr lang="ko-KR" altLang="en-US" sz="1100" b="1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산학협력단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한양대학교</a:t>
            </a:r>
            <a:endParaRPr lang="en-US" altLang="ko-KR" sz="11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ko-KR" altLang="en-US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성명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     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하성규                 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  </a:t>
            </a:r>
            <a:r>
              <a:rPr lang="ko-KR" altLang="en-US" sz="1100" b="1" dirty="0" err="1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김우승</a:t>
            </a:r>
            <a:endParaRPr lang="en-US" altLang="ko-KR" sz="11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ko-KR" altLang="en-US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주소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서울특별시 성동구 왕십리로 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222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ko-KR" altLang="en-US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업태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  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                   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학교법인</a:t>
            </a:r>
            <a:endParaRPr lang="en-US" altLang="ko-KR" sz="11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</a:t>
            </a:r>
            <a:r>
              <a:rPr lang="ko-KR" altLang="en-US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종목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 </a:t>
            </a:r>
            <a:r>
              <a:rPr lang="ko-KR" altLang="en-US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산학협력사업            </a:t>
            </a:r>
            <a:r>
              <a:rPr lang="en-US" altLang="ko-KR" sz="1100" b="1" dirty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 </a:t>
            </a:r>
            <a:r>
              <a:rPr lang="en-US" altLang="ko-KR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교육사업</a:t>
            </a:r>
            <a:endParaRPr lang="ko-KR" altLang="en-US" sz="1100" b="1" dirty="0">
              <a:solidFill>
                <a:schemeClr val="tx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77686" y="4305300"/>
            <a:ext cx="1241090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6702553" y="3817555"/>
            <a:ext cx="1243185" cy="343729"/>
          </a:xfrm>
          <a:prstGeom prst="wedgeRoundRectCallout">
            <a:avLst>
              <a:gd name="adj1" fmla="val 35098"/>
              <a:gd name="adj2" fmla="val 7031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“</a:t>
            </a:r>
            <a:r>
              <a:rPr lang="ko-KR" altLang="en-US" sz="1100" b="1" dirty="0">
                <a:solidFill>
                  <a:schemeClr val="tx1"/>
                </a:solidFill>
              </a:rPr>
              <a:t>청구</a:t>
            </a:r>
            <a:r>
              <a:rPr lang="en-US" altLang="ko-KR" sz="1100" b="1" dirty="0">
                <a:solidFill>
                  <a:schemeClr val="tx1"/>
                </a:solidFill>
              </a:rPr>
              <a:t>”</a:t>
            </a:r>
            <a:r>
              <a:rPr lang="ko-KR" altLang="en-US" sz="1100" b="1" dirty="0">
                <a:solidFill>
                  <a:schemeClr val="tx1"/>
                </a:solidFill>
              </a:rPr>
              <a:t>로 표기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4940" y="626274"/>
            <a:ext cx="3347391" cy="198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ko-KR" sz="14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Step 1. </a:t>
            </a:r>
            <a:r>
              <a:rPr lang="ko-KR" altLang="en-US" sz="14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물품구매 및 한양대 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사업자</a:t>
            </a:r>
            <a:endParaRPr lang="en-US" altLang="ko-KR" sz="1400" b="1" dirty="0" smtClean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등록증 정보 제공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endParaRPr lang="en-US" altLang="ko-KR" sz="1400" b="1" dirty="0" smtClean="0">
              <a:solidFill>
                <a:srgbClr val="009999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Step </a:t>
            </a:r>
            <a:r>
              <a:rPr lang="en-US" altLang="ko-KR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r>
              <a:rPr lang="en-US" altLang="ko-KR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업체 </a:t>
            </a:r>
            <a:r>
              <a:rPr lang="ko-KR" altLang="en-US" sz="1400" b="1" dirty="0" err="1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통장사본과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b="1" dirty="0" smtClean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업체 사업자등록증 </a:t>
            </a:r>
            <a:r>
              <a:rPr lang="ko-KR" altLang="en-US" sz="14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요청</a:t>
            </a:r>
            <a:endParaRPr lang="en-US" altLang="ko-KR" sz="1400" b="1" dirty="0" smtClean="0">
              <a:solidFill>
                <a:srgbClr val="00006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atin typeface="+mn-ea"/>
              </a:rPr>
              <a:t>단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세금계산서에 </a:t>
            </a:r>
            <a:r>
              <a:rPr lang="ko-KR" altLang="en-US" sz="1400" dirty="0" err="1" smtClean="0">
                <a:latin typeface="+mn-ea"/>
              </a:rPr>
              <a:t>세부내역이</a:t>
            </a:r>
            <a:r>
              <a:rPr lang="ko-KR" altLang="en-US" sz="1400" dirty="0" smtClean="0">
                <a:latin typeface="+mn-ea"/>
              </a:rPr>
              <a:t> 표시되지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1400" dirty="0" smtClean="0">
                <a:latin typeface="+mn-ea"/>
              </a:rPr>
              <a:t>않은 </a:t>
            </a:r>
            <a:r>
              <a:rPr lang="ko-KR" altLang="en-US" sz="1400" dirty="0">
                <a:latin typeface="+mn-ea"/>
              </a:rPr>
              <a:t>경우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거래명세서</a:t>
            </a:r>
            <a:r>
              <a:rPr lang="ko-KR" altLang="en-US" sz="1400" dirty="0">
                <a:latin typeface="+mn-ea"/>
              </a:rPr>
              <a:t> 첨부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물품을 구매한 날짜와 같은 날짜의</a:t>
            </a:r>
            <a:endParaRPr lang="en-US" altLang="ko-KR" sz="1400" b="1" dirty="0" smtClean="0">
              <a:solidFill>
                <a:srgbClr val="009999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400" b="1" dirty="0" smtClean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세금계산서와 거래명세서가 </a:t>
            </a:r>
            <a:r>
              <a:rPr lang="ko-KR" altLang="en-US" sz="1400" b="1" dirty="0" smtClean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필요함</a:t>
            </a:r>
            <a:r>
              <a:rPr lang="en-US" altLang="ko-KR" sz="1400" b="1" dirty="0" smtClean="0">
                <a:solidFill>
                  <a:srgbClr val="00999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635896" y="2244624"/>
            <a:ext cx="2778046" cy="864096"/>
          </a:xfrm>
          <a:prstGeom prst="straightConnector1">
            <a:avLst/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65105"/>
            <a:ext cx="5904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업체에서 준 통장사본은 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반드시 세금계산서의 공급자 이름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업체 이름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동일해야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  그 외는 </a:t>
            </a:r>
            <a:r>
              <a:rPr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불인정함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149" y="2654350"/>
            <a:ext cx="3478837" cy="159274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※"/>
            </a:pPr>
            <a:r>
              <a:rPr lang="ko-KR" altLang="en-US" sz="1500" b="1" dirty="0"/>
              <a:t>세금계산서는 반드시</a:t>
            </a:r>
            <a:r>
              <a:rPr lang="en-US" altLang="ko-KR" sz="1500" b="1" dirty="0"/>
              <a:t/>
            </a:r>
            <a:br>
              <a:rPr lang="en-US" altLang="ko-KR" sz="1500" b="1" dirty="0"/>
            </a:br>
            <a:r>
              <a:rPr lang="en-US" altLang="ko-KR" sz="1500" b="1" u="sng" dirty="0">
                <a:solidFill>
                  <a:srgbClr val="FF0000"/>
                </a:solidFill>
              </a:rPr>
              <a:t>’</a:t>
            </a:r>
            <a:r>
              <a:rPr lang="ko-KR" altLang="en-US" sz="1500" b="1" u="sng" dirty="0">
                <a:solidFill>
                  <a:srgbClr val="FF0000"/>
                </a:solidFill>
              </a:rPr>
              <a:t>한양대학교 산학협력단</a:t>
            </a:r>
            <a:r>
              <a:rPr lang="en-US" altLang="ko-KR" sz="1500" b="1" u="sng" dirty="0">
                <a:solidFill>
                  <a:srgbClr val="FF0000"/>
                </a:solidFill>
              </a:rPr>
              <a:t>’</a:t>
            </a:r>
            <a:r>
              <a:rPr lang="ko-KR" altLang="en-US" sz="1500" b="1" dirty="0"/>
              <a:t>으로 </a:t>
            </a:r>
            <a:r>
              <a:rPr lang="ko-KR" altLang="en-US" sz="1500" b="1" dirty="0" smtClean="0"/>
              <a:t>발행</a:t>
            </a:r>
            <a:r>
              <a:rPr lang="en-US" altLang="ko-KR" sz="1500" b="1" dirty="0" smtClean="0"/>
              <a:t> </a:t>
            </a:r>
            <a:r>
              <a:rPr lang="ko-KR" altLang="en-US" sz="1500" b="1" dirty="0"/>
              <a:t>그 외는 </a:t>
            </a:r>
            <a:r>
              <a:rPr lang="ko-KR" altLang="en-US" sz="1500" b="1" dirty="0" err="1" smtClean="0"/>
              <a:t>불인정함</a:t>
            </a:r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※"/>
            </a:pPr>
            <a:r>
              <a:rPr lang="ko-KR" altLang="en-US" sz="1500" b="1" dirty="0"/>
              <a:t>단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도시공학과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자원환경공학과</a:t>
            </a:r>
            <a:r>
              <a:rPr lang="en-US" altLang="ko-KR" sz="1500" b="1" dirty="0"/>
              <a:t>, </a:t>
            </a:r>
            <a:endParaRPr lang="en-US" altLang="ko-KR" sz="1500" b="1" dirty="0" smtClean="0"/>
          </a:p>
          <a:p>
            <a:r>
              <a:rPr lang="en-US" altLang="ko-KR" sz="1500" b="1" dirty="0"/>
              <a:t> </a:t>
            </a:r>
            <a:r>
              <a:rPr lang="en-US" altLang="ko-KR" sz="1500" b="1" dirty="0" smtClean="0"/>
              <a:t>   </a:t>
            </a:r>
            <a:r>
              <a:rPr lang="ko-KR" altLang="en-US" sz="1500" b="1" dirty="0" smtClean="0"/>
              <a:t>건설환경공학과는 </a:t>
            </a:r>
            <a:r>
              <a:rPr lang="en-US" altLang="ko-KR" sz="1500" b="1" dirty="0"/>
              <a:t/>
            </a:r>
            <a:br>
              <a:rPr lang="en-US" altLang="ko-KR" sz="1500" b="1" dirty="0"/>
            </a:br>
            <a:r>
              <a:rPr lang="en-US" altLang="ko-KR" sz="1500" b="1" dirty="0" smtClean="0"/>
              <a:t>    </a:t>
            </a:r>
            <a:r>
              <a:rPr lang="en-US" altLang="ko-KR" sz="1500" b="1" u="sng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b="1" u="sng" dirty="0">
                <a:solidFill>
                  <a:srgbClr val="FF0000"/>
                </a:solidFill>
              </a:rPr>
              <a:t>한양대학교</a:t>
            </a:r>
            <a:r>
              <a:rPr lang="en-US" altLang="ko-KR" sz="1500" b="1" u="sng" dirty="0" smtClean="0">
                <a:solidFill>
                  <a:srgbClr val="FF0000"/>
                </a:solidFill>
              </a:rPr>
              <a:t>’</a:t>
            </a:r>
            <a:r>
              <a:rPr lang="ko-KR" altLang="en-US" sz="1500" b="1" dirty="0" smtClean="0"/>
              <a:t>로 발행</a:t>
            </a:r>
            <a:endParaRPr lang="ko-KR" altLang="en-US" sz="15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901178" y="1917401"/>
            <a:ext cx="137890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한양대학교 </a:t>
            </a:r>
            <a:r>
              <a:rPr lang="ko-KR" altLang="en-US" sz="900" dirty="0" err="1" smtClean="0"/>
              <a:t>산학협력단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6980867" y="2436649"/>
            <a:ext cx="61730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서비스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7947147" y="2436649"/>
            <a:ext cx="88321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산학협력사업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8202138" y="1914423"/>
            <a:ext cx="76235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성명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하성규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6398516" y="1657788"/>
            <a:ext cx="2464276" cy="13140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134051"/>
            <a:ext cx="542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Capstone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지원비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지급신청서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수시로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0110"/>
            <a:ext cx="3355238" cy="453650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1784" y="1797870"/>
            <a:ext cx="3168352" cy="1277091"/>
          </a:xfrm>
          <a:prstGeom prst="rect">
            <a:avLst/>
          </a:prstGeom>
          <a:noFill/>
          <a:ln w="28575" cmpd="sng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9080" y="3278182"/>
            <a:ext cx="3138845" cy="528444"/>
          </a:xfrm>
          <a:prstGeom prst="rect">
            <a:avLst/>
          </a:prstGeom>
          <a:noFill/>
          <a:ln w="28575" cmpd="sng"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9080" y="1419622"/>
            <a:ext cx="2922821" cy="263519"/>
          </a:xfrm>
          <a:prstGeom prst="rect">
            <a:avLst/>
          </a:prstGeom>
          <a:noFill/>
          <a:ln w="28575"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KMA1D1FEAF"/>
          <p:cNvSpPr>
            <a:spLocks noChangeArrowheads="1"/>
          </p:cNvSpPr>
          <p:nvPr/>
        </p:nvSpPr>
        <p:spPr bwMode="ltGray">
          <a:xfrm flipH="1">
            <a:off x="3673673" y="3282332"/>
            <a:ext cx="2537955" cy="615878"/>
          </a:xfrm>
          <a:prstGeom prst="rightArrowCallout">
            <a:avLst>
              <a:gd name="adj1" fmla="val 25971"/>
              <a:gd name="adj2" fmla="val 32349"/>
              <a:gd name="adj3" fmla="val 25923"/>
              <a:gd name="adj4" fmla="val 87890"/>
            </a:avLst>
          </a:prstGeom>
          <a:solidFill>
            <a:srgbClr val="004C86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현재 신청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내역 리스트</a:t>
            </a:r>
          </a:p>
        </p:txBody>
      </p:sp>
      <p:sp>
        <p:nvSpPr>
          <p:cNvPr id="14" name="KMA1D1FEAF"/>
          <p:cNvSpPr>
            <a:spLocks noChangeArrowheads="1"/>
          </p:cNvSpPr>
          <p:nvPr/>
        </p:nvSpPr>
        <p:spPr bwMode="ltGray">
          <a:xfrm flipH="1">
            <a:off x="3657924" y="2529974"/>
            <a:ext cx="2553705" cy="666363"/>
          </a:xfrm>
          <a:prstGeom prst="rightArrowCallout">
            <a:avLst>
              <a:gd name="adj1" fmla="val 25971"/>
              <a:gd name="adj2" fmla="val 32349"/>
              <a:gd name="adj3" fmla="val 25923"/>
              <a:gd name="adj4" fmla="val 88205"/>
            </a:avLst>
          </a:prstGeom>
          <a:solidFill>
            <a:schemeClr val="accent5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지금까지의 사용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내역 리스트</a:t>
            </a:r>
          </a:p>
        </p:txBody>
      </p:sp>
      <p:sp>
        <p:nvSpPr>
          <p:cNvPr id="15" name="KMA1D1FEAF"/>
          <p:cNvSpPr>
            <a:spLocks noChangeArrowheads="1"/>
          </p:cNvSpPr>
          <p:nvPr/>
        </p:nvSpPr>
        <p:spPr bwMode="ltGray">
          <a:xfrm flipH="1">
            <a:off x="3673675" y="534161"/>
            <a:ext cx="4378949" cy="1884115"/>
          </a:xfrm>
          <a:prstGeom prst="rightArrowCallout">
            <a:avLst>
              <a:gd name="adj1" fmla="val 18030"/>
              <a:gd name="adj2" fmla="val 22271"/>
              <a:gd name="adj3" fmla="val 21126"/>
              <a:gd name="adj4" fmla="val 84943"/>
            </a:avLst>
          </a:prstGeom>
          <a:solidFill>
            <a:srgbClr val="004C86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7200" tIns="97200" rIns="98082" bIns="97200" anchor="ctr"/>
          <a:lstStyle/>
          <a:p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50" b="1" dirty="0" smtClean="0">
                <a:solidFill>
                  <a:schemeClr val="bg1"/>
                </a:solidFill>
              </a:rPr>
              <a:t> • </a:t>
            </a:r>
            <a:r>
              <a:rPr lang="ko-KR" altLang="en-US" sz="1450" b="1" dirty="0">
                <a:solidFill>
                  <a:schemeClr val="bg1"/>
                </a:solidFill>
              </a:rPr>
              <a:t>신청금액</a:t>
            </a:r>
            <a:r>
              <a:rPr lang="en-US" altLang="ko-KR" sz="1450" b="1" dirty="0">
                <a:solidFill>
                  <a:schemeClr val="bg1"/>
                </a:solidFill>
              </a:rPr>
              <a:t>(A</a:t>
            </a:r>
            <a:r>
              <a:rPr lang="en-US" altLang="ko-KR" sz="145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50" dirty="0" smtClean="0">
                <a:solidFill>
                  <a:schemeClr val="bg1"/>
                </a:solidFill>
              </a:rPr>
              <a:t>: </a:t>
            </a:r>
            <a:r>
              <a:rPr lang="ko-KR" altLang="en-US" sz="1450" dirty="0">
                <a:solidFill>
                  <a:schemeClr val="bg1"/>
                </a:solidFill>
              </a:rPr>
              <a:t>과제신청서의 </a:t>
            </a:r>
            <a:endParaRPr lang="en-US" altLang="ko-KR" sz="145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5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5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450" b="1" u="sng" dirty="0" smtClean="0">
                <a:solidFill>
                  <a:schemeClr val="bg1"/>
                </a:solidFill>
              </a:rPr>
              <a:t>‘</a:t>
            </a:r>
            <a:r>
              <a:rPr lang="ko-KR" altLang="en-US" sz="1450" b="1" u="sng" dirty="0" err="1">
                <a:solidFill>
                  <a:schemeClr val="bg1"/>
                </a:solidFill>
              </a:rPr>
              <a:t>신청금</a:t>
            </a:r>
            <a:r>
              <a:rPr lang="ko-KR" altLang="en-US" sz="1450" b="1" u="sng" dirty="0">
                <a:solidFill>
                  <a:schemeClr val="bg1"/>
                </a:solidFill>
              </a:rPr>
              <a:t> 총합</a:t>
            </a:r>
            <a:r>
              <a:rPr lang="en-US" altLang="ko-KR" sz="1450" b="1" u="sng" dirty="0">
                <a:solidFill>
                  <a:schemeClr val="bg1"/>
                </a:solidFill>
              </a:rPr>
              <a:t>’</a:t>
            </a:r>
            <a:r>
              <a:rPr lang="ko-KR" altLang="en-US" sz="1450" dirty="0">
                <a:solidFill>
                  <a:schemeClr val="bg1"/>
                </a:solidFill>
              </a:rPr>
              <a:t>과 동일하게 금액 </a:t>
            </a:r>
            <a:r>
              <a:rPr lang="ko-KR" altLang="en-US" sz="1450" dirty="0" smtClean="0">
                <a:solidFill>
                  <a:schemeClr val="bg1"/>
                </a:solidFill>
              </a:rPr>
              <a:t>작성</a:t>
            </a:r>
            <a:endParaRPr lang="en-US" altLang="ko-KR" sz="145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50" dirty="0" smtClean="0">
                <a:solidFill>
                  <a:schemeClr val="bg1"/>
                </a:solidFill>
              </a:rPr>
              <a:t> </a:t>
            </a:r>
            <a:r>
              <a:rPr lang="en-US" altLang="ko-KR" sz="1450" dirty="0" smtClean="0">
                <a:solidFill>
                  <a:schemeClr val="bg1"/>
                </a:solidFill>
              </a:rPr>
              <a:t>  = </a:t>
            </a:r>
            <a:r>
              <a:rPr lang="ko-KR" altLang="en-US" sz="1450" dirty="0" smtClean="0">
                <a:solidFill>
                  <a:schemeClr val="bg1"/>
                </a:solidFill>
              </a:rPr>
              <a:t>재료비</a:t>
            </a:r>
            <a:r>
              <a:rPr lang="en-US" altLang="ko-KR" sz="1450" dirty="0">
                <a:solidFill>
                  <a:schemeClr val="bg1"/>
                </a:solidFill>
              </a:rPr>
              <a:t>+</a:t>
            </a:r>
            <a:r>
              <a:rPr lang="ko-KR" altLang="en-US" sz="1450" dirty="0" err="1">
                <a:solidFill>
                  <a:schemeClr val="bg1"/>
                </a:solidFill>
              </a:rPr>
              <a:t>문헌비</a:t>
            </a:r>
            <a:r>
              <a:rPr lang="en-US" altLang="ko-KR" sz="1450" dirty="0">
                <a:solidFill>
                  <a:schemeClr val="bg1"/>
                </a:solidFill>
              </a:rPr>
              <a:t>+</a:t>
            </a:r>
            <a:r>
              <a:rPr lang="ko-KR" altLang="en-US" sz="1450" dirty="0">
                <a:solidFill>
                  <a:schemeClr val="bg1"/>
                </a:solidFill>
              </a:rPr>
              <a:t>회의비</a:t>
            </a:r>
            <a:r>
              <a:rPr lang="en-US" altLang="ko-KR" sz="1450" dirty="0">
                <a:solidFill>
                  <a:schemeClr val="bg1"/>
                </a:solidFill>
              </a:rPr>
              <a:t>+</a:t>
            </a:r>
            <a:r>
              <a:rPr lang="ko-KR" altLang="en-US" sz="1450" dirty="0" err="1">
                <a:solidFill>
                  <a:schemeClr val="bg1"/>
                </a:solidFill>
              </a:rPr>
              <a:t>현장답사비</a:t>
            </a:r>
            <a:endParaRPr lang="en-US" altLang="ko-KR" sz="1450" dirty="0">
              <a:solidFill>
                <a:schemeClr val="bg1"/>
              </a:solidFill>
            </a:endParaRPr>
          </a:p>
          <a:p>
            <a:r>
              <a:rPr lang="en-US" altLang="ko-KR" sz="145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sz="1450" b="1" dirty="0" smtClean="0">
                <a:solidFill>
                  <a:schemeClr val="bg1"/>
                </a:solidFill>
              </a:rPr>
              <a:t> • </a:t>
            </a:r>
            <a:r>
              <a:rPr lang="ko-KR" altLang="en-US" sz="1450" b="1" dirty="0">
                <a:solidFill>
                  <a:schemeClr val="bg1"/>
                </a:solidFill>
              </a:rPr>
              <a:t>잔액</a:t>
            </a:r>
            <a:r>
              <a:rPr lang="en-US" altLang="ko-KR" sz="1450" b="1" dirty="0">
                <a:solidFill>
                  <a:schemeClr val="bg1"/>
                </a:solidFill>
              </a:rPr>
              <a:t>(D</a:t>
            </a:r>
            <a:r>
              <a:rPr lang="en-US" altLang="ko-KR" sz="1450" b="1" dirty="0" smtClean="0">
                <a:solidFill>
                  <a:schemeClr val="bg1"/>
                </a:solidFill>
              </a:rPr>
              <a:t>) </a:t>
            </a:r>
            <a:r>
              <a:rPr lang="en-US" altLang="ko-KR" sz="1450" dirty="0" smtClean="0">
                <a:solidFill>
                  <a:schemeClr val="bg1"/>
                </a:solidFill>
              </a:rPr>
              <a:t>: </a:t>
            </a:r>
            <a:r>
              <a:rPr lang="ko-KR" altLang="en-US" sz="1450" dirty="0">
                <a:solidFill>
                  <a:schemeClr val="bg1"/>
                </a:solidFill>
              </a:rPr>
              <a:t>반드시 </a:t>
            </a:r>
            <a:r>
              <a:rPr lang="ko-KR" altLang="en-US" sz="1450" dirty="0" smtClean="0">
                <a:solidFill>
                  <a:schemeClr val="bg1"/>
                </a:solidFill>
              </a:rPr>
              <a:t>작성</a:t>
            </a:r>
            <a:endParaRPr lang="en-US" altLang="ko-KR" sz="145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50" dirty="0" smtClean="0">
                <a:solidFill>
                  <a:schemeClr val="bg1"/>
                </a:solidFill>
              </a:rPr>
              <a:t>     =</a:t>
            </a:r>
            <a:r>
              <a:rPr lang="ko-KR" altLang="en-US" sz="1450" dirty="0" smtClean="0">
                <a:solidFill>
                  <a:schemeClr val="bg1"/>
                </a:solidFill>
              </a:rPr>
              <a:t>신청금액</a:t>
            </a:r>
            <a:r>
              <a:rPr lang="en-US" altLang="ko-KR" sz="1450" dirty="0" smtClean="0">
                <a:solidFill>
                  <a:schemeClr val="bg1"/>
                </a:solidFill>
              </a:rPr>
              <a:t>(A) - </a:t>
            </a:r>
            <a:r>
              <a:rPr lang="ko-KR" altLang="en-US" sz="1450" dirty="0" smtClean="0">
                <a:solidFill>
                  <a:schemeClr val="bg1"/>
                </a:solidFill>
              </a:rPr>
              <a:t>합계</a:t>
            </a:r>
            <a:r>
              <a:rPr lang="en-US" altLang="ko-KR" sz="1450" dirty="0" smtClean="0">
                <a:solidFill>
                  <a:schemeClr val="bg1"/>
                </a:solidFill>
              </a:rPr>
              <a:t>(B+C)</a:t>
            </a:r>
            <a:endParaRPr lang="ko-KR" altLang="en-US" sz="1450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530110"/>
            <a:ext cx="3355238" cy="453650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50774" y="4066913"/>
            <a:ext cx="554350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dirty="0" smtClean="0"/>
              <a:t> 물품구입 후 </a:t>
            </a:r>
            <a:r>
              <a:rPr lang="ko-KR" altLang="en-US" sz="1200" dirty="0" smtClean="0"/>
              <a:t>건마다 지급신청서를 수시로 센터에 </a:t>
            </a:r>
            <a:r>
              <a:rPr lang="ko-KR" altLang="en-US" sz="1200" dirty="0" smtClean="0"/>
              <a:t>신청함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현금결제 </a:t>
            </a:r>
            <a:r>
              <a:rPr lang="ko-KR" altLang="en-US" sz="1200" dirty="0" smtClean="0"/>
              <a:t>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현금영수증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거래명세서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팀장 </a:t>
            </a:r>
            <a:r>
              <a:rPr lang="ko-KR" altLang="en-US" sz="1200" dirty="0" smtClean="0"/>
              <a:t>통장사본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구입물품</a:t>
            </a:r>
            <a:r>
              <a:rPr lang="ko-KR" altLang="en-US" sz="1200" dirty="0" smtClean="0"/>
              <a:t> 사진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후불결제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시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세금계산서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거래명세서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업체 </a:t>
            </a:r>
            <a:r>
              <a:rPr lang="ko-KR" altLang="en-US" sz="1200" dirty="0" smtClean="0"/>
              <a:t>통장사본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업체 사업자등록</a:t>
            </a:r>
            <a:r>
              <a:rPr lang="ko-KR" altLang="en-US" sz="1200" dirty="0" smtClean="0"/>
              <a:t>증</a:t>
            </a:r>
            <a:endParaRPr lang="en-US" altLang="ko-KR" sz="1200" dirty="0" smtClean="0"/>
          </a:p>
          <a:p>
            <a:pPr>
              <a:lnSpc>
                <a:spcPct val="110000"/>
              </a:lnSpc>
            </a:pPr>
            <a:r>
              <a:rPr lang="ko-KR" altLang="en-US" sz="1200" dirty="0" smtClean="0"/>
              <a:t>                     </a:t>
            </a:r>
            <a:r>
              <a:rPr lang="ko-KR" altLang="en-US" sz="1200" dirty="0" err="1" smtClean="0"/>
              <a:t>구입물품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사진</a:t>
            </a:r>
            <a:r>
              <a:rPr lang="en-US" altLang="ko-KR" sz="1200" dirty="0" smtClean="0"/>
              <a:t>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11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3405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구입물품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사진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2" y="627534"/>
            <a:ext cx="4678655" cy="4320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52120" y="1491630"/>
            <a:ext cx="2781531" cy="1540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물품의 </a:t>
            </a:r>
            <a:r>
              <a:rPr lang="ko-KR" altLang="en-US" sz="1600" b="1" dirty="0" smtClean="0">
                <a:latin typeface="+mn-ea"/>
              </a:rPr>
              <a:t>개수</a:t>
            </a:r>
            <a:r>
              <a:rPr lang="ko-KR" altLang="en-US" sz="1600" dirty="0" smtClean="0">
                <a:latin typeface="+mn-ea"/>
              </a:rPr>
              <a:t>를 확인할 수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있도록 사진을 찍어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프린트하거나 </a:t>
            </a:r>
            <a:r>
              <a:rPr lang="en-US" altLang="ko-KR" sz="1600" dirty="0" smtClean="0">
                <a:latin typeface="+mn-ea"/>
              </a:rPr>
              <a:t>A4</a:t>
            </a:r>
            <a:r>
              <a:rPr lang="ko-KR" altLang="en-US" sz="1600" dirty="0" smtClean="0">
                <a:latin typeface="+mn-ea"/>
              </a:rPr>
              <a:t>용지에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붙여서 제출함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스테이플러나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err="1" smtClean="0">
                <a:latin typeface="+mn-ea"/>
              </a:rPr>
              <a:t>투명테이프</a:t>
            </a:r>
            <a:r>
              <a:rPr lang="ko-KR" altLang="en-US" sz="1600" dirty="0" smtClean="0">
                <a:latin typeface="+mn-ea"/>
              </a:rPr>
              <a:t> 사용금지</a:t>
            </a:r>
            <a:r>
              <a:rPr lang="en-US" altLang="ko-KR" sz="1600" dirty="0" smtClean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52" y="534161"/>
            <a:ext cx="4752544" cy="448586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1850" y="5982987"/>
            <a:ext cx="2103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Capstone Design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교과목 지원비 운영지침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84158"/>
              </p:ext>
            </p:extLst>
          </p:nvPr>
        </p:nvGraphicFramePr>
        <p:xfrm>
          <a:off x="251520" y="555527"/>
          <a:ext cx="8784976" cy="4354996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모음T"/>
                        </a:rPr>
                        <a:t>구분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내   용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b="1" dirty="0" smtClean="0"/>
                        <a:t>증빙서류</a:t>
                      </a:r>
                    </a:p>
                  </a:txBody>
                  <a:tcPr marL="17152" marR="17152" marT="17152" marB="17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</a:t>
                      </a:r>
                      <a:endParaRPr lang="en-US" altLang="ko-KR" sz="11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기준</a:t>
                      </a:r>
                      <a:endParaRPr lang="en-US" altLang="ko-KR" sz="11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재료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시약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부품 구입 및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시험분석비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시제품 제작비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공구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5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만원 이상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사유서 제출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공구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10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만원 이상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사유서 제출 및 사용 후 반납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PC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부품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작품제작과 관련 있는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20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만원 이하만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가능하며 사유서 반드시 제출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★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영수증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+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거래명세서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+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구매 물품 사진 제출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영수증에 거래품명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수량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단가 등이 정확하게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명시되어 있을 경우 거래명세서 불필요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★ 거래명세서 공급받는 자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: ‘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한양대학교 </a:t>
                      </a:r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산학협력단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’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도시공학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자원환경공학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200" b="1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건설환경공학과는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한양대학교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지원비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지급신청서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2&gt;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2.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사유서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필요시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)&lt;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5&gt;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3. 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휴먼모음T"/>
                        </a:rPr>
                        <a:t>현금영수증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개인카드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사용 불가하며 반드시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현금지급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또는 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휴먼모음T"/>
                        </a:rPr>
                        <a:t>세금계산서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 &lt;A4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용지에 붙임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휴먼모음T"/>
                        </a:rPr>
                        <a:t>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4.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거래명세서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현금영수증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세금계산서에 세부내용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없을 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5.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구매 물품 증빙 사진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6.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통장사본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현금사용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시는 팀장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세금계산서의 경우는 사업자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/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사업체명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7.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업체의 사업자등록증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세금계산서의 경우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endParaRPr lang="en-US" altLang="ko-KR" sz="11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          </a:t>
                      </a: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1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불가</a:t>
                      </a:r>
                      <a:endParaRPr lang="en-US" altLang="ko-KR" sz="1100" b="1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예시</a:t>
                      </a:r>
                      <a:endParaRPr lang="ko-KR" altLang="en-US" sz="11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★ 개인카드 사용 불가 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기자재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기계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소프트웨어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및 완제품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자전거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드론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등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구입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사무용품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전산소모품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(USB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등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구입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배송비는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반드시 물품구입비에 포함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별도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배송비는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지원 불가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 수행에 적합하지 않은 물품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979712" y="171919"/>
            <a:ext cx="6336704" cy="3270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지원비 </a:t>
            </a:r>
            <a:r>
              <a:rPr lang="ko-KR" altLang="en-US" dirty="0" err="1"/>
              <a:t>상세항목</a:t>
            </a:r>
            <a:r>
              <a:rPr lang="ko-KR" altLang="en-US" dirty="0"/>
              <a:t> 및 증빙서류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재료비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6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1850" y="5982987"/>
            <a:ext cx="2103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Capstone Design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교과목 지원비 운영지침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979712" y="178743"/>
            <a:ext cx="6336704" cy="3270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지원비 </a:t>
            </a:r>
            <a:r>
              <a:rPr lang="ko-KR" altLang="en-US" dirty="0" err="1"/>
              <a:t>상세항목</a:t>
            </a:r>
            <a:r>
              <a:rPr lang="ko-KR" altLang="en-US" dirty="0"/>
              <a:t> 및 증빙서류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문헌구입비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9097"/>
              </p:ext>
            </p:extLst>
          </p:nvPr>
        </p:nvGraphicFramePr>
        <p:xfrm>
          <a:off x="971600" y="626480"/>
          <a:ext cx="7200801" cy="4279471"/>
        </p:xfrm>
        <a:graphic>
          <a:graphicData uri="http://schemas.openxmlformats.org/drawingml/2006/table">
            <a:tbl>
              <a:tblPr/>
              <a:tblGrid>
                <a:gridCol w="80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모음T"/>
                        </a:rPr>
                        <a:t>구분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내   용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="1" dirty="0" smtClean="0"/>
                        <a:t>증빙서류</a:t>
                      </a:r>
                    </a:p>
                  </a:txBody>
                  <a:tcPr marL="17152" marR="17152" marT="17152" marB="17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도서구입비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/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제본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복사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비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: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∙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창작물 경우 각각 지원금의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20%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 가능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∙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논문형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보고서 경우 각각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45%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 가능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재료비 없이 보고서만 작성할 경우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문헌구입비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100%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 가능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복사용지 및 프린터 토너 구입 가능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★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구입한 문헌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도서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는 완료 후 반납 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구입도서는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LINC+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사업단에서 관리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지원비 지급신청서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&lt;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2&gt;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사유서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5&gt;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현금영수증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세금계산서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거래명세서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문헌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/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인쇄물 표지 및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목차 사진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통장사본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팀장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0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예시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★ 개인카드 사용 불가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 수행과 무관한 문헌 구입 불가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자기개발서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토익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등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반납하지 않는 경우 문헌구입비 지급 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인쇄비 사용 시 증빙서류 제출하지 않을 경우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영수증에 정확한 내역이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명시되어 있지 않을 경우 지급 불가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1850" y="5982987"/>
            <a:ext cx="2103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Capstone Design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교과목 지원비 운영지침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979712" y="178743"/>
            <a:ext cx="6336704" cy="3270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지원비 </a:t>
            </a:r>
            <a:r>
              <a:rPr lang="ko-KR" altLang="en-US" dirty="0" err="1"/>
              <a:t>상세항목</a:t>
            </a:r>
            <a:r>
              <a:rPr lang="ko-KR" altLang="en-US" dirty="0"/>
              <a:t> 및 증빙서류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현장답사비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10929"/>
              </p:ext>
            </p:extLst>
          </p:nvPr>
        </p:nvGraphicFramePr>
        <p:xfrm>
          <a:off x="971600" y="661654"/>
          <a:ext cx="7200801" cy="4111611"/>
        </p:xfrm>
        <a:graphic>
          <a:graphicData uri="http://schemas.openxmlformats.org/drawingml/2006/table">
            <a:tbl>
              <a:tblPr/>
              <a:tblGrid>
                <a:gridCol w="80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모음T"/>
                        </a:rPr>
                        <a:t>구분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내   용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="1" dirty="0" smtClean="0"/>
                        <a:t>증빙서류</a:t>
                      </a:r>
                    </a:p>
                  </a:txBody>
                  <a:tcPr marL="17152" marR="17152" marT="17152" marB="17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44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과제수행과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직접 관련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성을 입증할 자료 추가</a:t>
                      </a:r>
                      <a:endParaRPr lang="en-US" altLang="ko-KR" sz="1400" b="1" baseline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제출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&gt;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현장답사 지원신청서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교통비는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시외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 대중교통비만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가능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∙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가능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고속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시외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버스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기차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∙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불가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: 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시내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광역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버스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택시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유류비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지원비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지급신청서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&lt;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2&gt;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현장답사 지원신청서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6&gt;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현금영수증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답사 관련 자료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현장 사진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브로셔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등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통장사본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팀장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예시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★ 개인카드 사용 불가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 수행과 무관한 학회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전시회 등 참석 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해당 지역 내 시내 교통비 지급 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식비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숙박비 지급 불가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9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1850" y="5982987"/>
            <a:ext cx="2103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Capstone Design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교과목 지원비 운영지침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979712" y="192391"/>
            <a:ext cx="6336704" cy="3270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지원비 </a:t>
            </a:r>
            <a:r>
              <a:rPr lang="ko-KR" altLang="en-US" dirty="0" err="1"/>
              <a:t>상세항목</a:t>
            </a:r>
            <a:r>
              <a:rPr lang="ko-KR" altLang="en-US" dirty="0"/>
              <a:t> 및 증빙서류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회의비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34122"/>
              </p:ext>
            </p:extLst>
          </p:nvPr>
        </p:nvGraphicFramePr>
        <p:xfrm>
          <a:off x="539552" y="627533"/>
          <a:ext cx="8064896" cy="4371813"/>
        </p:xfrm>
        <a:graphic>
          <a:graphicData uri="http://schemas.openxmlformats.org/drawingml/2006/table">
            <a:tbl>
              <a:tblPr/>
              <a:tblGrid>
                <a:gridCol w="89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모음T"/>
                        </a:rPr>
                        <a:t>구분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내   용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="1" dirty="0" smtClean="0"/>
                        <a:t>증빙서류</a:t>
                      </a:r>
                    </a:p>
                  </a:txBody>
                  <a:tcPr marL="17152" marR="17152" marT="17152" marB="17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3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과제수행과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직접 관련성을 입증할 자료 추가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제출 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&gt; 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회의록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참석자 서명 필수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지원금의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10% 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이내에서 집행 가능</a:t>
                      </a:r>
                      <a:endParaRPr lang="en-US" altLang="ko-KR" sz="13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300" b="1" baseline="0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최종 결과보고 완료 후 지급 할 예정</a:t>
                      </a:r>
                      <a:endParaRPr lang="en-US" altLang="ko-KR" sz="1300" b="1" baseline="0" dirty="0" smtClean="0">
                        <a:solidFill>
                          <a:srgbClr val="FF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내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/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외부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전문가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지도교수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300" b="1" dirty="0" err="1" smtClean="0">
                          <a:solidFill>
                            <a:srgbClr val="FF0000"/>
                          </a:solidFill>
                          <a:latin typeface="휴먼모음T"/>
                        </a:rPr>
                        <a:t>튜터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휴먼모음T"/>
                        </a:rPr>
                        <a:t>) </a:t>
                      </a:r>
                      <a:r>
                        <a:rPr lang="ko-KR" altLang="en-US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필수 참석</a:t>
                      </a:r>
                      <a:endParaRPr lang="en-US" altLang="ko-KR" sz="1300" b="1" baseline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- 1</a:t>
                      </a:r>
                      <a:r>
                        <a:rPr lang="ko-KR" altLang="en-US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인당 </a:t>
                      </a: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만원 이하</a:t>
                      </a: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(1</a:t>
                      </a:r>
                      <a:r>
                        <a:rPr lang="ko-KR" altLang="en-US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일 </a:t>
                      </a: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</a:t>
                      </a: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endParaRPr lang="en-US" altLang="ko-KR" sz="13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음식점 </a:t>
                      </a:r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+ </a:t>
                      </a:r>
                      <a:r>
                        <a:rPr lang="ko-KR" altLang="en-US" sz="1300" b="1" dirty="0" err="1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커피매장</a:t>
                      </a:r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 동시 사용 불가 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지원비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지급신청서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&lt;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2&gt;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회의록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4&gt;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참석자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서명 필수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현금영수증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통장사본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팀장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예시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휴먼모음T"/>
                          <a:ea typeface="+mn-ea"/>
                          <a:cs typeface="+mn-cs"/>
                        </a:rPr>
                        <a:t>★ 개인카드 사용 불가 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지원금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10%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초과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1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인당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만원 초과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회의록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미제출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 지급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한양대 근방을 벗어난 지역과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23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 이후 </a:t>
                      </a:r>
                      <a:r>
                        <a:rPr lang="ko-KR" altLang="en-US" sz="1200" b="1" baseline="0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집행시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지급 불가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baseline="0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주류비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지원 불가 및 주류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유흥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업소 </a:t>
                      </a:r>
                      <a:r>
                        <a:rPr lang="ko-KR" altLang="en-US" sz="1200" b="1" baseline="0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집행시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지급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과제수행과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관련이 없는 경우와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회의록 내용이 부실할 경우 지급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학교 구내식당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학생식당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2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교직원식당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에서 집행할 경우 현금영수증 발행이 불가하여 지급 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1850" y="5982987"/>
            <a:ext cx="2103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65000"/>
                  </a:schemeClr>
                </a:solidFill>
              </a:rPr>
              <a:t>Capstone Design </a:t>
            </a: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교과목 지원비 운영지침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979712" y="226511"/>
            <a:ext cx="6336704" cy="3270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지원비 </a:t>
            </a:r>
            <a:r>
              <a:rPr lang="ko-KR" altLang="en-US" dirty="0" err="1"/>
              <a:t>상세항목</a:t>
            </a:r>
            <a:r>
              <a:rPr lang="ko-KR" altLang="en-US" dirty="0"/>
              <a:t> 및 증빙서류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전문가 </a:t>
            </a:r>
            <a:r>
              <a:rPr lang="ko-KR" altLang="en-US" dirty="0" err="1" smtClean="0"/>
              <a:t>활용비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7155"/>
              </p:ext>
            </p:extLst>
          </p:nvPr>
        </p:nvGraphicFramePr>
        <p:xfrm>
          <a:off x="539552" y="739774"/>
          <a:ext cx="8064896" cy="3816424"/>
        </p:xfrm>
        <a:graphic>
          <a:graphicData uri="http://schemas.openxmlformats.org/drawingml/2006/table">
            <a:tbl>
              <a:tblPr/>
              <a:tblGrid>
                <a:gridCol w="897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모음T"/>
                        </a:rPr>
                        <a:t>구분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내   용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b="1" dirty="0" smtClean="0"/>
                        <a:t>증빙서류</a:t>
                      </a:r>
                    </a:p>
                  </a:txBody>
                  <a:tcPr marL="17152" marR="17152" marT="17152" marB="17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집행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주제 관련 분야 외부 전문가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자문비</a:t>
                      </a:r>
                      <a:endParaRPr lang="ko-KR" altLang="en-US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 제출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&gt;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회의록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참석자 서명 필수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LINC+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사업의 수당지급기준 준수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∙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전문가별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 최대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시간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시간당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만원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∙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반드시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 이상 지도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단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경비지급은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회에 국한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센터에서 전문가에게 직접 송금</a:t>
                      </a:r>
                      <a:endParaRPr lang="en-US" altLang="ko-KR" sz="1400" b="1" baseline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매회 지도 후 학생지도 보고서 작성 후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제출</a:t>
                      </a:r>
                      <a:endParaRPr lang="en-US" altLang="ko-KR" sz="1400" b="1" baseline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3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학생지도비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신청서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7-1&gt;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3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지도보고서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7-2&gt;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평가서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7-3&gt;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지도위원 개인정보동의서</a:t>
                      </a:r>
                      <a:endParaRPr lang="en-US" altLang="ko-KR" sz="13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 </a:t>
                      </a:r>
                      <a:r>
                        <a:rPr lang="en-US" altLang="ko-KR" sz="13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&lt;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양식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7-4&gt;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</a:t>
                      </a:r>
                      <a:r>
                        <a:rPr lang="en-US" altLang="ko-KR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- </a:t>
                      </a:r>
                      <a:r>
                        <a:rPr lang="ko-KR" altLang="en-US" sz="13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지도위원 통장사본</a:t>
                      </a:r>
                      <a:endParaRPr lang="en-US" altLang="ko-KR" sz="13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예시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과제 수행과 관련 없는 </a:t>
                      </a:r>
                      <a:r>
                        <a:rPr lang="ko-KR" altLang="en-US" sz="1400" b="1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자문비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지급 불가</a:t>
                      </a:r>
                      <a:endParaRPr lang="en-US" altLang="ko-KR" sz="1400" b="1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증빙 자료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사진 또는 자료</a:t>
                      </a: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가 없는 경우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지급 불가</a:t>
                      </a:r>
                      <a:endParaRPr lang="en-US" altLang="ko-KR" sz="1400" b="1" baseline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indent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-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교내 인사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교원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직원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, 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대학원생</a:t>
                      </a:r>
                      <a:r>
                        <a:rPr lang="en-US" altLang="ko-KR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는 전문가 </a:t>
                      </a:r>
                      <a:r>
                        <a:rPr lang="ko-KR" altLang="en-US" sz="1400" b="1" baseline="0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활용비</a:t>
                      </a:r>
                      <a:r>
                        <a:rPr lang="ko-KR" altLang="en-US" sz="1400" b="1" baseline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 지급 불가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979712" y="178743"/>
            <a:ext cx="6336704" cy="3270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제출서류 양식 및 </a:t>
            </a:r>
            <a:r>
              <a:rPr lang="ko-KR" altLang="en-US" dirty="0" err="1" smtClean="0"/>
              <a:t>제출방법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rot="5400000">
            <a:off x="2158874" y="-1284957"/>
            <a:ext cx="428625" cy="39655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10800000" vert="eaVert" wrap="none" anchor="ctr"/>
          <a:lstStyle/>
          <a:p>
            <a:pPr eaLnBrk="0" latinLnBrk="0" hangingPunct="0">
              <a:defRPr/>
            </a:pPr>
            <a:r>
              <a:rPr lang="ko-KR" altLang="en-US" sz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▶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</a:rPr>
              <a:t>학기초 제출 서류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</a:rPr>
              <a:t>(~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</a:rPr>
              <a:t>2021.10.08)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</a:rPr>
              <a:t> </a:t>
            </a:r>
            <a:endParaRPr lang="ko-KR" altLang="en-US" sz="1600" b="1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0047" y="528204"/>
            <a:ext cx="502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CC"/>
                </a:solidFill>
              </a:rPr>
              <a:t>★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모든 서류 </a:t>
            </a:r>
            <a:r>
              <a:rPr lang="ko-KR" altLang="en-US" sz="1400" b="1" dirty="0" err="1" smtClean="0">
                <a:solidFill>
                  <a:srgbClr val="0000CC"/>
                </a:solidFill>
              </a:rPr>
              <a:t>제출처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: 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공학교육혁신센터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(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공업센터본관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403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호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)</a:t>
            </a:r>
            <a:endParaRPr lang="ko-KR" altLang="en-US" sz="1400" b="1" dirty="0">
              <a:solidFill>
                <a:srgbClr val="0000CC"/>
              </a:solidFill>
            </a:endParaRPr>
          </a:p>
        </p:txBody>
      </p:sp>
      <p:pic>
        <p:nvPicPr>
          <p:cNvPr id="10" name="Picture 2" descr="C:\Users\hyu\Desktop\그림파일\과제신청서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918434"/>
            <a:ext cx="3000724" cy="417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hyu\Desktop\그림파일\계획서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48" y="918434"/>
            <a:ext cx="2948408" cy="412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yu\Desktop\그림파일\1-3 동의서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30" y="918434"/>
            <a:ext cx="2828344" cy="40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2033" y="880667"/>
            <a:ext cx="9011438" cy="4194450"/>
          </a:xfrm>
          <a:prstGeom prst="rect">
            <a:avLst/>
          </a:prstGeom>
          <a:noFill/>
          <a:ln w="63500" cmpd="thickThin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693399" y="1784720"/>
            <a:ext cx="6114174" cy="800219"/>
          </a:xfrm>
          <a:prstGeom prst="rect">
            <a:avLst/>
          </a:prstGeom>
          <a:solidFill>
            <a:schemeClr val="bg1"/>
          </a:solidFill>
          <a:effectLst>
            <a:softEdge rad="317500"/>
          </a:effectLst>
        </p:spPr>
        <p:txBody>
          <a:bodyPr wrap="none" rtlCol="0">
            <a:spAutoFit/>
          </a:bodyPr>
          <a:lstStyle/>
          <a:p>
            <a:r>
              <a:rPr lang="ko-KR" altLang="en-US" sz="4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손으로 쓰기 절대 불가</a:t>
            </a:r>
            <a:endParaRPr lang="ko-KR" altLang="en-US" sz="4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415" y="2800383"/>
            <a:ext cx="5835252" cy="369332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제출하는 모든 서류는 반드시 </a:t>
            </a:r>
            <a:r>
              <a:rPr lang="ko-KR" altLang="en-US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워드작업</a:t>
            </a:r>
            <a:r>
              <a:rPr lang="ko-KR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후 </a:t>
            </a:r>
            <a:r>
              <a:rPr lang="ko-KR" altLang="en-US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출력본</a:t>
            </a:r>
            <a:r>
              <a:rPr lang="ko-KR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제출</a:t>
            </a:r>
            <a:endParaRPr lang="ko-KR" alt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493217" y="3709281"/>
            <a:ext cx="4240971" cy="1267212"/>
            <a:chOff x="-1877827" y="4507739"/>
            <a:chExt cx="4240971" cy="1267212"/>
          </a:xfrm>
        </p:grpSpPr>
        <p:sp>
          <p:nvSpPr>
            <p:cNvPr id="17" name="타원 16"/>
            <p:cNvSpPr/>
            <p:nvPr/>
          </p:nvSpPr>
          <p:spPr>
            <a:xfrm rot="21442282">
              <a:off x="-1877827" y="4561827"/>
              <a:ext cx="4240971" cy="1067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r>
                <a:rPr lang="ko-KR" altLang="en-US" b="1" dirty="0" smtClean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개가 한 세트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8" name="Picture 3" descr="C:\Users\h\Desktop\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871379" y="4507739"/>
              <a:ext cx="4107235" cy="1267212"/>
            </a:xfrm>
            <a:prstGeom prst="rect">
              <a:avLst/>
            </a:prstGeom>
            <a:noFill/>
          </p:spPr>
        </p:pic>
      </p:grpSp>
      <p:sp>
        <p:nvSpPr>
          <p:cNvPr id="19" name="TextBox 18"/>
          <p:cNvSpPr txBox="1"/>
          <p:nvPr/>
        </p:nvSpPr>
        <p:spPr>
          <a:xfrm>
            <a:off x="4788024" y="473614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493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45000" y="550022"/>
            <a:ext cx="3259145" cy="4519062"/>
            <a:chOff x="611560" y="332657"/>
            <a:chExt cx="3779754" cy="5445288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4" t="2693" r="7370" b="4161"/>
            <a:stretch/>
          </p:blipFill>
          <p:spPr>
            <a:xfrm>
              <a:off x="611560" y="332657"/>
              <a:ext cx="3779754" cy="544528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642382" y="1417720"/>
              <a:ext cx="1769289" cy="198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8182" y="1635482"/>
              <a:ext cx="3690000" cy="198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2197" y="4045177"/>
              <a:ext cx="3707747" cy="504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0734" y="2298772"/>
              <a:ext cx="3690000" cy="198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0672" y="2081010"/>
              <a:ext cx="3690000" cy="198000"/>
            </a:xfrm>
            <a:prstGeom prst="rect">
              <a:avLst/>
            </a:prstGeom>
            <a:noFill/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716016" y="843558"/>
            <a:ext cx="4230163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• </a:t>
            </a:r>
            <a:r>
              <a:rPr lang="ko-KR" altLang="en-US" sz="1500" dirty="0" smtClean="0"/>
              <a:t>제출구분</a:t>
            </a:r>
            <a:endParaRPr lang="en-US" altLang="ko-KR" sz="15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신규 </a:t>
            </a:r>
            <a:r>
              <a:rPr lang="en-US" altLang="ko-KR" sz="1500" dirty="0" smtClean="0"/>
              <a:t>: 1</a:t>
            </a:r>
            <a:r>
              <a:rPr lang="ko-KR" altLang="en-US" sz="1500" dirty="0" smtClean="0"/>
              <a:t>학기 종합설계 수강</a:t>
            </a:r>
            <a:r>
              <a:rPr lang="en-US" altLang="ko-KR" sz="1500" dirty="0" smtClean="0"/>
              <a:t> 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계속 </a:t>
            </a:r>
            <a:r>
              <a:rPr lang="en-US" altLang="ko-KR" sz="1500" dirty="0" smtClean="0"/>
              <a:t>: 1,2</a:t>
            </a:r>
            <a:r>
              <a:rPr lang="ko-KR" altLang="en-US" sz="1500" dirty="0" smtClean="0"/>
              <a:t>학기 종합설계 모두 수강하여</a:t>
            </a:r>
            <a:endParaRPr lang="en-US" altLang="ko-KR" sz="1500" dirty="0" smtClean="0"/>
          </a:p>
          <a:p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500" dirty="0" smtClean="0"/>
              <a:t>같은 주제로 과제 진행</a:t>
            </a:r>
            <a:endParaRPr lang="en-US" altLang="ko-KR" sz="1500" dirty="0"/>
          </a:p>
          <a:p>
            <a:r>
              <a:rPr lang="en-US" altLang="ko-KR" sz="1500" dirty="0" smtClean="0"/>
              <a:t>        </a:t>
            </a:r>
            <a:r>
              <a:rPr lang="en-US" altLang="ko-KR" sz="1500" dirty="0" smtClean="0"/>
              <a:t>    </a:t>
            </a:r>
            <a:r>
              <a:rPr lang="en-US" altLang="ko-KR" sz="1500" dirty="0" smtClean="0"/>
              <a:t>(1</a:t>
            </a:r>
            <a:r>
              <a:rPr lang="ko-KR" altLang="en-US" sz="1500" dirty="0" smtClean="0"/>
              <a:t>학기에도 지원비 </a:t>
            </a:r>
            <a:r>
              <a:rPr lang="ko-KR" altLang="en-US" sz="1500" dirty="0" smtClean="0"/>
              <a:t>신청</a:t>
            </a:r>
            <a:r>
              <a:rPr lang="en-US" altLang="ko-KR" sz="1500" dirty="0" smtClean="0"/>
              <a:t>O)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>
              <a:lnSpc>
                <a:spcPct val="110000"/>
              </a:lnSpc>
            </a:pPr>
            <a:r>
              <a:rPr lang="en-US" altLang="ko-KR" sz="1500" dirty="0" smtClean="0"/>
              <a:t>• </a:t>
            </a:r>
            <a:r>
              <a:rPr lang="ko-KR" altLang="en-US" sz="1500" dirty="0" smtClean="0"/>
              <a:t>제작진행구분</a:t>
            </a:r>
            <a:endParaRPr lang="en-US" altLang="ko-KR" sz="1500" dirty="0" smtClean="0"/>
          </a:p>
          <a:p>
            <a:pPr>
              <a:lnSpc>
                <a:spcPct val="110000"/>
              </a:lnSpc>
            </a:pPr>
            <a:r>
              <a:rPr lang="en-US" altLang="ko-KR" sz="1500" dirty="0" smtClean="0"/>
              <a:t>  - </a:t>
            </a:r>
            <a:r>
              <a:rPr lang="ko-KR" altLang="en-US" sz="1500" dirty="0" smtClean="0"/>
              <a:t>종합설계 </a:t>
            </a:r>
            <a:r>
              <a:rPr lang="ko-KR" altLang="en-US" sz="1500" dirty="0" smtClean="0"/>
              <a:t>미수강학기부터</a:t>
            </a:r>
            <a:endParaRPr lang="en-US" altLang="ko-KR" sz="1500" dirty="0" smtClean="0"/>
          </a:p>
          <a:p>
            <a:pPr>
              <a:lnSpc>
                <a:spcPct val="110000"/>
              </a:lnSpc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en-US" altLang="ko-KR" sz="1500" dirty="0" smtClean="0"/>
              <a:t>- </a:t>
            </a:r>
            <a:r>
              <a:rPr lang="ko-KR" altLang="en-US" sz="1500" dirty="0" smtClean="0"/>
              <a:t>종합설계 </a:t>
            </a:r>
            <a:r>
              <a:rPr lang="ko-KR" altLang="en-US" sz="1500" dirty="0" smtClean="0"/>
              <a:t>수강학기부터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• </a:t>
            </a:r>
            <a:r>
              <a:rPr lang="ko-KR" altLang="en-US" sz="1500" dirty="0" err="1" smtClean="0"/>
              <a:t>튜터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대학원생 참여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내부전문가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• </a:t>
            </a:r>
            <a:r>
              <a:rPr lang="ko-KR" altLang="en-US" sz="1500" dirty="0" smtClean="0"/>
              <a:t>기업연계 </a:t>
            </a:r>
            <a:r>
              <a:rPr lang="ko-KR" altLang="en-US" sz="1500" dirty="0" smtClean="0"/>
              <a:t>유무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• </a:t>
            </a:r>
            <a:r>
              <a:rPr lang="ko-KR" altLang="en-US" sz="1500" dirty="0" smtClean="0"/>
              <a:t>과제신청서의 </a:t>
            </a:r>
            <a:r>
              <a:rPr lang="en-US" altLang="ko-KR" sz="1500" b="1" dirty="0" smtClean="0"/>
              <a:t>‘</a:t>
            </a:r>
            <a:r>
              <a:rPr lang="ko-KR" altLang="en-US" sz="1500" b="1" dirty="0" err="1" smtClean="0"/>
              <a:t>신청금</a:t>
            </a:r>
            <a:r>
              <a:rPr lang="ko-KR" altLang="en-US" sz="1500" b="1" dirty="0" smtClean="0"/>
              <a:t> 총합</a:t>
            </a:r>
            <a:r>
              <a:rPr lang="en-US" altLang="ko-KR" sz="1500" b="1" dirty="0" smtClean="0"/>
              <a:t>‘</a:t>
            </a:r>
            <a:r>
              <a:rPr lang="ko-KR" altLang="en-US" sz="1500" dirty="0" smtClean="0"/>
              <a:t>과 지원비    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사용계획서의 </a:t>
            </a:r>
            <a:r>
              <a:rPr lang="en-US" altLang="ko-KR" sz="1500" b="1" dirty="0" smtClean="0"/>
              <a:t>‘</a:t>
            </a:r>
            <a:r>
              <a:rPr lang="ko-KR" altLang="en-US" sz="1500" b="1" dirty="0" smtClean="0"/>
              <a:t>신청금액</a:t>
            </a:r>
            <a:r>
              <a:rPr lang="en-US" altLang="ko-KR" sz="1500" b="1" dirty="0" smtClean="0"/>
              <a:t>‘ </a:t>
            </a:r>
            <a:r>
              <a:rPr lang="ko-KR" altLang="en-US" sz="1500" dirty="0" smtClean="0"/>
              <a:t>반드시 일치</a:t>
            </a:r>
            <a:endParaRPr lang="en-US" altLang="ko-KR" sz="1500" dirty="0"/>
          </a:p>
        </p:txBody>
      </p:sp>
      <p:sp>
        <p:nvSpPr>
          <p:cNvPr id="6" name="직사각형 5"/>
          <p:cNvSpPr/>
          <p:nvPr/>
        </p:nvSpPr>
        <p:spPr>
          <a:xfrm>
            <a:off x="1979712" y="119947"/>
            <a:ext cx="62797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▶ </a:t>
            </a:r>
            <a:r>
              <a:rPr lang="ko-KR" altLang="en-US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학기초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Capstone </a:t>
            </a:r>
            <a:r>
              <a:rPr lang="en-US" altLang="ko-KR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Design </a:t>
            </a:r>
            <a:r>
              <a:rPr lang="ko-KR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과제 </a:t>
            </a:r>
            <a:r>
              <a:rPr lang="ko-KR" altLang="en-US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신청서</a:t>
            </a:r>
            <a:r>
              <a:rPr lang="en-US" altLang="ko-KR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(~</a:t>
            </a:r>
            <a:r>
              <a:rPr lang="en-US" altLang="ko-KR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2021.10.08)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3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15816" y="987574"/>
            <a:ext cx="4896544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교과목 지원비 개요</a:t>
            </a:r>
          </a:p>
          <a:p>
            <a:pPr>
              <a:lnSpc>
                <a:spcPts val="4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작품유형에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따른 지원비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한도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지원비 사용방법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지원비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상세항목 및 증빙서류 목록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제출서류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양식 및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제출방법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71996"/>
            <a:ext cx="3205593" cy="44838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716016" y="936751"/>
            <a:ext cx="3861955" cy="357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신청금액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 금액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지원받고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계획하는 총 금액 기입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계획하고 있는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등에 대해 모두 작성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/>
              <a:t>→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신청금액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합이 맞아야 함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등 조사를 통해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실질적인 가격을 기입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문헌구입비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신청금액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20%/45%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회의비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신청금액</a:t>
            </a:r>
            <a:r>
              <a:rPr lang="en-US" altLang="ko-KR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10% </a:t>
            </a:r>
            <a:r>
              <a:rPr lang="ko-KR" altLang="en-US" sz="15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endParaRPr lang="en-US" altLang="ko-KR" sz="15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935000" y="123478"/>
            <a:ext cx="597843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▶ </a:t>
            </a:r>
            <a:r>
              <a:rPr lang="ko-KR" altLang="en-US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학기초</a:t>
            </a:r>
            <a:r>
              <a:rPr lang="ko-KR" altLang="en-US" sz="1900" b="1" dirty="0" smtClean="0">
                <a:latin typeface="+mj-ea"/>
              </a:rPr>
              <a:t> </a:t>
            </a:r>
            <a:r>
              <a:rPr lang="en-US" altLang="ko-KR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Capstone </a:t>
            </a:r>
            <a:r>
              <a:rPr lang="en-US" altLang="ko-KR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Design </a:t>
            </a:r>
            <a:r>
              <a:rPr lang="ko-KR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지원비 </a:t>
            </a:r>
            <a:r>
              <a:rPr lang="ko-KR" altLang="en-US" sz="1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사용계획서</a:t>
            </a:r>
            <a:r>
              <a:rPr lang="ko-KR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예시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571996"/>
            <a:ext cx="3205593" cy="44838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hyu\Desktop\그림파일\결과보고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07" y="630324"/>
            <a:ext cx="2936008" cy="43663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yu\Desktop\그림파일\설문지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90" y="630324"/>
            <a:ext cx="2940204" cy="43286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95536" y="555526"/>
            <a:ext cx="8352928" cy="4515967"/>
          </a:xfrm>
          <a:prstGeom prst="rect">
            <a:avLst/>
          </a:prstGeom>
          <a:noFill/>
          <a:ln w="63500" cmpd="thickThin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6" name="그룹 15"/>
          <p:cNvGrpSpPr/>
          <p:nvPr/>
        </p:nvGrpSpPr>
        <p:grpSpPr>
          <a:xfrm>
            <a:off x="2339752" y="2987340"/>
            <a:ext cx="4327543" cy="1267212"/>
            <a:chOff x="2548712" y="4188876"/>
            <a:chExt cx="4327543" cy="1267212"/>
          </a:xfrm>
        </p:grpSpPr>
        <p:pic>
          <p:nvPicPr>
            <p:cNvPr id="17" name="Picture 3" descr="C:\Users\h\Desktop\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69020" y="4188876"/>
              <a:ext cx="4107235" cy="1267212"/>
            </a:xfrm>
            <a:prstGeom prst="rect">
              <a:avLst/>
            </a:prstGeom>
            <a:noFill/>
          </p:spPr>
        </p:pic>
        <p:sp>
          <p:nvSpPr>
            <p:cNvPr id="18" name="타원 17"/>
            <p:cNvSpPr/>
            <p:nvPr/>
          </p:nvSpPr>
          <p:spPr>
            <a:xfrm rot="21442282">
              <a:off x="2548712" y="4246634"/>
              <a:ext cx="4032448" cy="1067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2</a:t>
              </a:r>
              <a:r>
                <a:rPr lang="ko-KR" altLang="en-US" sz="2400" b="1" dirty="0">
                  <a:solidFill>
                    <a:schemeClr val="tx1"/>
                  </a:solidFill>
                </a:rPr>
                <a:t>개가 한 세트 </a:t>
              </a:r>
              <a:r>
                <a:rPr lang="en-US" altLang="ko-KR" sz="2400" b="1" dirty="0">
                  <a:solidFill>
                    <a:schemeClr val="tx1"/>
                  </a:solidFill>
                </a:rPr>
                <a:t>!!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14544" y="134051"/>
            <a:ext cx="39084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▶</a:t>
            </a:r>
            <a:r>
              <a:rPr lang="ko-KR" altLang="en-US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학기말 제출 서류</a:t>
            </a:r>
            <a:r>
              <a:rPr lang="en-US" altLang="ko-KR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(~</a:t>
            </a:r>
            <a:r>
              <a:rPr lang="en-US" altLang="ko-KR" sz="19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2021.12.17)</a:t>
            </a:r>
            <a:endParaRPr lang="ko-KR" altLang="en-US" sz="1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0738" y="134051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시 제출서류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사유서 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4008" y="1275606"/>
            <a:ext cx="42495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컴퓨터부품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문구류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공구</a:t>
            </a:r>
            <a:r>
              <a:rPr lang="en-US" altLang="ko-KR" sz="1600" b="1" dirty="0"/>
              <a:t>(5</a:t>
            </a:r>
            <a:r>
              <a:rPr lang="ko-KR" altLang="en-US" sz="1600" b="1" dirty="0"/>
              <a:t>만원 이상</a:t>
            </a:r>
            <a:r>
              <a:rPr lang="en-US" altLang="ko-KR" sz="1600" b="1" dirty="0"/>
              <a:t>)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구매 </a:t>
            </a:r>
            <a:r>
              <a:rPr lang="ko-KR" altLang="en-US" sz="1600" b="1" dirty="0"/>
              <a:t>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완제품이지만 프로젝트에 필요할 경우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3. </a:t>
            </a:r>
            <a:r>
              <a:rPr lang="ko-KR" altLang="en-US" sz="1600" b="1" dirty="0"/>
              <a:t>운영지침에 적혀있지 않은 예외적인 경우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→ 반드시 사전에 공학교육혁신센터에 문의         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</a:t>
            </a:r>
            <a:r>
              <a:rPr lang="en-US" altLang="ko-KR" sz="1600" b="1" dirty="0" smtClean="0"/>
              <a:t>(02-2220-2811) </a:t>
            </a:r>
            <a:r>
              <a:rPr lang="ko-KR" altLang="en-US" sz="1600" b="1" dirty="0" smtClean="0"/>
              <a:t>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사유서 제출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15616" y="606459"/>
            <a:ext cx="3235680" cy="4502339"/>
            <a:chOff x="1115616" y="606459"/>
            <a:chExt cx="3235680" cy="4502339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606459"/>
              <a:ext cx="3235680" cy="4502339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763688" y="1813570"/>
              <a:ext cx="2520280" cy="166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23236" y="621698"/>
              <a:ext cx="3160732" cy="93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115616" y="606459"/>
            <a:ext cx="3235680" cy="450233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34051"/>
            <a:ext cx="4519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시 제출 서류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회의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현장 답사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35" y="525043"/>
            <a:ext cx="3140554" cy="458153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6185"/>
            <a:ext cx="3241329" cy="456950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259632" y="2105689"/>
            <a:ext cx="2831172" cy="742400"/>
          </a:xfrm>
          <a:prstGeom prst="rect">
            <a:avLst/>
          </a:prstGeom>
          <a:noFill/>
          <a:ln w="28575" cmpd="sng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2848089"/>
            <a:ext cx="2831172" cy="1279268"/>
          </a:xfrm>
          <a:prstGeom prst="rect">
            <a:avLst/>
          </a:prstGeom>
          <a:noFill/>
          <a:ln w="28575" cmpd="sng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3089" y="-20538"/>
            <a:ext cx="3095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60" dirty="0">
                <a:solidFill>
                  <a:srgbClr val="FF0000"/>
                </a:solidFill>
              </a:rPr>
              <a:t>+ </a:t>
            </a:r>
            <a:r>
              <a:rPr lang="ko-KR" altLang="en-US" b="1" spc="-60" dirty="0">
                <a:solidFill>
                  <a:srgbClr val="FF0000"/>
                </a:solidFill>
              </a:rPr>
              <a:t>증빙자료 첨부</a:t>
            </a:r>
            <a:endParaRPr lang="en-US" altLang="ko-KR" b="1" spc="-6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b="1" spc="-60" dirty="0">
                <a:solidFill>
                  <a:srgbClr val="FF0000"/>
                </a:solidFill>
              </a:rPr>
              <a:t>(</a:t>
            </a:r>
            <a:r>
              <a:rPr lang="ko-KR" altLang="en-US" sz="1200" b="1" spc="-60" dirty="0">
                <a:solidFill>
                  <a:srgbClr val="FF0000"/>
                </a:solidFill>
              </a:rPr>
              <a:t>영수증</a:t>
            </a:r>
            <a:r>
              <a:rPr lang="en-US" altLang="ko-KR" sz="1200" b="1" spc="-60" dirty="0">
                <a:solidFill>
                  <a:srgbClr val="FF0000"/>
                </a:solidFill>
              </a:rPr>
              <a:t>, </a:t>
            </a:r>
            <a:r>
              <a:rPr lang="ko-KR" altLang="en-US" sz="1200" b="1" spc="-60" dirty="0">
                <a:solidFill>
                  <a:srgbClr val="FF0000"/>
                </a:solidFill>
              </a:rPr>
              <a:t>사진 및 관련자료 등</a:t>
            </a:r>
            <a:r>
              <a:rPr lang="en-US" altLang="ko-KR" sz="1200" b="1" spc="-60" dirty="0">
                <a:solidFill>
                  <a:srgbClr val="FF0000"/>
                </a:solidFill>
              </a:rPr>
              <a:t>)  </a:t>
            </a:r>
            <a:endParaRPr lang="ko-KR" altLang="en-US" b="1" spc="-6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534161"/>
            <a:ext cx="3241329" cy="457241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4035" y="525043"/>
            <a:ext cx="3140554" cy="458153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34051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회의록 예시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37020" y="600116"/>
            <a:ext cx="4106200" cy="4475654"/>
            <a:chOff x="4499067" y="620568"/>
            <a:chExt cx="4106200" cy="4475654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620568"/>
              <a:ext cx="4105275" cy="343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067" y="4219922"/>
              <a:ext cx="40767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웃는 얼굴 16"/>
            <p:cNvSpPr/>
            <p:nvPr/>
          </p:nvSpPr>
          <p:spPr>
            <a:xfrm rot="1005080">
              <a:off x="5938310" y="2490147"/>
              <a:ext cx="514413" cy="552249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 rot="1005080">
              <a:off x="7005712" y="2453257"/>
              <a:ext cx="506013" cy="552249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 rot="1005080">
              <a:off x="6516749" y="2318622"/>
              <a:ext cx="356406" cy="404879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03749" y="620568"/>
            <a:ext cx="3762375" cy="4505325"/>
            <a:chOff x="503750" y="627534"/>
            <a:chExt cx="3762375" cy="450532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750" y="627534"/>
              <a:ext cx="3762375" cy="4505325"/>
            </a:xfrm>
            <a:prstGeom prst="rect">
              <a:avLst/>
            </a:prstGeom>
            <a:noFill/>
            <a:ln w="9525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0" name="웃는 얼굴 19"/>
            <p:cNvSpPr/>
            <p:nvPr/>
          </p:nvSpPr>
          <p:spPr>
            <a:xfrm rot="1005080">
              <a:off x="2066669" y="3332082"/>
              <a:ext cx="356406" cy="404879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 rot="1005080">
              <a:off x="1190369" y="3339701"/>
              <a:ext cx="356406" cy="404879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 rot="1005080">
              <a:off x="1778935" y="3324929"/>
              <a:ext cx="237642" cy="294437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 rot="1005080">
              <a:off x="2769535" y="4269808"/>
              <a:ext cx="237642" cy="294437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웃는 얼굴 23"/>
            <p:cNvSpPr/>
            <p:nvPr/>
          </p:nvSpPr>
          <p:spPr>
            <a:xfrm rot="1005080">
              <a:off x="3127675" y="4163128"/>
              <a:ext cx="237642" cy="294437"/>
            </a:xfrm>
            <a:prstGeom prst="smileyF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1600" y="3812240"/>
            <a:ext cx="314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6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“</a:t>
            </a:r>
            <a:r>
              <a:rPr lang="ko-KR" altLang="en-US" sz="2400" b="1" spc="-6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회의하는</a:t>
            </a:r>
            <a:r>
              <a:rPr lang="en-US" altLang="ko-KR" sz="2400" b="1" spc="-6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”</a:t>
            </a:r>
            <a:r>
              <a:rPr lang="ko-KR" altLang="en-US" sz="2400" b="1" spc="-6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사진 첨부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4646" y="621724"/>
            <a:ext cx="237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60" dirty="0"/>
              <a:t>&lt;</a:t>
            </a:r>
            <a:r>
              <a:rPr lang="ko-KR" altLang="en-US" sz="1600" b="1" spc="-60" dirty="0"/>
              <a:t>인정</a:t>
            </a:r>
            <a:r>
              <a:rPr lang="en-US" altLang="ko-KR" sz="1600" b="1" spc="-60" dirty="0"/>
              <a:t>&gt;</a:t>
            </a:r>
            <a:endParaRPr lang="ko-KR" altLang="en-US" sz="1600" b="1" spc="-60" dirty="0"/>
          </a:p>
        </p:txBody>
      </p:sp>
      <p:sp>
        <p:nvSpPr>
          <p:cNvPr id="11" name="TextBox 10"/>
          <p:cNvSpPr txBox="1"/>
          <p:nvPr/>
        </p:nvSpPr>
        <p:spPr>
          <a:xfrm>
            <a:off x="5190263" y="621421"/>
            <a:ext cx="2800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60" dirty="0" smtClean="0">
                <a:solidFill>
                  <a:srgbClr val="FF0000"/>
                </a:solidFill>
              </a:rPr>
              <a:t>                           &lt;</a:t>
            </a:r>
            <a:r>
              <a:rPr lang="ko-KR" altLang="en-US" sz="1600" b="1" spc="-60" dirty="0">
                <a:solidFill>
                  <a:srgbClr val="FF0000"/>
                </a:solidFill>
              </a:rPr>
              <a:t>불인정</a:t>
            </a:r>
            <a:r>
              <a:rPr lang="en-US" altLang="ko-KR" sz="1600" b="1" spc="-60" dirty="0">
                <a:solidFill>
                  <a:srgbClr val="FF0000"/>
                </a:solidFill>
              </a:rPr>
              <a:t>&gt;</a:t>
            </a:r>
            <a:endParaRPr lang="ko-KR" altLang="en-US" sz="1600" b="1" spc="-6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50668" y="613764"/>
            <a:ext cx="4092552" cy="447565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3749" y="620568"/>
            <a:ext cx="3762375" cy="45053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54523"/>
            <a:ext cx="683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42836"/>
              </p:ext>
            </p:extLst>
          </p:nvPr>
        </p:nvGraphicFramePr>
        <p:xfrm>
          <a:off x="155272" y="669358"/>
          <a:ext cx="8856983" cy="4257822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381135382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67659244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128077412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 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가능여부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  고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7622"/>
                  </a:ext>
                </a:extLst>
              </a:tr>
              <a:tr h="35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휴학생 지원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재학생만 지원 가능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57622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해외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직접구입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 따라 다름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공학교육혁신센터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(02-2220-2811)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※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국내에서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판매하고 있는 재료는 해외 직접 구입 불가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774625"/>
                  </a:ext>
                </a:extLst>
              </a:tr>
              <a:tr h="536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비참여학과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지원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LINC+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 비참여학과인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도시공학과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자원환경공학과</a:t>
                      </a: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건설환경공학과도 교과목 지원 가능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45809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이상으로 구성된 팀인데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명이 종합설계 교과목 수강신청을 안 했을 경우 지원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 따라 다름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 이상의 팀 구성이되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11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ea"/>
                          <a:ea typeface="+mn-ea"/>
                        </a:rPr>
                        <a:t>인 이상 종합설계 수강생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+α(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종합설계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비수강생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경우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 가능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19447"/>
                  </a:ext>
                </a:extLst>
              </a:tr>
              <a:tr h="3340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한양대 공동기기원 분석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LINC+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사업팀의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법인카드로 결제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185100"/>
                  </a:ext>
                </a:extLst>
              </a:tr>
              <a:tr h="5767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캡스톤디자인 교과목에서 나온 주제로 다른 프로그램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(ex: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한양학술타운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또는 다른 사업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(ex: ACE)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에서의 지원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캡스톤디자인 교과목은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LINC+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사업에서만 지원이 가능하며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따라서 다른 프로그램 및 다른 사업에서의 지원 불가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157232"/>
                  </a:ext>
                </a:extLst>
              </a:tr>
              <a:tr h="532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 구입 명목 출장비 지원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불가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출장비는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과제수행을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위한 답사에만 허용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055238"/>
                  </a:ext>
                </a:extLst>
              </a:tr>
              <a:tr h="5327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종합설계 재료비 지원 신청 의사가 있는데 접수기간이 마감됐을 경우의 지원 가능 여부</a:t>
                      </a:r>
                    </a:p>
                  </a:txBody>
                  <a:tcPr marL="36473" marR="36473" marT="10084" marB="1008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과제신청서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지원비 신청서류를 작성해 공학교육혁신센터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공업센터본관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직접 제출</a:t>
                      </a:r>
                    </a:p>
                  </a:txBody>
                  <a:tcPr marL="36473" marR="36473" marT="10084" marB="100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0437" y="166328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200" b="1" spc="-150">
                <a:solidFill>
                  <a:srgbClr val="004989"/>
                </a:solidFill>
              </a:defRPr>
            </a:lvl1pPr>
          </a:lstStyle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6884" y="2859782"/>
            <a:ext cx="829356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굴림체"/>
                <a:ea typeface="굴림체"/>
              </a:rPr>
              <a:t>◈ </a:t>
            </a:r>
            <a:r>
              <a:rPr lang="en-US" altLang="ko-KR" sz="1700" dirty="0"/>
              <a:t>Capstone </a:t>
            </a:r>
            <a:r>
              <a:rPr lang="en-US" altLang="ko-KR" sz="1700" dirty="0" smtClean="0"/>
              <a:t>Design(</a:t>
            </a:r>
            <a:r>
              <a:rPr lang="ko-KR" altLang="en-US" sz="1700" dirty="0" smtClean="0"/>
              <a:t>종합설계</a:t>
            </a:r>
            <a:r>
              <a:rPr lang="en-US" altLang="ko-KR" sz="1700" dirty="0" smtClean="0"/>
              <a:t>) </a:t>
            </a:r>
            <a:r>
              <a:rPr lang="ko-KR" altLang="en-US" sz="1700" dirty="0"/>
              <a:t>교과목 지원비 </a:t>
            </a:r>
            <a:r>
              <a:rPr lang="ko-KR" altLang="en-US" sz="1700" dirty="0" err="1" smtClean="0"/>
              <a:t>사용안내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및 관련 양식 다운로드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1700" dirty="0"/>
              <a:t> </a:t>
            </a:r>
            <a:r>
              <a:rPr lang="en-US" altLang="ko-KR" sz="1700" dirty="0"/>
              <a:t>- </a:t>
            </a:r>
            <a:r>
              <a:rPr lang="ko-KR" altLang="en-US" sz="1700" dirty="0"/>
              <a:t>공학교육혁신센터 </a:t>
            </a:r>
            <a:r>
              <a:rPr lang="ko-KR" altLang="en-US" sz="1700" dirty="0" smtClean="0"/>
              <a:t>홈페이지 </a:t>
            </a:r>
            <a:r>
              <a:rPr lang="en-US" altLang="ko-KR" sz="1700" dirty="0" smtClean="0"/>
              <a:t>: </a:t>
            </a:r>
            <a:r>
              <a:rPr lang="en-US" altLang="ko-KR" sz="1700" dirty="0">
                <a:hlinkClick r:id="rId3"/>
              </a:rPr>
              <a:t>http://abk.hanyang.ac.kr</a:t>
            </a:r>
            <a:r>
              <a:rPr lang="en-US" altLang="ko-KR" sz="17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 - </a:t>
            </a:r>
            <a:r>
              <a:rPr lang="ko-KR" altLang="en-US" sz="1700" dirty="0"/>
              <a:t>각 학과 </a:t>
            </a:r>
            <a:r>
              <a:rPr lang="ko-KR" altLang="en-US" sz="1700" dirty="0" smtClean="0"/>
              <a:t>홈페이지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- </a:t>
            </a:r>
            <a:r>
              <a:rPr lang="ko-KR" altLang="en-US" sz="1700" dirty="0" smtClean="0"/>
              <a:t>문의 </a:t>
            </a:r>
            <a:r>
              <a:rPr lang="en-US" altLang="ko-KR" sz="1700" dirty="0" smtClean="0"/>
              <a:t>: </a:t>
            </a:r>
            <a:r>
              <a:rPr lang="ko-KR" altLang="en-US" sz="1700" dirty="0" smtClean="0"/>
              <a:t>공학교육혁신센터 </a:t>
            </a:r>
            <a:r>
              <a:rPr lang="en-US" altLang="ko-KR" sz="1700" dirty="0" smtClean="0"/>
              <a:t>02-2220-2811(</a:t>
            </a:r>
            <a:r>
              <a:rPr lang="ko-KR" altLang="en-US" sz="1700" dirty="0" err="1" smtClean="0"/>
              <a:t>공업센터</a:t>
            </a:r>
            <a:r>
              <a:rPr lang="ko-KR" altLang="en-US" sz="1700" dirty="0" smtClean="0"/>
              <a:t> 본관 </a:t>
            </a:r>
            <a:r>
              <a:rPr lang="en-US" altLang="ko-KR" sz="1700" dirty="0" smtClean="0"/>
              <a:t>403</a:t>
            </a:r>
            <a:r>
              <a:rPr lang="ko-KR" altLang="en-US" sz="1700" dirty="0" smtClean="0"/>
              <a:t>호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527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Capstone Design </a:t>
            </a:r>
            <a:r>
              <a:rPr lang="ko-KR" altLang="en-US" dirty="0"/>
              <a:t>교과목 지원비 개요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894768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/>
              <a:t>•</a:t>
            </a:r>
            <a:r>
              <a:rPr lang="ko-KR" altLang="en-US" sz="1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dirty="0" smtClean="0"/>
              <a:t>저학년에서 공부한 이론 및 실험의 전공지식을 바탕으로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산업체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또는 사회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필요로 하는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주제를 대상으로 학생들 스스로 기획하고 종합적으로 문제를 해결할 수 있는 창의성과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실무능력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팀워크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리더십을 배양하는 </a:t>
            </a:r>
            <a:r>
              <a:rPr lang="ko-KR" altLang="en-US" sz="1400" b="1" dirty="0" smtClean="0"/>
              <a:t>종합설계 교과목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전공</a:t>
            </a:r>
            <a:r>
              <a:rPr lang="en-US" altLang="ko-KR" sz="1400" b="1" dirty="0" smtClean="0"/>
              <a:t>)</a:t>
            </a:r>
            <a:endParaRPr lang="ko-KR" altLang="en-US" sz="1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83568" y="2508459"/>
            <a:ext cx="784887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 sz="1400" dirty="0"/>
              <a:t>•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학과 개설 전공과목인 </a:t>
            </a:r>
            <a:r>
              <a:rPr lang="en-US" altLang="ko-KR" sz="1400" b="1" dirty="0" smtClean="0"/>
              <a:t>‘OO</a:t>
            </a:r>
            <a:r>
              <a:rPr lang="ko-KR" altLang="en-US" sz="1400" b="1" dirty="0" smtClean="0"/>
              <a:t>종합설계 </a:t>
            </a:r>
            <a:r>
              <a:rPr lang="en-US" altLang="ko-KR" sz="1400" b="1" dirty="0" smtClean="0"/>
              <a:t>/ </a:t>
            </a:r>
            <a:r>
              <a:rPr lang="ko-KR" altLang="en-US" sz="1400" b="1" dirty="0" err="1" smtClean="0"/>
              <a:t>캡스톤</a:t>
            </a:r>
            <a:r>
              <a:rPr lang="ko-KR" altLang="en-US" sz="1400" b="1" dirty="0" smtClean="0"/>
              <a:t> 디자인 </a:t>
            </a:r>
            <a:r>
              <a:rPr lang="en-US" altLang="ko-KR" sz="1400" b="1" dirty="0" smtClean="0"/>
              <a:t>PBL</a:t>
            </a:r>
            <a:r>
              <a:rPr lang="en-US" altLang="ko-KR" sz="1400" b="1" dirty="0" smtClean="0"/>
              <a:t>’</a:t>
            </a:r>
            <a:r>
              <a:rPr lang="ko-KR" altLang="en-US" sz="1400" dirty="0" smtClean="0"/>
              <a:t> 를 수강하는 </a:t>
            </a:r>
            <a:r>
              <a:rPr lang="en-US" altLang="ko-KR" sz="1400" dirty="0" smtClean="0"/>
              <a:t>3, 4</a:t>
            </a:r>
            <a:r>
              <a:rPr lang="ko-KR" altLang="en-US" sz="1400" dirty="0" smtClean="0"/>
              <a:t>학년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    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/>
              <a:t>ex) </a:t>
            </a:r>
            <a:r>
              <a:rPr lang="ko-KR" altLang="en-US" sz="1400" dirty="0" smtClean="0"/>
              <a:t>기계공학부 개설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기계공학종합설계</a:t>
            </a:r>
            <a:r>
              <a:rPr lang="en-US" altLang="ko-KR" sz="1400" dirty="0" smtClean="0"/>
              <a:t>1 (o),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교양과목 융합캡스톤디자인과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TRIZ-1 (x)</a:t>
            </a:r>
          </a:p>
          <a:p>
            <a:pPr>
              <a:lnSpc>
                <a:spcPct val="160000"/>
              </a:lnSpc>
            </a:pPr>
            <a:r>
              <a:rPr lang="ko-KR" altLang="en-US" sz="1400" dirty="0" smtClean="0"/>
              <a:t>•</a:t>
            </a:r>
            <a:r>
              <a:rPr lang="en-US" altLang="ko-KR" sz="1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2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인 이상 종합설계 수강생 </a:t>
            </a:r>
            <a:r>
              <a:rPr lang="en-US" altLang="ko-KR" sz="1400" b="1" dirty="0" smtClean="0">
                <a:solidFill>
                  <a:srgbClr val="0000CC"/>
                </a:solidFill>
              </a:rPr>
              <a:t>+ 2</a:t>
            </a:r>
            <a:r>
              <a:rPr lang="ko-KR" altLang="en-US" sz="1400" b="1" dirty="0" smtClean="0">
                <a:solidFill>
                  <a:srgbClr val="0000CC"/>
                </a:solidFill>
              </a:rPr>
              <a:t>인 이하 </a:t>
            </a: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종합설계 </a:t>
            </a:r>
            <a:r>
              <a:rPr lang="ko-KR" altLang="en-US" sz="1400" b="1" dirty="0" err="1" smtClean="0">
                <a:solidFill>
                  <a:srgbClr val="0000CC"/>
                </a:solidFill>
                <a:latin typeface="+mn-ea"/>
              </a:rPr>
              <a:t>비수강생</a:t>
            </a:r>
            <a:r>
              <a:rPr lang="ko-KR" altLang="en-US" sz="1400" b="1" dirty="0" smtClean="0">
                <a:solidFill>
                  <a:srgbClr val="0000CC"/>
                </a:solidFill>
                <a:latin typeface="+mn-ea"/>
              </a:rPr>
              <a:t> 또는 </a:t>
            </a:r>
            <a:r>
              <a:rPr lang="ko-KR" altLang="en-US" sz="1400" b="1" dirty="0" err="1" smtClean="0">
                <a:solidFill>
                  <a:srgbClr val="0000CC"/>
                </a:solidFill>
                <a:latin typeface="+mn-ea"/>
              </a:rPr>
              <a:t>타계열학생</a:t>
            </a:r>
            <a:endParaRPr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ko-KR" altLang="en-US" sz="1400" dirty="0"/>
              <a:t>• </a:t>
            </a:r>
            <a:r>
              <a:rPr lang="en-US" altLang="ko-KR" sz="1400" b="1" dirty="0"/>
              <a:t>1</a:t>
            </a:r>
            <a:r>
              <a:rPr lang="ko-KR" altLang="en-US" sz="1400" b="1" dirty="0" err="1" smtClean="0"/>
              <a:t>인팀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지원 </a:t>
            </a:r>
            <a:r>
              <a:rPr lang="ko-KR" altLang="en-US" sz="1400" b="1" dirty="0" smtClean="0"/>
              <a:t>불가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휴학생 지원 불가</a:t>
            </a:r>
            <a:endParaRPr lang="en-US" altLang="ko-KR" sz="1400" b="1" dirty="0" smtClean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ko-KR" altLang="en-US" sz="1400" dirty="0" smtClean="0"/>
              <a:t>•</a:t>
            </a:r>
            <a:r>
              <a:rPr lang="ko-KR" altLang="en-US" sz="1400" dirty="0" smtClean="0">
                <a:solidFill>
                  <a:srgbClr val="0000CC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대학원생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인이 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튜터로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참여 가능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튜터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인이 </a:t>
            </a:r>
            <a:r>
              <a:rPr lang="ko-KR" altLang="en-US" sz="1400" dirty="0" err="1"/>
              <a:t>복수팀</a:t>
            </a:r>
            <a:r>
              <a:rPr lang="ko-KR" altLang="en-US" sz="1400" dirty="0"/>
              <a:t> 지원 가능</a:t>
            </a:r>
            <a:r>
              <a:rPr lang="en-US" altLang="ko-KR" sz="1400" dirty="0"/>
              <a:t>)</a:t>
            </a:r>
          </a:p>
          <a:p>
            <a:pPr>
              <a:lnSpc>
                <a:spcPct val="160000"/>
              </a:lnSpc>
            </a:pPr>
            <a:r>
              <a:rPr lang="ko-KR" altLang="en-US" sz="1400" dirty="0"/>
              <a:t>•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공과대학 대상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컴퓨터소프트웨어학부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정보시스템학과 제외</a:t>
            </a:r>
            <a:r>
              <a:rPr lang="en-US" altLang="ko-KR" sz="1400" dirty="0" smtClean="0"/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33288" y="563263"/>
            <a:ext cx="4464471" cy="369332"/>
            <a:chOff x="833288" y="563263"/>
            <a:chExt cx="4464471" cy="369332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833288" y="583709"/>
              <a:ext cx="4464471" cy="328441"/>
              <a:chOff x="479" y="3584"/>
              <a:chExt cx="4813" cy="169"/>
            </a:xfrm>
          </p:grpSpPr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587" y="3584"/>
                <a:ext cx="4705" cy="169"/>
              </a:xfrm>
              <a:prstGeom prst="rect">
                <a:avLst/>
              </a:prstGeom>
              <a:solidFill>
                <a:srgbClr val="47B0D5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endParaRPr lang="ko-KR" altLang="en-US" sz="1600" dirty="0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79" y="3584"/>
                <a:ext cx="97" cy="169"/>
              </a:xfrm>
              <a:prstGeom prst="rect">
                <a:avLst/>
              </a:prstGeom>
              <a:solidFill>
                <a:srgbClr val="015F85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121307" y="563263"/>
              <a:ext cx="3888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Capstone Design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</a:rPr>
                <a:t>교과목이란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?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03064" y="2127882"/>
            <a:ext cx="4494695" cy="369332"/>
            <a:chOff x="803064" y="1964106"/>
            <a:chExt cx="4494695" cy="369332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833288" y="1969163"/>
              <a:ext cx="4464471" cy="328441"/>
              <a:chOff x="479" y="3584"/>
              <a:chExt cx="4813" cy="169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587" y="3584"/>
                <a:ext cx="4705" cy="169"/>
              </a:xfrm>
              <a:prstGeom prst="rect">
                <a:avLst/>
              </a:prstGeom>
              <a:solidFill>
                <a:srgbClr val="47B0D5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endParaRPr lang="ko-KR" altLang="en-US" sz="1600" dirty="0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479" y="3584"/>
                <a:ext cx="97" cy="169"/>
              </a:xfrm>
              <a:prstGeom prst="rect">
                <a:avLst/>
              </a:prstGeom>
              <a:solidFill>
                <a:srgbClr val="015F85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82124" tIns="41061" rIns="82124" bIns="41061" anchor="ctr">
                <a:spAutoFit/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803064" y="1964106"/>
              <a:ext cx="4316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+mj-ea"/>
                </a:rPr>
                <a:t>   Capstone 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Design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</a:rPr>
                <a:t>지원 대상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</a:rPr>
                <a:t>팀 구성</a:t>
              </a:r>
              <a:r>
                <a:rPr lang="en-US" altLang="ko-KR" b="1" dirty="0">
                  <a:solidFill>
                    <a:schemeClr val="bg1"/>
                  </a:solidFill>
                  <a:latin typeface="+mj-ea"/>
                </a:rPr>
                <a:t>)</a:t>
              </a:r>
              <a:endParaRPr lang="ko-KR" altLang="en-US" sz="2400" b="1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72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Capstone Design </a:t>
            </a:r>
            <a:r>
              <a:rPr lang="ko-KR" altLang="en-US" dirty="0"/>
              <a:t>교과목 지원비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833288" y="611892"/>
            <a:ext cx="4464471" cy="328441"/>
            <a:chOff x="479" y="3584"/>
            <a:chExt cx="4813" cy="169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87" y="3584"/>
              <a:ext cx="4705" cy="169"/>
            </a:xfrm>
            <a:prstGeom prst="rect">
              <a:avLst/>
            </a:prstGeom>
            <a:solidFill>
              <a:srgbClr val="47B0D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82124" tIns="41061" rIns="82124" bIns="41061" anchor="ctr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79" y="3584"/>
              <a:ext cx="97" cy="169"/>
            </a:xfrm>
            <a:prstGeom prst="rect">
              <a:avLst/>
            </a:prstGeom>
            <a:solidFill>
              <a:srgbClr val="015F8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82124" tIns="41061" rIns="82124" bIns="41061" anchor="ctr">
              <a:spAutoFit/>
            </a:bodyPr>
            <a:lstStyle/>
            <a:p>
              <a:endParaRPr lang="ko-KR" altLang="en-US" sz="160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21307" y="59836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</a:rPr>
              <a:t>의무사항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736" y="1011599"/>
            <a:ext cx="836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   •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제출서류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b="1" dirty="0" err="1" smtClean="0">
                <a:latin typeface="+mn-ea"/>
              </a:rPr>
              <a:t>과제신청서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지원비 지급신청서 및 증빙서류</a:t>
            </a:r>
            <a:r>
              <a:rPr lang="en-US" altLang="ko-KR" sz="1600" b="1" dirty="0" smtClean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결과보고서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 smtClean="0">
                <a:latin typeface="+mn-ea"/>
              </a:rPr>
              <a:t>만족도설문지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                 (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공학교육혁신센터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+mn-ea"/>
              </a:rPr>
              <a:t>공업센터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 본관 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403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호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에 제출</a:t>
            </a:r>
            <a:r>
              <a:rPr lang="en-US" altLang="ko-KR" sz="1600" b="1" dirty="0" smtClean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                   </a:t>
            </a:r>
            <a:endParaRPr lang="en-US" altLang="ko-KR" sz="14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4161" y="1923678"/>
            <a:ext cx="841430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   • 결과보고서</a:t>
            </a:r>
            <a:r>
              <a:rPr lang="ko-KR" altLang="en-US" sz="1600" dirty="0">
                <a:latin typeface="+mn-ea"/>
              </a:rPr>
              <a:t>는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창작물 있는 </a:t>
            </a:r>
            <a:r>
              <a:rPr lang="ko-KR" altLang="en-US" sz="1600" dirty="0" smtClean="0">
                <a:latin typeface="+mn-ea"/>
              </a:rPr>
              <a:t>경우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결과보고서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최종작품 사진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ko-KR" altLang="en-US" sz="1600" dirty="0" smtClean="0">
                <a:latin typeface="+mn-ea"/>
              </a:rPr>
              <a:t>만족도설문지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b="1" dirty="0" smtClean="0">
                <a:solidFill>
                  <a:srgbClr val="FF0000"/>
                </a:solidFill>
                <a:latin typeface="+mn-ea"/>
              </a:rPr>
              <a:t>창작물 없는 </a:t>
            </a:r>
            <a:r>
              <a:rPr lang="ko-KR" altLang="en-US" sz="1600" dirty="0" err="1" smtClean="0">
                <a:latin typeface="+mn-ea"/>
              </a:rPr>
              <a:t>논문형</a:t>
            </a:r>
            <a:r>
              <a:rPr lang="ko-KR" altLang="en-US" sz="1600" dirty="0" smtClean="0">
                <a:latin typeface="+mn-ea"/>
              </a:rPr>
              <a:t> 보고서의 경우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결과보고서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표지와 목차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또는 논문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만족도설문지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736" y="3147814"/>
            <a:ext cx="8507742" cy="35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   •</a:t>
            </a:r>
            <a:r>
              <a:rPr lang="ko-KR" alt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지원받은 팀은 </a:t>
            </a:r>
            <a:r>
              <a:rPr lang="ko-KR" altLang="en-US" sz="1600" b="1" dirty="0" smtClean="0">
                <a:latin typeface="+mn-ea"/>
              </a:rPr>
              <a:t>공과대학 </a:t>
            </a:r>
            <a:r>
              <a:rPr lang="en-US" altLang="ko-KR" sz="1600" b="1" dirty="0" smtClean="0">
                <a:latin typeface="+mn-ea"/>
              </a:rPr>
              <a:t>Capstone Design Fair</a:t>
            </a:r>
            <a:r>
              <a:rPr lang="ko-KR" altLang="en-US" sz="1600" b="1" dirty="0" smtClean="0">
                <a:latin typeface="+mn-ea"/>
              </a:rPr>
              <a:t>에 참여</a:t>
            </a:r>
            <a:r>
              <a:rPr lang="ko-KR" altLang="en-US" sz="1600" dirty="0" smtClean="0">
                <a:latin typeface="+mn-ea"/>
              </a:rPr>
              <a:t>하는 것을 원칙으로 함</a:t>
            </a:r>
            <a:r>
              <a:rPr lang="en-US" altLang="ko-KR" sz="1600" b="1" dirty="0" smtClean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  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3838293"/>
            <a:ext cx="8514950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   •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특허컨설팅</a:t>
            </a:r>
            <a:r>
              <a:rPr lang="ko-KR" altLang="en-US" sz="1600" dirty="0" smtClean="0">
                <a:latin typeface="+mn-ea"/>
              </a:rPr>
              <a:t> 지원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수행과제 중 우수 아이디어는 별도 컨설팅 지도 통해 특허 출원 가능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+mn-ea"/>
              </a:rPr>
              <a:t>                            (</a:t>
            </a:r>
            <a:r>
              <a:rPr lang="ko-KR" altLang="en-US" sz="1600" dirty="0" smtClean="0">
                <a:latin typeface="+mn-ea"/>
              </a:rPr>
              <a:t>우수한 아이디어에 특허출원관련 비용 제공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spc="-8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38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2. Capstone Design </a:t>
            </a:r>
            <a:r>
              <a:rPr lang="ko-KR" altLang="en-US" dirty="0" err="1" smtClean="0"/>
              <a:t>작품유형에</a:t>
            </a:r>
            <a:r>
              <a:rPr lang="ko-KR" altLang="en-US" dirty="0" smtClean="0"/>
              <a:t> 따른 지원비 한도</a:t>
            </a:r>
          </a:p>
          <a:p>
            <a:endParaRPr lang="ko-KR" altLang="en-US" dirty="0"/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833288" y="611892"/>
            <a:ext cx="4464471" cy="328441"/>
            <a:chOff x="479" y="3584"/>
            <a:chExt cx="4813" cy="169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87" y="3584"/>
              <a:ext cx="4705" cy="169"/>
            </a:xfrm>
            <a:prstGeom prst="rect">
              <a:avLst/>
            </a:prstGeom>
            <a:solidFill>
              <a:srgbClr val="47B0D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82124" tIns="41061" rIns="82124" bIns="41061" anchor="ctr">
              <a:spAutoFit/>
            </a:bodyPr>
            <a:lstStyle/>
            <a:p>
              <a:endParaRPr lang="ko-KR" altLang="en-US" sz="1600" dirty="0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79" y="3584"/>
              <a:ext cx="97" cy="169"/>
            </a:xfrm>
            <a:prstGeom prst="rect">
              <a:avLst/>
            </a:prstGeom>
            <a:solidFill>
              <a:srgbClr val="015F85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82124" tIns="41061" rIns="82124" bIns="41061" anchor="ctr">
              <a:spAutoFit/>
            </a:bodyPr>
            <a:lstStyle/>
            <a:p>
              <a:endParaRPr lang="ko-KR" altLang="en-US" sz="160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21307" y="59836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팀원 </a:t>
            </a:r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r>
              <a:rPr lang="ko-KR" altLang="en-US" b="1" dirty="0" smtClean="0">
                <a:solidFill>
                  <a:schemeClr val="bg1"/>
                </a:solidFill>
              </a:rPr>
              <a:t>인당 지원비 한도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89418"/>
              </p:ext>
            </p:extLst>
          </p:nvPr>
        </p:nvGraphicFramePr>
        <p:xfrm>
          <a:off x="833288" y="1179475"/>
          <a:ext cx="7200801" cy="1906046"/>
        </p:xfrm>
        <a:graphic>
          <a:graphicData uri="http://schemas.openxmlformats.org/drawingml/2006/table">
            <a:tbl>
              <a:tblPr/>
              <a:tblGrid>
                <a:gridCol w="114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구 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휴먼모음T"/>
                        </a:rPr>
                        <a:t>지원비 한도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59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재료비 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문헌비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회의비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err="1" smtClean="0">
                          <a:solidFill>
                            <a:srgbClr val="000000"/>
                          </a:solidFill>
                          <a:latin typeface="휴먼모음T"/>
                        </a:rPr>
                        <a:t>현장답사비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</a:txBody>
                  <a:tcPr marL="17152" marR="17152" marT="17152" marB="17152" anchor="ctr">
                    <a:lnL>
                      <a:noFill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결과물이 창작물인 경우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결과물이 </a:t>
                      </a:r>
                      <a:r>
                        <a:rPr lang="ko-KR" altLang="en-US" sz="1400" b="0" dirty="0" err="1">
                          <a:solidFill>
                            <a:srgbClr val="000000"/>
                          </a:solidFill>
                          <a:latin typeface="휴먼모음T"/>
                        </a:rPr>
                        <a:t>논문형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 보고서인 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경우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창작물이 없는 경우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) 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thinThick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팀원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인당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300,000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원</a:t>
                      </a:r>
                      <a:endParaRPr lang="en-US" altLang="ko-KR" sz="1400" b="0" dirty="0" smtClean="0">
                        <a:solidFill>
                          <a:srgbClr val="000000"/>
                        </a:solidFill>
                        <a:latin typeface="휴먼모음T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기업연계 팀원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인당 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500,000</a:t>
                      </a:r>
                      <a:r>
                        <a:rPr lang="ko-KR" altLang="en-US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원</a:t>
                      </a:r>
                      <a:r>
                        <a:rPr lang="en-US" altLang="ko-KR" sz="1400" b="0" dirty="0" smtClean="0">
                          <a:solidFill>
                            <a:srgbClr val="000000"/>
                          </a:solidFill>
                          <a:latin typeface="휴먼모음T"/>
                        </a:rPr>
                        <a:t>)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팀원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인당 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100,000</a:t>
                      </a:r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latin typeface="휴먼모음T"/>
                        </a:rPr>
                        <a:t>원</a:t>
                      </a:r>
                      <a:endParaRPr lang="ko-KR" altLang="en-US" sz="1400" b="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17152" marR="17152" marT="17152" marB="17152" anchor="ctr">
                    <a:lnL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11560" y="3185145"/>
            <a:ext cx="7920880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•</a:t>
            </a:r>
            <a:r>
              <a:rPr lang="ko-KR" alt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dirty="0" smtClean="0">
                <a:solidFill>
                  <a:srgbClr val="0000CC"/>
                </a:solidFill>
              </a:rPr>
              <a:t>기업연계의 경우 가족기업 협약체결 신청서 및 협약서 작성을 기초로 함</a:t>
            </a:r>
            <a:endParaRPr lang="en-US" altLang="ko-KR" sz="1400" dirty="0" smtClean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/>
              <a:t>•</a:t>
            </a:r>
            <a:r>
              <a:rPr lang="ko-KR" altLang="en-US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dirty="0" smtClean="0"/>
              <a:t>해당 과목을 수강하는 </a:t>
            </a:r>
            <a:r>
              <a:rPr lang="ko-KR" altLang="en-US" sz="1400" b="1" dirty="0" smtClean="0"/>
              <a:t>학기 내</a:t>
            </a:r>
            <a:r>
              <a:rPr lang="en-US" altLang="ko-KR" sz="1400" b="1" dirty="0" smtClean="0"/>
              <a:t>(2021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9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일</a:t>
            </a:r>
            <a:r>
              <a:rPr lang="en-US" altLang="ko-KR" sz="1400" b="1" dirty="0" smtClean="0"/>
              <a:t>~12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21</a:t>
            </a:r>
            <a:r>
              <a:rPr lang="ko-KR" altLang="en-US" sz="1400" b="1" dirty="0" smtClean="0"/>
              <a:t>일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에 지원비를 </a:t>
            </a:r>
            <a:r>
              <a:rPr lang="ko-KR" altLang="en-US" sz="1400" b="1" dirty="0" smtClean="0"/>
              <a:t>사용함을 원칙으로 함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이월 불가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방학기간 중 집행불가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☞ </a:t>
            </a:r>
            <a:r>
              <a:rPr lang="ko-KR" altLang="en-US" sz="17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국고로 지원되기 때문에 경비 사용 및 증빙이 엄격함</a:t>
            </a:r>
            <a:r>
              <a:rPr lang="en-US" altLang="ko-KR" sz="17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7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감사 대상</a:t>
            </a:r>
            <a:r>
              <a:rPr lang="en-US" altLang="ko-KR" sz="1700" b="1" dirty="0" smtClean="0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ko-KR" altLang="en-US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00" y="339502"/>
            <a:ext cx="1331919" cy="11167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지원비 사용방법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883" y="942482"/>
            <a:ext cx="1427775" cy="10467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999" y="696190"/>
            <a:ext cx="2730409" cy="1866478"/>
          </a:xfrm>
          <a:prstGeom prst="rect">
            <a:avLst/>
          </a:prstGeom>
        </p:spPr>
      </p:pic>
      <p:sp>
        <p:nvSpPr>
          <p:cNvPr id="18" name="TextBox 5"/>
          <p:cNvSpPr txBox="1"/>
          <p:nvPr/>
        </p:nvSpPr>
        <p:spPr>
          <a:xfrm>
            <a:off x="1777370" y="643858"/>
            <a:ext cx="81144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+mn-ea"/>
              </a:rPr>
              <a:t>  현 금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5429961" y="337161"/>
            <a:ext cx="260840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600" dirty="0" smtClean="0">
                <a:latin typeface="+mn-ea"/>
              </a:rPr>
              <a:t>   학교에 </a:t>
            </a:r>
            <a:r>
              <a:rPr lang="ko-KR" altLang="en-US" sz="1600" b="1" dirty="0" smtClean="0">
                <a:solidFill>
                  <a:srgbClr val="0000FF"/>
                </a:solidFill>
                <a:latin typeface="+mn-ea"/>
              </a:rPr>
              <a:t>청구 </a:t>
            </a:r>
            <a:r>
              <a:rPr lang="en-US" altLang="ko-KR" sz="1600" dirty="0" smtClean="0">
                <a:latin typeface="+mn-ea"/>
              </a:rPr>
              <a:t>=</a:t>
            </a:r>
            <a:r>
              <a:rPr lang="en-US" altLang="ko-KR" sz="16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+mn-ea"/>
              </a:rPr>
              <a:t>후불결제</a:t>
            </a:r>
            <a:endParaRPr lang="ko-KR" altLang="en-US" sz="16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887463" y="2261647"/>
            <a:ext cx="356945" cy="1502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/>
          </a:p>
        </p:txBody>
      </p:sp>
      <p:sp>
        <p:nvSpPr>
          <p:cNvPr id="22" name="TextBox 7"/>
          <p:cNvSpPr txBox="1"/>
          <p:nvPr/>
        </p:nvSpPr>
        <p:spPr>
          <a:xfrm>
            <a:off x="390400" y="2152359"/>
            <a:ext cx="410759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 smtClean="0">
                <a:latin typeface="+mn-ea"/>
              </a:rPr>
              <a:t>팀장의 통장으로 돌려받기위해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 smtClean="0">
                <a:latin typeface="+mn-ea"/>
              </a:rPr>
              <a:t>팀장의 </a:t>
            </a:r>
            <a:r>
              <a:rPr lang="ko-KR" altLang="en-US" sz="1400" b="1" dirty="0" err="1" smtClean="0">
                <a:latin typeface="+mn-ea"/>
              </a:rPr>
              <a:t>통장사본</a:t>
            </a:r>
            <a:r>
              <a:rPr lang="ko-KR" altLang="en-US" sz="1400" dirty="0" err="1" smtClean="0">
                <a:latin typeface="+mn-ea"/>
              </a:rPr>
              <a:t>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현금영수증</a:t>
            </a:r>
            <a:r>
              <a:rPr lang="ko-KR" altLang="en-US" sz="1400" dirty="0" smtClean="0">
                <a:latin typeface="+mn-ea"/>
              </a:rPr>
              <a:t>이 필요함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b="1" dirty="0" err="1" smtClean="0">
                <a:latin typeface="+mn-ea"/>
              </a:rPr>
              <a:t>개인카드</a:t>
            </a:r>
            <a:r>
              <a:rPr lang="ko-KR" altLang="en-US" sz="1400" b="1" dirty="0" smtClean="0">
                <a:latin typeface="+mn-ea"/>
              </a:rPr>
              <a:t> 사용 불가</a:t>
            </a:r>
            <a:r>
              <a:rPr lang="en-US" altLang="ko-KR" sz="1400" dirty="0" smtClean="0">
                <a:latin typeface="+mn-ea"/>
              </a:rPr>
              <a:t>). </a:t>
            </a:r>
            <a:r>
              <a:rPr lang="ko-KR" altLang="en-US" sz="1400" dirty="0" smtClean="0">
                <a:latin typeface="+mn-ea"/>
              </a:rPr>
              <a:t>대형마트와 같이 품목이 영수증에 표기된 경우는 현금영수증만 제출하지만 </a:t>
            </a:r>
            <a:r>
              <a:rPr lang="ko-KR" altLang="en-US" sz="1400" dirty="0" err="1" smtClean="0">
                <a:latin typeface="+mn-ea"/>
              </a:rPr>
              <a:t>합계만</a:t>
            </a:r>
            <a:r>
              <a:rPr lang="ko-KR" altLang="en-US" sz="1400" dirty="0" smtClean="0">
                <a:latin typeface="+mn-ea"/>
              </a:rPr>
              <a:t> 표시한 영수증에는 </a:t>
            </a:r>
            <a:r>
              <a:rPr lang="ko-KR" altLang="en-US" sz="1400" b="1" dirty="0" smtClean="0">
                <a:latin typeface="+mn-ea"/>
              </a:rPr>
              <a:t>거래명세서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ko-KR" altLang="en-US" sz="1400" b="1" dirty="0" smtClean="0">
                <a:latin typeface="+mn-ea"/>
              </a:rPr>
              <a:t>세금계산서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이 금액을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영수</a:t>
            </a:r>
            <a:r>
              <a:rPr lang="ko-KR" altLang="en-US" sz="1400" dirty="0" smtClean="0">
                <a:latin typeface="+mn-ea"/>
              </a:rPr>
              <a:t>함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를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첨부해야 함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4788024" y="2712877"/>
            <a:ext cx="4248472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dirty="0" smtClean="0">
                <a:latin typeface="+mn-ea"/>
              </a:rPr>
              <a:t>학교는 청구한 금액을 송금하기위해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세금계산서</a:t>
            </a:r>
            <a:endParaRPr lang="en-US" altLang="ko-KR" sz="1400" b="1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이 금액을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청구</a:t>
            </a:r>
            <a:r>
              <a:rPr lang="ko-KR" altLang="en-US" sz="1400" dirty="0" smtClean="0">
                <a:latin typeface="+mn-ea"/>
              </a:rPr>
              <a:t>함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를 발행한 상호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성명의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+mn-ea"/>
              </a:rPr>
              <a:t>통장사본</a:t>
            </a:r>
            <a:r>
              <a:rPr lang="ko-KR" altLang="en-US" sz="1400" dirty="0" err="1" smtClean="0">
                <a:latin typeface="+mn-ea"/>
              </a:rPr>
              <a:t>과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사업자등록증 사본</a:t>
            </a:r>
            <a:r>
              <a:rPr lang="ko-KR" altLang="en-US" sz="1400" dirty="0" smtClean="0">
                <a:latin typeface="+mn-ea"/>
              </a:rPr>
              <a:t>이 필요함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세부내역이</a:t>
            </a:r>
            <a:r>
              <a:rPr lang="ko-KR" altLang="en-US" sz="1400" dirty="0" smtClean="0">
                <a:latin typeface="+mn-ea"/>
              </a:rPr>
              <a:t> 표시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latin typeface="+mn-ea"/>
              </a:rPr>
              <a:t>되지 않은 경우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거래명세서</a:t>
            </a:r>
            <a:r>
              <a:rPr lang="ko-KR" altLang="en-US" sz="1400" dirty="0" smtClean="0">
                <a:latin typeface="+mn-ea"/>
              </a:rPr>
              <a:t> 첨부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993" y="3886698"/>
            <a:ext cx="8143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  물품을 </a:t>
            </a:r>
            <a:r>
              <a:rPr lang="ko-KR" altLang="en-US" sz="1400" dirty="0">
                <a:latin typeface="+mn-ea"/>
              </a:rPr>
              <a:t>구매할 때는 </a:t>
            </a:r>
            <a:r>
              <a:rPr lang="ko-KR" altLang="en-US" sz="1400" dirty="0" err="1">
                <a:latin typeface="+mn-ea"/>
              </a:rPr>
              <a:t>산학협력단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한양대학교의 </a:t>
            </a:r>
            <a:r>
              <a:rPr lang="ko-KR" altLang="en-US" sz="1400" dirty="0" smtClean="0">
                <a:latin typeface="+mn-ea"/>
              </a:rPr>
              <a:t>사업자등록증 사본이 필요하고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/>
              <a:t>지원비 입금 신청은 </a:t>
            </a:r>
            <a:endParaRPr lang="en-US" altLang="ko-KR" sz="1400" dirty="0" smtClean="0"/>
          </a:p>
          <a:p>
            <a:r>
              <a:rPr lang="ko-KR" altLang="en-US" sz="1400" dirty="0" smtClean="0"/>
              <a:t>  공학교육혁신센터에 </a:t>
            </a:r>
            <a:r>
              <a:rPr lang="ko-KR" altLang="en-US" sz="1400" b="1" dirty="0" smtClean="0"/>
              <a:t>수시</a:t>
            </a:r>
            <a:r>
              <a:rPr lang="ko-KR" altLang="en-US" sz="1400" dirty="0" smtClean="0"/>
              <a:t>로 </a:t>
            </a:r>
            <a:r>
              <a:rPr lang="ko-KR" altLang="en-US" sz="1400" b="1" dirty="0"/>
              <a:t>지원비 지급신청서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작성하여 </a:t>
            </a:r>
            <a:r>
              <a:rPr lang="ko-KR" altLang="en-US" sz="1400" b="1" dirty="0"/>
              <a:t>구매한 </a:t>
            </a:r>
            <a:r>
              <a:rPr lang="ko-KR" altLang="en-US" sz="1400" b="1" dirty="0" smtClean="0"/>
              <a:t>물품의 사진</a:t>
            </a:r>
            <a:r>
              <a:rPr lang="ko-KR" altLang="en-US" sz="1400" dirty="0" smtClean="0"/>
              <a:t>과 함께 신청하면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  신청 후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주</a:t>
            </a:r>
            <a:r>
              <a:rPr lang="ko-KR" altLang="en-US" sz="1400" dirty="0" smtClean="0"/>
              <a:t> 이내에 입금됨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0400" y="3885044"/>
            <a:ext cx="8073800" cy="729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896977" y="1047678"/>
            <a:ext cx="127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현금</a:t>
            </a:r>
            <a:endParaRPr lang="en-US" altLang="ko-KR" sz="1400" dirty="0" smtClean="0"/>
          </a:p>
          <a:p>
            <a:r>
              <a:rPr lang="ko-KR" altLang="en-US" sz="1400" dirty="0" smtClean="0"/>
              <a:t>무통장입금</a:t>
            </a:r>
            <a:endParaRPr lang="en-US" altLang="ko-KR" sz="1400" dirty="0" smtClean="0"/>
          </a:p>
          <a:p>
            <a:r>
              <a:rPr lang="ko-KR" altLang="en-US" sz="1400" dirty="0" smtClean="0"/>
              <a:t>계좌이체</a:t>
            </a:r>
            <a:endParaRPr lang="en-US" altLang="ko-KR" sz="1400" dirty="0" smtClean="0"/>
          </a:p>
          <a:p>
            <a:r>
              <a:rPr lang="ko-KR" altLang="en-US" sz="1400" dirty="0" smtClean="0"/>
              <a:t>가상계좌</a:t>
            </a:r>
            <a:r>
              <a:rPr lang="en-US" altLang="ko-KR" sz="1400" dirty="0" smtClean="0"/>
              <a:t>      </a:t>
            </a:r>
            <a:endParaRPr lang="ko-KR" altLang="en-US" sz="1400" dirty="0"/>
          </a:p>
        </p:txBody>
      </p:sp>
      <p:sp>
        <p:nvSpPr>
          <p:cNvPr id="27" name="왼쪽 중괄호 26"/>
          <p:cNvSpPr/>
          <p:nvPr/>
        </p:nvSpPr>
        <p:spPr>
          <a:xfrm>
            <a:off x="687090" y="1164692"/>
            <a:ext cx="115587" cy="7200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왼쪽 중괄호 27"/>
          <p:cNvSpPr/>
          <p:nvPr/>
        </p:nvSpPr>
        <p:spPr>
          <a:xfrm rot="10800000">
            <a:off x="2080265" y="1164692"/>
            <a:ext cx="115587" cy="7200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직사각형 5"/>
          <p:cNvSpPr/>
          <p:nvPr/>
        </p:nvSpPr>
        <p:spPr>
          <a:xfrm>
            <a:off x="5123505" y="309865"/>
            <a:ext cx="3450304" cy="230747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840" y="610118"/>
            <a:ext cx="3672408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6" y="590444"/>
            <a:ext cx="3166184" cy="4438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134051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참고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사업자등록증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4" name="_x417238272" descr="DRW00000d240fc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72" y="582127"/>
            <a:ext cx="3286041" cy="443300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912149" y="597397"/>
            <a:ext cx="1992243" cy="398338"/>
            <a:chOff x="3368706" y="2604249"/>
            <a:chExt cx="2009843" cy="438174"/>
          </a:xfrm>
        </p:grpSpPr>
        <p:grpSp>
          <p:nvGrpSpPr>
            <p:cNvPr id="44" name="그룹 43"/>
            <p:cNvGrpSpPr/>
            <p:nvPr/>
          </p:nvGrpSpPr>
          <p:grpSpPr>
            <a:xfrm>
              <a:off x="3530554" y="2604249"/>
              <a:ext cx="1634150" cy="438174"/>
              <a:chOff x="6307812" y="2461010"/>
              <a:chExt cx="1634150" cy="438174"/>
            </a:xfrm>
          </p:grpSpPr>
          <p:sp>
            <p:nvSpPr>
              <p:cNvPr id="46" name="직각 삼각형 45"/>
              <p:cNvSpPr/>
              <p:nvPr/>
            </p:nvSpPr>
            <p:spPr>
              <a:xfrm flipH="1">
                <a:off x="6309830" y="2461010"/>
                <a:ext cx="103847" cy="76394"/>
              </a:xfrm>
              <a:prstGeom prst="rtTriangle">
                <a:avLst/>
              </a:prstGeom>
              <a:solidFill>
                <a:srgbClr val="9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각 삼각형 46"/>
              <p:cNvSpPr/>
              <p:nvPr/>
            </p:nvSpPr>
            <p:spPr>
              <a:xfrm flipH="1" flipV="1">
                <a:off x="6313005" y="2822790"/>
                <a:ext cx="103847" cy="76394"/>
              </a:xfrm>
              <a:prstGeom prst="rtTriangle">
                <a:avLst/>
              </a:prstGeom>
              <a:solidFill>
                <a:srgbClr val="9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307812" y="2535446"/>
                <a:ext cx="1634150" cy="2880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3368706" y="2634133"/>
              <a:ext cx="2009843" cy="33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한양대학교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73828" y="590444"/>
            <a:ext cx="3177399" cy="44177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2660556" y="2638871"/>
            <a:ext cx="4240971" cy="1267212"/>
            <a:chOff x="2407641" y="4188876"/>
            <a:chExt cx="4240971" cy="1267212"/>
          </a:xfrm>
        </p:grpSpPr>
        <p:sp>
          <p:nvSpPr>
            <p:cNvPr id="50" name="타원 49"/>
            <p:cNvSpPr/>
            <p:nvPr/>
          </p:nvSpPr>
          <p:spPr>
            <a:xfrm rot="21442282">
              <a:off x="2407641" y="4213417"/>
              <a:ext cx="4240971" cy="10675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학과에 따른 </a:t>
              </a:r>
              <a:endParaRPr lang="en-US" altLang="ko-KR" sz="2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200" b="1" dirty="0">
                  <a:solidFill>
                    <a:schemeClr val="tx1"/>
                  </a:solidFill>
                </a:rPr>
                <a:t>사업등록증 확인 필수</a:t>
              </a:r>
              <a:r>
                <a:rPr lang="en-US" altLang="ko-KR" sz="2200" b="1" dirty="0">
                  <a:solidFill>
                    <a:schemeClr val="tx1"/>
                  </a:solidFill>
                </a:rPr>
                <a:t>!!</a:t>
              </a:r>
              <a:endParaRPr lang="ko-KR" altLang="en-US" sz="2200" b="1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3" descr="C:\Users\h\Desktop\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80989" y="4188876"/>
              <a:ext cx="4107235" cy="1267212"/>
            </a:xfrm>
            <a:prstGeom prst="rect">
              <a:avLst/>
            </a:prstGeom>
            <a:noFill/>
          </p:spPr>
        </p:pic>
      </p:grpSp>
      <p:grpSp>
        <p:nvGrpSpPr>
          <p:cNvPr id="28" name="그룹 27"/>
          <p:cNvGrpSpPr/>
          <p:nvPr/>
        </p:nvGrpSpPr>
        <p:grpSpPr>
          <a:xfrm>
            <a:off x="371947" y="629338"/>
            <a:ext cx="2266360" cy="398338"/>
            <a:chOff x="3368707" y="2604249"/>
            <a:chExt cx="2009843" cy="438174"/>
          </a:xfrm>
        </p:grpSpPr>
        <p:grpSp>
          <p:nvGrpSpPr>
            <p:cNvPr id="29" name="그룹 28"/>
            <p:cNvGrpSpPr/>
            <p:nvPr/>
          </p:nvGrpSpPr>
          <p:grpSpPr>
            <a:xfrm>
              <a:off x="3530554" y="2604249"/>
              <a:ext cx="1634150" cy="438174"/>
              <a:chOff x="6307812" y="2461010"/>
              <a:chExt cx="1634150" cy="438174"/>
            </a:xfrm>
          </p:grpSpPr>
          <p:sp>
            <p:nvSpPr>
              <p:cNvPr id="31" name="직각 삼각형 30"/>
              <p:cNvSpPr/>
              <p:nvPr/>
            </p:nvSpPr>
            <p:spPr>
              <a:xfrm flipH="1">
                <a:off x="6309830" y="2461010"/>
                <a:ext cx="103847" cy="76394"/>
              </a:xfrm>
              <a:prstGeom prst="rtTriangle">
                <a:avLst/>
              </a:prstGeom>
              <a:solidFill>
                <a:srgbClr val="9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 flipH="1" flipV="1">
                <a:off x="6313005" y="2822790"/>
                <a:ext cx="103847" cy="76394"/>
              </a:xfrm>
              <a:prstGeom prst="rtTriangle">
                <a:avLst/>
              </a:prstGeom>
              <a:solidFill>
                <a:srgbClr val="9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307812" y="2535446"/>
                <a:ext cx="1634150" cy="28803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68707" y="2634134"/>
              <a:ext cx="2009843" cy="33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한양대 산학협력단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13405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현금결제 예시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3" y="513440"/>
            <a:ext cx="4099021" cy="207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14" y="2589040"/>
            <a:ext cx="3096344" cy="23945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267494"/>
            <a:ext cx="2736304" cy="48241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9952" y="3247240"/>
            <a:ext cx="475252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현금영수증</a:t>
            </a:r>
            <a:r>
              <a:rPr lang="ko-KR" altLang="en-US" sz="1400" dirty="0"/>
              <a:t>은 반드시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한양대 </a:t>
            </a:r>
            <a:r>
              <a:rPr lang="ko-KR" altLang="en-US" sz="1400" dirty="0" err="1"/>
              <a:t>산학협력단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사업자번호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206-82-07306 </a:t>
            </a:r>
            <a:r>
              <a:rPr lang="ko-KR" altLang="en-US" sz="1400" dirty="0"/>
              <a:t>으로 발행 받아야 하며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개인적으로 발급한 건은 </a:t>
            </a:r>
            <a:r>
              <a:rPr lang="ko-KR" altLang="en-US" sz="1400" dirty="0" err="1"/>
              <a:t>불인정함</a:t>
            </a:r>
            <a:r>
              <a:rPr lang="en-US" altLang="ko-KR" sz="1400" dirty="0" smtClean="0"/>
              <a:t>!!</a:t>
            </a:r>
            <a:endParaRPr lang="en-US" altLang="ko-KR" sz="1400" dirty="0"/>
          </a:p>
          <a:p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도시공학과</a:t>
            </a:r>
            <a:r>
              <a:rPr lang="en-US" altLang="ko-KR" sz="1400" dirty="0"/>
              <a:t>, </a:t>
            </a:r>
            <a:r>
              <a:rPr lang="ko-KR" altLang="en-US" sz="1400" dirty="0"/>
              <a:t>자원환경공학과</a:t>
            </a:r>
            <a:r>
              <a:rPr lang="en-US" altLang="ko-KR" sz="1400" dirty="0"/>
              <a:t>, </a:t>
            </a:r>
            <a:r>
              <a:rPr lang="ko-KR" altLang="en-US" sz="1400" dirty="0"/>
              <a:t>건설환경공학과의 </a:t>
            </a:r>
            <a:r>
              <a:rPr lang="ko-KR" altLang="en-US" sz="1400" dirty="0" smtClean="0"/>
              <a:t>경우 </a:t>
            </a:r>
            <a:r>
              <a:rPr lang="en-US" altLang="ko-KR" sz="1400" dirty="0"/>
              <a:t>‘</a:t>
            </a:r>
            <a:r>
              <a:rPr lang="ko-KR" altLang="en-US" sz="1400" dirty="0"/>
              <a:t>한양대학교 </a:t>
            </a:r>
            <a:r>
              <a:rPr lang="ko-KR" altLang="en-US" sz="1400" dirty="0" err="1"/>
              <a:t>사업자번호</a:t>
            </a:r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206-82-00400</a:t>
            </a:r>
            <a:r>
              <a:rPr lang="en-US" altLang="ko-KR" sz="1400" dirty="0"/>
              <a:t>’</a:t>
            </a:r>
            <a:r>
              <a:rPr lang="ko-KR" altLang="en-US" sz="1400" dirty="0"/>
              <a:t>으로 발행</a:t>
            </a:r>
            <a:endParaRPr lang="en-US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55776" y="2333789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580112" y="1013514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87070" y="3723878"/>
            <a:ext cx="122308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4587974"/>
            <a:ext cx="506420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맑은 고딕" pitchFamily="50" charset="-127"/>
              </a:rPr>
              <a:t>거래명세서</a:t>
            </a:r>
            <a:r>
              <a:rPr lang="en-US" altLang="ko-KR" sz="1400" b="1" dirty="0" smtClean="0">
                <a:latin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</a:rPr>
              <a:t>세금계산서는 </a:t>
            </a:r>
            <a:r>
              <a:rPr lang="ko-KR" altLang="en-US" sz="1400" b="1" dirty="0" err="1" smtClean="0">
                <a:latin typeface="맑은 고딕" pitchFamily="50" charset="-127"/>
              </a:rPr>
              <a:t>수기작성</a:t>
            </a:r>
            <a:r>
              <a:rPr lang="ko-KR" altLang="en-US" sz="1400" b="1" dirty="0" smtClean="0">
                <a:latin typeface="맑은 고딕" pitchFamily="50" charset="-127"/>
              </a:rPr>
              <a:t> 가능하나</a:t>
            </a:r>
            <a:r>
              <a:rPr lang="en-US" altLang="ko-KR" sz="1400" b="1" dirty="0" smtClean="0">
                <a:latin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</a:rPr>
              <a:t>업체 직인 </a:t>
            </a:r>
            <a:r>
              <a:rPr lang="ko-KR" altLang="en-US" sz="1400" b="1" dirty="0" smtClean="0">
                <a:latin typeface="맑은 고딕" pitchFamily="50" charset="-127"/>
              </a:rPr>
              <a:t>필수</a:t>
            </a:r>
            <a:endParaRPr lang="en-US" altLang="ko-KR" sz="14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8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843232" y="130975"/>
            <a:ext cx="1944216" cy="327025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후불결제</a:t>
            </a:r>
            <a:r>
              <a:rPr lang="ko-KR" altLang="en-US" dirty="0" smtClean="0"/>
              <a:t> 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55526"/>
            <a:ext cx="4205587" cy="40871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556855"/>
            <a:ext cx="2639400" cy="40857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96136" y="978048"/>
            <a:ext cx="340425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24881" y="213970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손소아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6224881" y="232544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02-2220-2975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215356" y="139199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 이름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19825" y="442245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손소아</a:t>
            </a:r>
            <a:endParaRPr lang="ko-KR" alt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3339" y="4266816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한양대학교 </a:t>
            </a:r>
            <a:r>
              <a:rPr lang="ko-KR" altLang="en-US" sz="900" dirty="0" err="1" smtClean="0"/>
              <a:t>산학협력단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5317586" y="510853"/>
            <a:ext cx="3168352" cy="41764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33576" y="2599085"/>
            <a:ext cx="15568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한양대학교 </a:t>
            </a:r>
            <a:r>
              <a:rPr lang="ko-KR" altLang="en-US" sz="1000" dirty="0" err="1" smtClean="0"/>
              <a:t>산학협력단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사업자 등록증</a:t>
            </a:r>
            <a:r>
              <a:rPr lang="en-US" altLang="ko-KR" sz="1000" dirty="0" smtClean="0"/>
              <a:t>.pdf</a:t>
            </a:r>
          </a:p>
          <a:p>
            <a:r>
              <a:rPr lang="ko-KR" altLang="en-US" sz="1000" dirty="0" smtClean="0"/>
              <a:t>업로드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845" y="3016207"/>
            <a:ext cx="3369833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확인서 양식을 다운로드 받아 작성한 후</a:t>
            </a:r>
            <a:endParaRPr lang="en-US" altLang="ko-KR" sz="1400" dirty="0" smtClean="0"/>
          </a:p>
          <a:p>
            <a:r>
              <a:rPr lang="ko-KR" altLang="en-US" sz="1400" dirty="0" smtClean="0"/>
              <a:t>공학교육혁신센터에서 도장을 받아서</a:t>
            </a:r>
            <a:endParaRPr lang="en-US" altLang="ko-KR" sz="1400" dirty="0" smtClean="0"/>
          </a:p>
          <a:p>
            <a:r>
              <a:rPr lang="en-US" altLang="ko-KR" sz="1400" dirty="0" smtClean="0"/>
              <a:t>pdf</a:t>
            </a:r>
            <a:r>
              <a:rPr lang="ko-KR" altLang="en-US" sz="1400" dirty="0" smtClean="0"/>
              <a:t>파일로 업로드하세요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8" name="구부러진 연결선 17"/>
          <p:cNvCxnSpPr/>
          <p:nvPr/>
        </p:nvCxnSpPr>
        <p:spPr>
          <a:xfrm rot="10800000">
            <a:off x="2906408" y="3291833"/>
            <a:ext cx="2313665" cy="9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2324</Words>
  <Application>Microsoft Office PowerPoint</Application>
  <PresentationFormat>화면 슬라이드 쇼(16:9)</PresentationFormat>
  <Paragraphs>395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굴림체</vt:lpstr>
      <vt:lpstr>맑은 고딕</vt:lpstr>
      <vt:lpstr>함초롬돋움</vt:lpstr>
      <vt:lpstr>함초롬바탕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HYU</cp:lastModifiedBy>
  <cp:revision>136</cp:revision>
  <dcterms:created xsi:type="dcterms:W3CDTF">2019-01-28T05:00:01Z</dcterms:created>
  <dcterms:modified xsi:type="dcterms:W3CDTF">2021-09-06T06:37:48Z</dcterms:modified>
</cp:coreProperties>
</file>